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1.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2.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3.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4.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3.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4.xml" ContentType="application/vnd.openxmlformats-officedocument.themeOverride+xml"/>
  <Override PartName="/ppt/notesSlides/notesSlide34.xml" ContentType="application/vnd.openxmlformats-officedocument.presentationml.notesSlide+xml"/>
  <Override PartName="/ppt/theme/themeOverride5.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6.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7.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heme/themeOverride8.xml" ContentType="application/vnd.openxmlformats-officedocument.themeOverr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81" r:id="rId2"/>
    <p:sldMasterId id="2147483794" r:id="rId3"/>
    <p:sldMasterId id="2147483806" r:id="rId4"/>
    <p:sldMasterId id="2147483818" r:id="rId5"/>
    <p:sldMasterId id="2147483830" r:id="rId6"/>
    <p:sldMasterId id="2147483856" r:id="rId7"/>
    <p:sldMasterId id="2147483868" r:id="rId8"/>
    <p:sldMasterId id="2147483880" r:id="rId9"/>
    <p:sldMasterId id="2147483892" r:id="rId10"/>
    <p:sldMasterId id="2147483904" r:id="rId11"/>
    <p:sldMasterId id="2147483918" r:id="rId12"/>
    <p:sldMasterId id="2147483934" r:id="rId13"/>
    <p:sldMasterId id="2147483946" r:id="rId14"/>
    <p:sldMasterId id="2147483960" r:id="rId15"/>
    <p:sldMasterId id="2147483972" r:id="rId16"/>
  </p:sldMasterIdLst>
  <p:notesMasterIdLst>
    <p:notesMasterId r:id="rId89"/>
  </p:notesMasterIdLst>
  <p:sldIdLst>
    <p:sldId id="543" r:id="rId17"/>
    <p:sldId id="551" r:id="rId18"/>
    <p:sldId id="554" r:id="rId19"/>
    <p:sldId id="259" r:id="rId20"/>
    <p:sldId id="260" r:id="rId21"/>
    <p:sldId id="261" r:id="rId22"/>
    <p:sldId id="552" r:id="rId23"/>
    <p:sldId id="544" r:id="rId24"/>
    <p:sldId id="266" r:id="rId25"/>
    <p:sldId id="447" r:id="rId26"/>
    <p:sldId id="553" r:id="rId27"/>
    <p:sldId id="549" r:id="rId28"/>
    <p:sldId id="550" r:id="rId29"/>
    <p:sldId id="435" r:id="rId30"/>
    <p:sldId id="436" r:id="rId31"/>
    <p:sldId id="271" r:id="rId32"/>
    <p:sldId id="272" r:id="rId33"/>
    <p:sldId id="442" r:id="rId34"/>
    <p:sldId id="515" r:id="rId35"/>
    <p:sldId id="275" r:id="rId36"/>
    <p:sldId id="274" r:id="rId37"/>
    <p:sldId id="277" r:id="rId38"/>
    <p:sldId id="437" r:id="rId39"/>
    <p:sldId id="438" r:id="rId40"/>
    <p:sldId id="276" r:id="rId41"/>
    <p:sldId id="513" r:id="rId42"/>
    <p:sldId id="514" r:id="rId43"/>
    <p:sldId id="516" r:id="rId44"/>
    <p:sldId id="278" r:id="rId45"/>
    <p:sldId id="517" r:id="rId46"/>
    <p:sldId id="280" r:id="rId47"/>
    <p:sldId id="453" r:id="rId48"/>
    <p:sldId id="519" r:id="rId49"/>
    <p:sldId id="282" r:id="rId50"/>
    <p:sldId id="283" r:id="rId51"/>
    <p:sldId id="284" r:id="rId52"/>
    <p:sldId id="285" r:id="rId53"/>
    <p:sldId id="286" r:id="rId54"/>
    <p:sldId id="287" r:id="rId55"/>
    <p:sldId id="288" r:id="rId56"/>
    <p:sldId id="291" r:id="rId57"/>
    <p:sldId id="293" r:id="rId58"/>
    <p:sldId id="292" r:id="rId59"/>
    <p:sldId id="294" r:id="rId60"/>
    <p:sldId id="296" r:id="rId61"/>
    <p:sldId id="454" r:id="rId62"/>
    <p:sldId id="520" r:id="rId63"/>
    <p:sldId id="295" r:id="rId64"/>
    <p:sldId id="297" r:id="rId65"/>
    <p:sldId id="298" r:id="rId66"/>
    <p:sldId id="299" r:id="rId67"/>
    <p:sldId id="300" r:id="rId68"/>
    <p:sldId id="301" r:id="rId69"/>
    <p:sldId id="302" r:id="rId70"/>
    <p:sldId id="521" r:id="rId71"/>
    <p:sldId id="303" r:id="rId72"/>
    <p:sldId id="304" r:id="rId73"/>
    <p:sldId id="305" r:id="rId74"/>
    <p:sldId id="306" r:id="rId75"/>
    <p:sldId id="307" r:id="rId76"/>
    <p:sldId id="308" r:id="rId77"/>
    <p:sldId id="309" r:id="rId78"/>
    <p:sldId id="310" r:id="rId79"/>
    <p:sldId id="311" r:id="rId80"/>
    <p:sldId id="312" r:id="rId81"/>
    <p:sldId id="313" r:id="rId82"/>
    <p:sldId id="314" r:id="rId83"/>
    <p:sldId id="316" r:id="rId84"/>
    <p:sldId id="522" r:id="rId85"/>
    <p:sldId id="317" r:id="rId86"/>
    <p:sldId id="537" r:id="rId87"/>
    <p:sldId id="555" r:id="rId88"/>
  </p:sldIdLst>
  <p:sldSz cx="9144000" cy="6858000" type="screen4x3"/>
  <p:notesSz cx="6858000" cy="9144000"/>
  <p:custDataLst>
    <p:tags r:id="rId9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892" autoAdjust="0"/>
    <p:restoredTop sz="68960" autoAdjust="0"/>
  </p:normalViewPr>
  <p:slideViewPr>
    <p:cSldViewPr>
      <p:cViewPr>
        <p:scale>
          <a:sx n="50" d="100"/>
          <a:sy n="50" d="100"/>
        </p:scale>
        <p:origin x="-2412" y="-100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slide" Target="slides/slide60.xml"/><Relationship Id="rId84" Type="http://schemas.openxmlformats.org/officeDocument/2006/relationships/slide" Target="slides/slide68.xml"/><Relationship Id="rId89"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slide" Target="slides/slide63.xml"/><Relationship Id="rId87" Type="http://schemas.openxmlformats.org/officeDocument/2006/relationships/slide" Target="slides/slide71.xml"/><Relationship Id="rId5" Type="http://schemas.openxmlformats.org/officeDocument/2006/relationships/slideMaster" Target="slideMasters/slideMaster5.xml"/><Relationship Id="rId61" Type="http://schemas.openxmlformats.org/officeDocument/2006/relationships/slide" Target="slides/slide45.xml"/><Relationship Id="rId82" Type="http://schemas.openxmlformats.org/officeDocument/2006/relationships/slide" Target="slides/slide66.xml"/><Relationship Id="rId90" Type="http://schemas.openxmlformats.org/officeDocument/2006/relationships/tags" Target="tags/tag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cat>
            <c:strRef>
              <c:f>Sheet1!$A$2:$A$7</c:f>
              <c:strCache>
                <c:ptCount val="6"/>
                <c:pt idx="0">
                  <c:v>0 to 100 VIs</c:v>
                </c:pt>
                <c:pt idx="1">
                  <c:v>100 to 250 VIs</c:v>
                </c:pt>
                <c:pt idx="2">
                  <c:v>250 to 1000 VIs</c:v>
                </c:pt>
                <c:pt idx="3">
                  <c:v>1000 to 3000 VIs</c:v>
                </c:pt>
                <c:pt idx="4">
                  <c:v>3000 to 5000 VIs</c:v>
                </c:pt>
                <c:pt idx="5">
                  <c:v>Greater than 5000</c:v>
                </c:pt>
              </c:strCache>
            </c:strRef>
          </c:cat>
          <c:val>
            <c:numRef>
              <c:f>Sheet1!$B$2:$B$7</c:f>
              <c:numCache>
                <c:formatCode>General</c:formatCode>
                <c:ptCount val="6"/>
                <c:pt idx="0">
                  <c:v>5</c:v>
                </c:pt>
                <c:pt idx="1">
                  <c:v>5</c:v>
                </c:pt>
                <c:pt idx="2">
                  <c:v>15</c:v>
                </c:pt>
                <c:pt idx="3">
                  <c:v>11</c:v>
                </c:pt>
                <c:pt idx="4">
                  <c:v>1</c:v>
                </c:pt>
                <c:pt idx="5">
                  <c:v>8</c:v>
                </c:pt>
              </c:numCache>
            </c:numRef>
          </c:val>
        </c:ser>
        <c:dLbls>
          <c:showLegendKey val="0"/>
          <c:showVal val="0"/>
          <c:showCatName val="0"/>
          <c:showSerName val="0"/>
          <c:showPercent val="0"/>
          <c:showBubbleSize val="0"/>
        </c:dLbls>
        <c:gapWidth val="150"/>
        <c:axId val="249439360"/>
        <c:axId val="249440896"/>
      </c:barChart>
      <c:catAx>
        <c:axId val="249439360"/>
        <c:scaling>
          <c:orientation val="minMax"/>
        </c:scaling>
        <c:delete val="0"/>
        <c:axPos val="b"/>
        <c:majorTickMark val="out"/>
        <c:minorTickMark val="none"/>
        <c:tickLblPos val="nextTo"/>
        <c:crossAx val="249440896"/>
        <c:crosses val="autoZero"/>
        <c:auto val="1"/>
        <c:lblAlgn val="ctr"/>
        <c:lblOffset val="100"/>
        <c:noMultiLvlLbl val="0"/>
      </c:catAx>
      <c:valAx>
        <c:axId val="249440896"/>
        <c:scaling>
          <c:orientation val="minMax"/>
        </c:scaling>
        <c:delete val="0"/>
        <c:axPos val="l"/>
        <c:majorGridlines/>
        <c:numFmt formatCode="General" sourceLinked="1"/>
        <c:majorTickMark val="out"/>
        <c:minorTickMark val="none"/>
        <c:tickLblPos val="nextTo"/>
        <c:crossAx val="2494393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cat>
            <c:strRef>
              <c:f>Sheet1!$A$2:$A$6</c:f>
              <c:strCache>
                <c:ptCount val="5"/>
                <c:pt idx="0">
                  <c:v>&gt; 10</c:v>
                </c:pt>
                <c:pt idx="1">
                  <c:v>5 to 10</c:v>
                </c:pt>
                <c:pt idx="2">
                  <c:v>3 to 5</c:v>
                </c:pt>
                <c:pt idx="3">
                  <c:v>2</c:v>
                </c:pt>
                <c:pt idx="4">
                  <c:v>1</c:v>
                </c:pt>
              </c:strCache>
            </c:strRef>
          </c:cat>
          <c:val>
            <c:numRef>
              <c:f>Sheet1!$B$2:$B$6</c:f>
              <c:numCache>
                <c:formatCode>General</c:formatCode>
                <c:ptCount val="5"/>
                <c:pt idx="0">
                  <c:v>3</c:v>
                </c:pt>
                <c:pt idx="1">
                  <c:v>3</c:v>
                </c:pt>
                <c:pt idx="2">
                  <c:v>22</c:v>
                </c:pt>
                <c:pt idx="3">
                  <c:v>4</c:v>
                </c:pt>
                <c:pt idx="4">
                  <c:v>1</c:v>
                </c:pt>
              </c:numCache>
            </c:numRef>
          </c:val>
        </c:ser>
        <c:dLbls>
          <c:showLegendKey val="0"/>
          <c:showVal val="0"/>
          <c:showCatName val="0"/>
          <c:showSerName val="0"/>
          <c:showPercent val="0"/>
          <c:showBubbleSize val="0"/>
        </c:dLbls>
        <c:gapWidth val="150"/>
        <c:axId val="249516416"/>
        <c:axId val="249517952"/>
      </c:barChart>
      <c:catAx>
        <c:axId val="249516416"/>
        <c:scaling>
          <c:orientation val="minMax"/>
        </c:scaling>
        <c:delete val="0"/>
        <c:axPos val="b"/>
        <c:majorTickMark val="out"/>
        <c:minorTickMark val="none"/>
        <c:tickLblPos val="nextTo"/>
        <c:crossAx val="249517952"/>
        <c:crosses val="autoZero"/>
        <c:auto val="1"/>
        <c:lblAlgn val="ctr"/>
        <c:lblOffset val="100"/>
        <c:noMultiLvlLbl val="0"/>
      </c:catAx>
      <c:valAx>
        <c:axId val="249517952"/>
        <c:scaling>
          <c:orientation val="minMax"/>
        </c:scaling>
        <c:delete val="0"/>
        <c:axPos val="l"/>
        <c:majorGridlines/>
        <c:numFmt formatCode="General" sourceLinked="1"/>
        <c:majorTickMark val="out"/>
        <c:minorTickMark val="none"/>
        <c:tickLblPos val="nextTo"/>
        <c:crossAx val="24951641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dLbls>
            <c:showLegendKey val="0"/>
            <c:showVal val="1"/>
            <c:showCatName val="0"/>
            <c:showSerName val="0"/>
            <c:showPercent val="0"/>
            <c:showBubbleSize val="0"/>
            <c:showLeaderLines val="0"/>
          </c:dLbls>
          <c:cat>
            <c:strRef>
              <c:f>Sheet1!$A$2:$A$8</c:f>
              <c:strCache>
                <c:ptCount val="7"/>
                <c:pt idx="0">
                  <c:v>Perforce</c:v>
                </c:pt>
                <c:pt idx="1">
                  <c:v>Subversion</c:v>
                </c:pt>
                <c:pt idx="2">
                  <c:v>ClearCase</c:v>
                </c:pt>
                <c:pt idx="3">
                  <c:v>Git</c:v>
                </c:pt>
                <c:pt idx="4">
                  <c:v>VSS</c:v>
                </c:pt>
                <c:pt idx="5">
                  <c:v>Mecurial</c:v>
                </c:pt>
                <c:pt idx="6">
                  <c:v>none</c:v>
                </c:pt>
              </c:strCache>
            </c:strRef>
          </c:cat>
          <c:val>
            <c:numRef>
              <c:f>Sheet1!$B$2:$B$8</c:f>
              <c:numCache>
                <c:formatCode>General</c:formatCode>
                <c:ptCount val="7"/>
                <c:pt idx="0">
                  <c:v>10</c:v>
                </c:pt>
                <c:pt idx="1">
                  <c:v>48</c:v>
                </c:pt>
                <c:pt idx="2">
                  <c:v>1</c:v>
                </c:pt>
                <c:pt idx="3">
                  <c:v>1</c:v>
                </c:pt>
                <c:pt idx="4">
                  <c:v>1</c:v>
                </c:pt>
                <c:pt idx="5">
                  <c:v>4</c:v>
                </c:pt>
                <c:pt idx="6">
                  <c:v>3</c:v>
                </c:pt>
              </c:numCache>
            </c:numRef>
          </c:val>
        </c:ser>
        <c:dLbls>
          <c:showLegendKey val="0"/>
          <c:showVal val="0"/>
          <c:showCatName val="0"/>
          <c:showSerName val="0"/>
          <c:showPercent val="0"/>
          <c:showBubbleSize val="0"/>
        </c:dLbls>
        <c:gapWidth val="150"/>
        <c:axId val="250227712"/>
        <c:axId val="250237696"/>
      </c:barChart>
      <c:catAx>
        <c:axId val="250227712"/>
        <c:scaling>
          <c:orientation val="minMax"/>
        </c:scaling>
        <c:delete val="0"/>
        <c:axPos val="b"/>
        <c:majorTickMark val="out"/>
        <c:minorTickMark val="none"/>
        <c:tickLblPos val="nextTo"/>
        <c:crossAx val="250237696"/>
        <c:crosses val="autoZero"/>
        <c:auto val="1"/>
        <c:lblAlgn val="ctr"/>
        <c:lblOffset val="100"/>
        <c:noMultiLvlLbl val="0"/>
      </c:catAx>
      <c:valAx>
        <c:axId val="250237696"/>
        <c:scaling>
          <c:orientation val="minMax"/>
        </c:scaling>
        <c:delete val="0"/>
        <c:axPos val="l"/>
        <c:majorGridlines/>
        <c:numFmt formatCode="General" sourceLinked="1"/>
        <c:majorTickMark val="out"/>
        <c:minorTickMark val="none"/>
        <c:tickLblPos val="nextTo"/>
        <c:crossAx val="2502277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AADC71-2941-4547-8E5D-74DB50D83BC5}" type="datetimeFigureOut">
              <a:rPr lang="en-US" smtClean="0"/>
              <a:pPr/>
              <a:t>8/6/2012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C7CE70-68BC-4348-B247-59CCC6943C5B}" type="slidenum">
              <a:rPr lang="en-US" smtClean="0"/>
              <a:pPr/>
              <a:t>‹#›</a:t>
            </a:fld>
            <a:endParaRPr lang="en-US"/>
          </a:p>
        </p:txBody>
      </p:sp>
    </p:spTree>
    <p:extLst>
      <p:ext uri="{BB962C8B-B14F-4D97-AF65-F5344CB8AC3E}">
        <p14:creationId xmlns:p14="http://schemas.microsoft.com/office/powerpoint/2010/main" val="3551561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ine.ni.com/nips/cds/view/p/lang/en/nid/209032"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r>
              <a:rPr lang="en-US" b="1" dirty="0" smtClean="0"/>
              <a:t>Presentation Brief</a:t>
            </a:r>
            <a:endParaRPr lang="en-US" dirty="0" smtClean="0"/>
          </a:p>
          <a:p>
            <a:r>
              <a:rPr lang="en-US" dirty="0" smtClean="0"/>
              <a:t>As software becomes rapidly more complex and plays a growing role in mission-critical applications, developers need to abide by established software engineering practices in order to ensure that an application is reliable, safe and fault tolerant.  This presentation will examine the typical development life cycle and explain the best practices and recommendations for programming with LabVIEW in a structured development environment. Topics will include configuration management, tracking and identifying changes that are made to code, requirements gathering, code architecture, ensuring proper style guidelines, validation of code, dynamic code analysis, and professional deployment practices.*</a:t>
            </a:r>
          </a:p>
          <a:p>
            <a:r>
              <a:rPr lang="en-US" dirty="0" smtClean="0"/>
              <a:t> </a:t>
            </a:r>
          </a:p>
          <a:p>
            <a:r>
              <a:rPr lang="en-US" i="1" dirty="0" smtClean="0"/>
              <a:t>*due to time constraints, not all of those topics may be covered.</a:t>
            </a:r>
            <a:endParaRPr lang="en-US" dirty="0" smtClean="0"/>
          </a:p>
          <a:p>
            <a:pPr defTabSz="914327"/>
            <a:endParaRPr lang="en-US" dirty="0" smtClean="0">
              <a:solidFill>
                <a:prstClr val="black"/>
              </a:solidFill>
            </a:endParaRPr>
          </a:p>
          <a:p>
            <a:pPr defTabSz="914327"/>
            <a:r>
              <a:rPr lang="en-US" dirty="0" smtClean="0">
                <a:solidFill>
                  <a:prstClr val="black"/>
                </a:solidFill>
              </a:rPr>
              <a:t>Over</a:t>
            </a:r>
            <a:r>
              <a:rPr lang="en-US" baseline="0" dirty="0" smtClean="0">
                <a:solidFill>
                  <a:prstClr val="black"/>
                </a:solidFill>
              </a:rPr>
              <a:t> the last 22 years we’ve seen many innovations in LabVIEW that have made new and amazing applications possible.  LabVIEW has its roots in virtual instrumentation, where it is still strong, but today LabVIEW is being used as a true programming language, for graphical system design.  As the use of LabVIEW for large applications increases it’s becoming increasingly important that developers use sound programming practices in order to ensure that they’re developing a high quality application.</a:t>
            </a:r>
          </a:p>
          <a:p>
            <a:pPr defTabSz="914327"/>
            <a:endParaRPr lang="en-US" baseline="0" dirty="0" smtClean="0">
              <a:solidFill>
                <a:prstClr val="black"/>
              </a:solidFill>
            </a:endParaRPr>
          </a:p>
          <a:p>
            <a:pPr defTabSz="914327"/>
            <a:r>
              <a:rPr lang="en-US" baseline="0" dirty="0" smtClean="0">
                <a:solidFill>
                  <a:prstClr val="black"/>
                </a:solidFill>
              </a:rPr>
              <a:t>Even if you aren’t developing large, complex, mission-critical applications, the same practices and tools will help ensure that your applications are delivered on-time and help maximize quality and efficiency, while reducing costs and mitigating problems caused by oversights in programming.</a:t>
            </a:r>
          </a:p>
          <a:p>
            <a:pPr defTabSz="914327"/>
            <a:endParaRPr lang="en-US" baseline="0" dirty="0" smtClean="0">
              <a:solidFill>
                <a:prstClr val="black"/>
              </a:solidFill>
            </a:endParaRPr>
          </a:p>
          <a:p>
            <a:pPr defTabSz="914327"/>
            <a:r>
              <a:rPr lang="en-US" baseline="0" dirty="0" smtClean="0">
                <a:solidFill>
                  <a:prstClr val="black"/>
                </a:solidFill>
              </a:rPr>
              <a:t>In this presentation we’re going to examine some of the best practices and the tools that are available for these large applications that aide us in software engineering.</a:t>
            </a:r>
            <a:endParaRPr lang="en-US" dirty="0" smtClean="0">
              <a:solidFill>
                <a:prstClr val="black"/>
              </a:solidFill>
            </a:endParaRPr>
          </a:p>
          <a:p>
            <a:endParaRPr lang="en-US" dirty="0" smtClean="0">
              <a:solidFill>
                <a:prstClr val="black"/>
              </a:solidFill>
            </a:endParaRPr>
          </a:p>
        </p:txBody>
      </p:sp>
      <p:sp>
        <p:nvSpPr>
          <p:cNvPr id="4" name="Slide Number Placeholder 3"/>
          <p:cNvSpPr>
            <a:spLocks noGrp="1"/>
          </p:cNvSpPr>
          <p:nvPr>
            <p:ph type="sldNum" sz="quarter" idx="10"/>
          </p:nvPr>
        </p:nvSpPr>
        <p:spPr/>
        <p:txBody>
          <a:bodyPr/>
          <a:lstStyle/>
          <a:p>
            <a:fld id="{F406C7CF-0B32-4594-8DD2-58F67798EF70}" type="slidenum">
              <a:rPr lang="en-US">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a:solidFill>
                  <a:prstClr val="black"/>
                </a:solidFill>
              </a:rPr>
              <a:pPr/>
              <a:t>11</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off, LabVIEW has a Compiler?</a:t>
            </a:r>
          </a:p>
          <a:p>
            <a:r>
              <a:rPr lang="en-US" dirty="0" smtClean="0"/>
              <a:t>Yes, G is a compiled language, which can be surprising because during typical LabVIEW development, there is no explicit 'compile' step. Instead, you make a change to your VI and simply press the 'run' button to execute it. </a:t>
            </a:r>
          </a:p>
          <a:p>
            <a:r>
              <a:rPr lang="en-US" dirty="0" smtClean="0"/>
              <a:t>But here’s the reality: You wrote some G code, but the computer doesn’t understand G inherently, so LabVIEW has to send your code through the compiler, which interprets it, optimizes it, and generates the machine code that your computer’s CPU can understand. Here I’m showing some assembly code for the G diagram on the left. Look, there’s the increment! (Aren’t you glad we generate the machine code so you don’t have to?)</a:t>
            </a:r>
          </a:p>
        </p:txBody>
      </p:sp>
      <p:sp>
        <p:nvSpPr>
          <p:cNvPr id="4" name="Slide Number Placeholder 3"/>
          <p:cNvSpPr>
            <a:spLocks noGrp="1"/>
          </p:cNvSpPr>
          <p:nvPr>
            <p:ph type="sldNum" sz="quarter" idx="10"/>
          </p:nvPr>
        </p:nvSpPr>
        <p:spPr/>
        <p:txBody>
          <a:bodyPr/>
          <a:lstStyle/>
          <a:p>
            <a:fld id="{8A717FBE-1F29-4583-A508-30D133D55549}" type="slidenum">
              <a:rPr lang="en-US" smtClean="0">
                <a:solidFill>
                  <a:prstClr val="black"/>
                </a:solidFill>
              </a:rPr>
              <a:pPr/>
              <a:t>12</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279">
              <a:defRPr/>
            </a:pPr>
            <a:r>
              <a:rPr lang="en-US" dirty="0" smtClean="0"/>
              <a:t>After DFIR comes the “Low-Level Virtual Machine”. LLVM is a versatile, high-performance open source compiler framework originally developed as a research project at the University of Illinois.  LLVM is now widely used both in academia and industry due to its flexible, clean API and non-restrictive licensing. LLVM is a much lower-level intermediate representation, and has knowledge of target machine characteristics, like instruction sets and alignment, which enables it to provide a wide array of low-level optimizations like instruction scheduling and register allocation. By leveraging LLVM, LabVIEW gains access to a rich set of additional optimizations “for free”, and since it’s open-source, we can customize it to fit our specialized needs.</a:t>
            </a:r>
          </a:p>
          <a:p>
            <a:r>
              <a:rPr lang="en-US" dirty="0" smtClean="0"/>
              <a:t>Each of these two new layers is a new “intermediate representation” that provides a framework for the LabVIEW compiler to alter the execution of your code without affecting how it appears on the block diagram. Some optimizations can only be done in DFIR, others only in LLVM, and some make sense in both representations. DFIR and LLVM work in tandem so the LV optimizing compiler can produce more efficient executable code. </a:t>
            </a:r>
          </a:p>
          <a:p>
            <a:endParaRPr lang="en-US" dirty="0" smtClean="0"/>
          </a:p>
        </p:txBody>
      </p:sp>
      <p:sp>
        <p:nvSpPr>
          <p:cNvPr id="4" name="Slide Number Placeholder 3"/>
          <p:cNvSpPr>
            <a:spLocks noGrp="1"/>
          </p:cNvSpPr>
          <p:nvPr>
            <p:ph type="sldNum" sz="quarter" idx="10"/>
          </p:nvPr>
        </p:nvSpPr>
        <p:spPr/>
        <p:txBody>
          <a:bodyPr/>
          <a:lstStyle/>
          <a:p>
            <a:fld id="{8A717FBE-1F29-4583-A508-30D133D55549}" type="slidenum">
              <a:rPr lang="en-US" smtClean="0">
                <a:solidFill>
                  <a:prstClr val="black"/>
                </a:solidFill>
              </a:rPr>
              <a:pPr/>
              <a:t>13</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People are developing larger</a:t>
            </a:r>
            <a:r>
              <a:rPr lang="en-US" baseline="0" dirty="0" smtClean="0"/>
              <a:t> applications with more code, which introduces greater complexity.  You can see that based on this survey, a majority of people have at least 250 VIS in their application</a:t>
            </a:r>
            <a:endParaRPr lang="en-US" dirty="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14</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a majority of LabVIEW projects are at least 3 developers.  I</a:t>
            </a:r>
            <a:r>
              <a:rPr lang="en-US" baseline="0" dirty="0" smtClean="0"/>
              <a:t> use this slide to point out that larger code bases haven’t necessarily required significantly larger teams – most LabVIEW projects are worked on by no more than 3 people, which speaks to the productivity benefits to be gained from using LabVIEW.  That being said, there are some projects that have much larger groups of people working on them, which further underscores the need for SCC.</a:t>
            </a:r>
            <a:endParaRPr lang="en-US" dirty="0" smtClean="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15</a:t>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This</a:t>
            </a:r>
            <a:r>
              <a:rPr lang="en-US" baseline="0" dirty="0" smtClean="0"/>
              <a:t> is an illustration of how source code control improved the development process, in particular, for team-based projects.  Instead of just copying code, developers now use source code control to check it out.  This is effectively a developer’s method for information a higher authority (in this case, the SCC provider) that they have an intent to modify the source code.</a:t>
            </a:r>
          </a:p>
          <a:p>
            <a:endParaRPr lang="en-US" baseline="0" dirty="0" smtClean="0"/>
          </a:p>
          <a:p>
            <a:r>
              <a:rPr lang="en-US" baseline="0" dirty="0" smtClean="0"/>
              <a:t>At this point, the behavior and limitations of the SCC interface are setup at the discretion of an administrator.  Some may choose, for example, to lock the code when someone has indicated they choose to modify.  Others may allow multiple users to have it checked out simultaneously.</a:t>
            </a:r>
          </a:p>
          <a:p>
            <a:endParaRPr lang="en-US" baseline="0" dirty="0" smtClean="0"/>
          </a:p>
          <a:p>
            <a:r>
              <a:rPr lang="en-US" dirty="0" smtClean="0"/>
              <a:t>If it becomes necessary to combine changes made by developers</a:t>
            </a:r>
            <a:r>
              <a:rPr lang="en-US" baseline="0" dirty="0" smtClean="0"/>
              <a:t> to the same piece of code, SCC can help with merging by allowing the two copies of the file to exist in the repository.  Additionally, merge is available via the command line, so the automated </a:t>
            </a:r>
            <a:r>
              <a:rPr lang="en-US" baseline="0" dirty="0" err="1" smtClean="0"/>
              <a:t>LVMerge</a:t>
            </a:r>
            <a:r>
              <a:rPr lang="en-US" baseline="0" dirty="0" smtClean="0"/>
              <a:t> functionality can be invoked in the same manner as many text based merge applications.</a:t>
            </a:r>
            <a:endParaRPr lang="en-US" dirty="0" smtClean="0"/>
          </a:p>
        </p:txBody>
      </p:sp>
      <p:sp>
        <p:nvSpPr>
          <p:cNvPr id="4" name="Slide Number Placeholder 3"/>
          <p:cNvSpPr>
            <a:spLocks noGrp="1"/>
          </p:cNvSpPr>
          <p:nvPr>
            <p:ph type="sldNum" sz="quarter" idx="10"/>
          </p:nvPr>
        </p:nvSpPr>
        <p:spPr/>
        <p:txBody>
          <a:bodyPr/>
          <a:lstStyle/>
          <a:p>
            <a:fld id="{D321E0B7-3440-4072-A065-CED9EA9FA5FF}" type="slidenum">
              <a:rPr lang="en-US">
                <a:solidFill>
                  <a:prstClr val="black"/>
                </a:solidFill>
              </a:rPr>
              <a:pPr/>
              <a:t>16</a:t>
            </a:fld>
            <a:endParaRPr 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lvl="0"/>
            <a:r>
              <a:rPr lang="en-US" dirty="0" smtClean="0"/>
              <a:t>Here is a list of the SCC providers that can be used with LabVIEW.  Many people ask what National Instruments</a:t>
            </a:r>
            <a:r>
              <a:rPr lang="en-US" baseline="0" dirty="0" smtClean="0"/>
              <a:t> uses, so it may be worth mentioning that we use Perforce for everything we do.  This is also a good time to mention that we do a lot of development in LabVIEW and most developers use the integration with the Project Explorer.  Use the screen shot to highlight the check marks that indicate the status of the file and whether or not it’s checked in or out.</a:t>
            </a:r>
          </a:p>
          <a:p>
            <a:pPr lvl="0"/>
            <a:endParaRPr lang="en-US" baseline="0" dirty="0" smtClean="0"/>
          </a:p>
          <a:p>
            <a:pPr lvl="0"/>
            <a:r>
              <a:rPr lang="en-US" baseline="0" dirty="0" smtClean="0"/>
              <a:t>As a rule of thumb, LabVIEW will work with all of the SCC providers that .NET can integrate with.  </a:t>
            </a:r>
          </a:p>
        </p:txBody>
      </p:sp>
      <p:sp>
        <p:nvSpPr>
          <p:cNvPr id="4" name="Slide Number Placeholder 3"/>
          <p:cNvSpPr>
            <a:spLocks noGrp="1"/>
          </p:cNvSpPr>
          <p:nvPr>
            <p:ph type="sldNum" sz="quarter" idx="10"/>
          </p:nvPr>
        </p:nvSpPr>
        <p:spPr/>
        <p:txBody>
          <a:bodyPr/>
          <a:lstStyle/>
          <a:p>
            <a:fld id="{D321E0B7-3440-4072-A065-CED9EA9FA5FF}" type="slidenum">
              <a:rPr lang="en-US" smtClean="0">
                <a:solidFill>
                  <a:prstClr val="black"/>
                </a:solidFill>
              </a:rPr>
              <a:pPr/>
              <a:t>17</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NI</a:t>
            </a:r>
            <a:r>
              <a:rPr lang="en-US" baseline="0" dirty="0" smtClean="0"/>
              <a:t> speaks from experience. As you can imagine, we have very complex and sophisticated processes in place for the management of the code base that goes into our applications and our projects.  While we cannot disclose the number of developers we have, we can disclose that 16% of our $1 Billion revenue goes straight into R&amp;D, and we release an average of one new product every business day.  On top of that, our R&amp;D groups are spread out across Austin, Texas, northern </a:t>
            </a:r>
            <a:r>
              <a:rPr lang="en-US" baseline="0" dirty="0" err="1" smtClean="0"/>
              <a:t>california</a:t>
            </a:r>
            <a:r>
              <a:rPr lang="en-US" baseline="0" dirty="0" smtClean="0"/>
              <a:t>, Europe and Asia, which further complicates the task of </a:t>
            </a:r>
            <a:r>
              <a:rPr lang="en-US" baseline="0" dirty="0" err="1" smtClean="0"/>
              <a:t>manaing</a:t>
            </a:r>
            <a:r>
              <a:rPr lang="en-US" baseline="0" dirty="0" smtClean="0"/>
              <a:t> code.  This code base is also a combination of C, C#, C++ and of course, LabVIEW code.</a:t>
            </a:r>
          </a:p>
          <a:p>
            <a:endParaRPr lang="en-US" baseline="0" dirty="0" smtClean="0"/>
          </a:p>
          <a:p>
            <a:r>
              <a:rPr lang="en-US" baseline="0" dirty="0" smtClean="0"/>
              <a:t>This slide shows a scaled-down </a:t>
            </a:r>
            <a:r>
              <a:rPr lang="en-US" baseline="0" dirty="0" err="1" smtClean="0"/>
              <a:t>representaiton</a:t>
            </a:r>
            <a:r>
              <a:rPr lang="en-US" baseline="0" dirty="0" smtClean="0"/>
              <a:t> of how we manage our code.  Small teams of developers many be responsible for a product like Application Builder work out of their own repo until it </a:t>
            </a:r>
            <a:r>
              <a:rPr lang="en-US" baseline="0" dirty="0" err="1" smtClean="0"/>
              <a:t>stabilitizes</a:t>
            </a:r>
            <a:r>
              <a:rPr lang="en-US" baseline="0" dirty="0" smtClean="0"/>
              <a:t>.  When they’re ready and have the appropriate approval, they can move that into the man repo, or Trunk.  Keep in mind that this process may occur in parallel for 2009, 2010, 2011, and future versions…</a:t>
            </a:r>
            <a:endParaRPr lang="en-US"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People are developing larger</a:t>
            </a:r>
            <a:r>
              <a:rPr lang="en-US" baseline="0" dirty="0" smtClean="0"/>
              <a:t> applications with more code, which introduces greater complexity.  You can see that based on this survey, a majority of people have at least 250 VIS in their application</a:t>
            </a:r>
            <a:endParaRPr lang="en-US" dirty="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19</a:t>
            </a:fld>
            <a:endParaRPr 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demo, use </a:t>
            </a:r>
            <a:r>
              <a:rPr lang="en-US" sz="1200" b="1" kern="1200" dirty="0" smtClean="0">
                <a:solidFill>
                  <a:schemeClr val="tx1"/>
                </a:solidFill>
                <a:effectLst/>
                <a:latin typeface="+mn-lt"/>
                <a:ea typeface="+mn-ea"/>
                <a:cs typeface="+mn-cs"/>
              </a:rPr>
              <a:t>Exercise 1: Tracking Changes to VIs Using Source Code Control</a:t>
            </a:r>
            <a:r>
              <a:rPr lang="en-US" sz="1200" b="0" kern="1200" dirty="0" smtClean="0">
                <a:solidFill>
                  <a:schemeClr val="tx1"/>
                </a:solidFill>
                <a:effectLst/>
                <a:latin typeface="+mn-lt"/>
                <a:ea typeface="+mn-ea"/>
                <a:cs typeface="+mn-cs"/>
              </a:rPr>
              <a:t> from the Software</a:t>
            </a:r>
            <a:r>
              <a:rPr lang="en-US" sz="1200" b="0" kern="1200" baseline="0" dirty="0" smtClean="0">
                <a:solidFill>
                  <a:schemeClr val="tx1"/>
                </a:solidFill>
                <a:effectLst/>
                <a:latin typeface="+mn-lt"/>
                <a:ea typeface="+mn-ea"/>
                <a:cs typeface="+mn-cs"/>
              </a:rPr>
              <a:t> Engineering Technical Manual</a:t>
            </a:r>
            <a:endParaRPr lang="en-US" b="1"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20</a:t>
            </a:fld>
            <a:endParaRPr lang="en-US"/>
          </a:p>
        </p:txBody>
      </p:sp>
    </p:spTree>
    <p:extLst>
      <p:ext uri="{BB962C8B-B14F-4D97-AF65-F5344CB8AC3E}">
        <p14:creationId xmlns:p14="http://schemas.microsoft.com/office/powerpoint/2010/main" val="11609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Optional: Put </a:t>
            </a:r>
            <a:r>
              <a:rPr lang="en-US" dirty="0" smtClean="0"/>
              <a:t>this up while people are coming in and getting settled</a:t>
            </a:r>
            <a:endParaRPr lang="en-US"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2</a:t>
            </a:fld>
            <a:endParaRPr lang="en-US"/>
          </a:p>
        </p:txBody>
      </p:sp>
    </p:spTree>
    <p:extLst>
      <p:ext uri="{BB962C8B-B14F-4D97-AF65-F5344CB8AC3E}">
        <p14:creationId xmlns:p14="http://schemas.microsoft.com/office/powerpoint/2010/main" val="2907415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an alternative to showing them the diff demo if</a:t>
            </a:r>
            <a:r>
              <a:rPr lang="en-US" baseline="0" dirty="0" smtClean="0"/>
              <a:t> for some reason it does not work or is not configured correctly.</a:t>
            </a:r>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21</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the optional feature</a:t>
            </a:r>
            <a:r>
              <a:rPr lang="en-US" baseline="0" dirty="0" smtClean="0"/>
              <a:t> available in 2010 to remove the compiled code from the VI.  The primary benefit and reason to use this feature is that it makes integration with SCC easier by eliminating having to needlessly check files into and our of SCC.</a:t>
            </a:r>
            <a:endParaRPr lang="en-US"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22</a:t>
            </a:fld>
            <a:endParaRPr lang="en-US"/>
          </a:p>
        </p:txBody>
      </p:sp>
    </p:spTree>
    <p:extLst>
      <p:ext uri="{BB962C8B-B14F-4D97-AF65-F5344CB8AC3E}">
        <p14:creationId xmlns:p14="http://schemas.microsoft.com/office/powerpoint/2010/main" val="3227573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Only pull blue out of SCC</a:t>
            </a:r>
          </a:p>
          <a:p>
            <a:r>
              <a:rPr lang="en-US" dirty="0" smtClean="0"/>
              <a:t>On first load, red is auto created</a:t>
            </a:r>
          </a:p>
          <a:p>
            <a:r>
              <a:rPr lang="en-US" dirty="0" smtClean="0"/>
              <a:t>If version isn’t latest, the red will still be created at latest</a:t>
            </a:r>
            <a:r>
              <a:rPr lang="en-US" baseline="0" dirty="0" smtClean="0"/>
              <a:t> version, but the blue will not be resaved at latest unless you do so specifically.</a:t>
            </a:r>
          </a:p>
          <a:p>
            <a:r>
              <a:rPr lang="en-US" baseline="0" dirty="0" smtClean="0"/>
              <a:t>If you edit a blue, reds will change as necessary.  Only the blue you edited will need to be resubmitted to SCC.  Only the solid blocks will need to resave.</a:t>
            </a:r>
          </a:p>
          <a:p>
            <a:endParaRPr lang="en-US" baseline="0" dirty="0" smtClean="0"/>
          </a:p>
          <a:p>
            <a:r>
              <a:rPr lang="en-US" dirty="0" smtClean="0"/>
              <a:t>Performance:</a:t>
            </a:r>
          </a:p>
          <a:p>
            <a:r>
              <a:rPr lang="en-US" dirty="0" smtClean="0"/>
              <a:t>Only have to load the top blue one and all</a:t>
            </a:r>
            <a:r>
              <a:rPr lang="en-US" baseline="0" dirty="0" smtClean="0"/>
              <a:t> of the red ones.</a:t>
            </a:r>
          </a:p>
          <a:p>
            <a:endParaRPr lang="en-US" baseline="0" dirty="0" smtClean="0"/>
          </a:p>
          <a:p>
            <a:r>
              <a:rPr lang="en-US" baseline="0" dirty="0" smtClean="0"/>
              <a:t>Transparent mass compile:</a:t>
            </a:r>
          </a:p>
          <a:p>
            <a:r>
              <a:rPr lang="en-US" baseline="0" dirty="0" smtClean="0"/>
              <a:t>On first load of TopLevel.vi, all the reds are generated and saved.  You are not effectively mass compiled.  In 2009, you have to resave the blue files in order to really mass compile and not run slow.</a:t>
            </a:r>
            <a:endParaRPr lang="en-US" dirty="0"/>
          </a:p>
        </p:txBody>
      </p:sp>
      <p:sp>
        <p:nvSpPr>
          <p:cNvPr id="4" name="Slide Number Placeholder 3"/>
          <p:cNvSpPr>
            <a:spLocks noGrp="1"/>
          </p:cNvSpPr>
          <p:nvPr>
            <p:ph type="sldNum" sz="quarter" idx="10"/>
          </p:nvPr>
        </p:nvSpPr>
        <p:spPr/>
        <p:txBody>
          <a:bodyPr/>
          <a:lstStyle/>
          <a:p>
            <a:fld id="{5801E799-7C25-4793-BF92-5A48C1F027B3}" type="slidenum">
              <a:rPr lang="en-US">
                <a:solidFill>
                  <a:prstClr val="black"/>
                </a:solidFill>
              </a:rPr>
              <a:pPr/>
              <a:t>23</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Only pull blue out of SCC</a:t>
            </a:r>
          </a:p>
          <a:p>
            <a:r>
              <a:rPr lang="en-US" dirty="0" smtClean="0"/>
              <a:t>On first load, red is auto created</a:t>
            </a:r>
          </a:p>
          <a:p>
            <a:r>
              <a:rPr lang="en-US" dirty="0" smtClean="0"/>
              <a:t>If version isn’t latest, the red will still be created at latest</a:t>
            </a:r>
            <a:r>
              <a:rPr lang="en-US" baseline="0" dirty="0" smtClean="0"/>
              <a:t> version, but the blue will not be resaved at latest unless you do so specifically.</a:t>
            </a:r>
          </a:p>
          <a:p>
            <a:r>
              <a:rPr lang="en-US" baseline="0" dirty="0" smtClean="0"/>
              <a:t>If you edit a blue, reds will change as necessary.  Only the blue you edited will need to be resubmitted to SCC.  Only the solid blocks will need to resave.</a:t>
            </a:r>
          </a:p>
          <a:p>
            <a:endParaRPr lang="en-US" baseline="0" dirty="0" smtClean="0"/>
          </a:p>
          <a:p>
            <a:r>
              <a:rPr lang="en-US" dirty="0" smtClean="0"/>
              <a:t>Performance:</a:t>
            </a:r>
          </a:p>
          <a:p>
            <a:r>
              <a:rPr lang="en-US" dirty="0" smtClean="0"/>
              <a:t>Only have to load the top blue one and all</a:t>
            </a:r>
            <a:r>
              <a:rPr lang="en-US" baseline="0" dirty="0" smtClean="0"/>
              <a:t> of the red ones.</a:t>
            </a:r>
          </a:p>
          <a:p>
            <a:endParaRPr lang="en-US" baseline="0" dirty="0" smtClean="0"/>
          </a:p>
          <a:p>
            <a:r>
              <a:rPr lang="en-US" baseline="0" dirty="0" smtClean="0"/>
              <a:t>Transparent mass compile:</a:t>
            </a:r>
          </a:p>
          <a:p>
            <a:r>
              <a:rPr lang="en-US" baseline="0" dirty="0" smtClean="0"/>
              <a:t>On first load of TopLevel.vi, all the reds are generated and saved.  You are not effectively mass compiled.  In 2009, you have to resave the blue files in order to really mass compile and not run slow.</a:t>
            </a:r>
            <a:endParaRPr lang="en-US" dirty="0"/>
          </a:p>
        </p:txBody>
      </p:sp>
      <p:sp>
        <p:nvSpPr>
          <p:cNvPr id="4" name="Slide Number Placeholder 3"/>
          <p:cNvSpPr>
            <a:spLocks noGrp="1"/>
          </p:cNvSpPr>
          <p:nvPr>
            <p:ph type="sldNum" sz="quarter" idx="10"/>
          </p:nvPr>
        </p:nvSpPr>
        <p:spPr/>
        <p:txBody>
          <a:bodyPr/>
          <a:lstStyle/>
          <a:p>
            <a:fld id="{5801E799-7C25-4793-BF92-5A48C1F027B3}" type="slidenum">
              <a:rPr lang="en-US">
                <a:solidFill>
                  <a:prstClr val="black"/>
                </a:solidFill>
              </a:rPr>
              <a:pPr/>
              <a:t>24</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 Package Manager is often thought of as an application store for engineers, where they can get tools and add-ons for LabVIEW, but it’s also a sophisticated tool for managing reuse libraries and distributing them</a:t>
            </a:r>
            <a:r>
              <a:rPr lang="en-US" baseline="0" dirty="0" smtClean="0"/>
              <a:t> across multiple developers and multiple projects.</a:t>
            </a:r>
          </a:p>
          <a:p>
            <a:endParaRPr lang="en-US" baseline="0" dirty="0" smtClean="0"/>
          </a:p>
          <a:p>
            <a:r>
              <a:rPr lang="en-US" baseline="0" dirty="0" smtClean="0"/>
              <a:t>The concept of a package management utility is not unique to LabVIEW, in fact they are quite common across multiple environments.  </a:t>
            </a:r>
          </a:p>
          <a:p>
            <a:endParaRPr lang="en-US" baseline="0" dirty="0" smtClean="0"/>
          </a:p>
          <a:p>
            <a:r>
              <a:rPr lang="en-US" baseline="0" dirty="0" smtClean="0"/>
              <a:t>Reuse libraries typically refer to any atomic, self-contained library of code that is developed and maintained independently of the applications that are using it.  As an example, many test applications rely upon standard tools for generating reports, communicating with databases, etc… As these libraries of code should probably be used across multiple projects, it is helpful to store and organize them as reuse libraries.</a:t>
            </a:r>
          </a:p>
          <a:p>
            <a:endParaRPr lang="en-US" baseline="0" dirty="0" smtClean="0"/>
          </a:p>
          <a:p>
            <a:r>
              <a:rPr lang="en-US" baseline="0" dirty="0" smtClean="0"/>
              <a:t>They should still be developed and stored in SCC, but they don’t have to subscribe to the same repo as any consuming applications.</a:t>
            </a:r>
          </a:p>
        </p:txBody>
      </p:sp>
      <p:sp>
        <p:nvSpPr>
          <p:cNvPr id="4" name="Slide Number Placeholder 3"/>
          <p:cNvSpPr>
            <a:spLocks noGrp="1"/>
          </p:cNvSpPr>
          <p:nvPr>
            <p:ph type="sldNum" sz="quarter" idx="10"/>
          </p:nvPr>
        </p:nvSpPr>
        <p:spPr/>
        <p:txBody>
          <a:bodyPr/>
          <a:lstStyle/>
          <a:p>
            <a:fld id="{97C7CE70-68BC-4348-B247-59CCC6943C5B}" type="slidenum">
              <a:rPr lang="en-US" smtClean="0"/>
              <a:pPr/>
              <a:t>25</a:t>
            </a:fld>
            <a:endParaRPr lang="en-US"/>
          </a:p>
        </p:txBody>
      </p:sp>
    </p:spTree>
    <p:extLst>
      <p:ext uri="{BB962C8B-B14F-4D97-AF65-F5344CB8AC3E}">
        <p14:creationId xmlns:p14="http://schemas.microsoft.com/office/powerpoint/2010/main" val="884878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two examples of simple reuse libraries.  VIPM allows you to store them as a package, and does a lot of the work for you regarding the management and organization of any </a:t>
            </a:r>
            <a:r>
              <a:rPr lang="en-US" baseline="0" dirty="0" err="1" smtClean="0"/>
              <a:t>depdencies</a:t>
            </a:r>
            <a:r>
              <a:rPr lang="en-US" baseline="0" dirty="0" smtClean="0"/>
              <a:t> with other packages and LabVIEW versions.  It even allows you to define and install palettes, examples and tool menu items.</a:t>
            </a:r>
          </a:p>
          <a:p>
            <a:endParaRPr lang="en-US" baseline="0" dirty="0" smtClean="0"/>
          </a:p>
          <a:p>
            <a:r>
              <a:rPr lang="en-US" baseline="0" dirty="0" smtClean="0"/>
              <a:t>Note: The ability to create and install packages is included in the free version now.</a:t>
            </a:r>
            <a:endParaRPr lang="en-US"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26</a:t>
            </a:fld>
            <a:endParaRPr lang="en-US"/>
          </a:p>
        </p:txBody>
      </p:sp>
    </p:spTree>
    <p:extLst>
      <p:ext uri="{BB962C8B-B14F-4D97-AF65-F5344CB8AC3E}">
        <p14:creationId xmlns:p14="http://schemas.microsoft.com/office/powerpoint/2010/main" val="2225615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simplifies the process of migrating between</a:t>
            </a:r>
            <a:r>
              <a:rPr lang="en-US" baseline="0" dirty="0" smtClean="0"/>
              <a:t> versions.  How do you know when a new version is available and how to you get that on your system?  Perhaps even more challenging: how do you revert to a previous configuration if you have to maintain or add a feature to a deployed system and don’t want to have to re-validate the use of a newer version of the library?</a:t>
            </a:r>
          </a:p>
          <a:p>
            <a:endParaRPr lang="en-US" baseline="0" dirty="0" smtClean="0"/>
          </a:p>
          <a:p>
            <a:r>
              <a:rPr lang="en-US" baseline="0" dirty="0" smtClean="0"/>
              <a:t>Everything discussed so far is included in the free version.</a:t>
            </a:r>
            <a:endParaRPr lang="en-US"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27</a:t>
            </a:fld>
            <a:endParaRPr lang="en-US"/>
          </a:p>
        </p:txBody>
      </p:sp>
    </p:spTree>
    <p:extLst>
      <p:ext uri="{BB962C8B-B14F-4D97-AF65-F5344CB8AC3E}">
        <p14:creationId xmlns:p14="http://schemas.microsoft.com/office/powerpoint/2010/main" val="3622195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find yourself having to manage a large number of these libraries, you can use the professional</a:t>
            </a:r>
            <a:r>
              <a:rPr lang="en-US" baseline="0" dirty="0" smtClean="0"/>
              <a:t> version to create a configuration file, which is a single file that contains all of the required packages.  These can even be created automatically by scanning a Project Explorer with VIPM.</a:t>
            </a:r>
            <a:endParaRPr lang="en-US"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28</a:t>
            </a:fld>
            <a:endParaRPr lang="en-US"/>
          </a:p>
        </p:txBody>
      </p:sp>
    </p:spTree>
    <p:extLst>
      <p:ext uri="{BB962C8B-B14F-4D97-AF65-F5344CB8AC3E}">
        <p14:creationId xmlns:p14="http://schemas.microsoft.com/office/powerpoint/2010/main" val="3326811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kern="1200" dirty="0" smtClean="0">
                <a:solidFill>
                  <a:schemeClr val="tx1"/>
                </a:solidFill>
                <a:latin typeface="+mn-lt"/>
                <a:ea typeface="+mn-ea"/>
                <a:cs typeface="+mn-cs"/>
              </a:rPr>
              <a:t>Project libraries were</a:t>
            </a:r>
            <a:r>
              <a:rPr lang="en-US" sz="1200" kern="1200" baseline="0" dirty="0" smtClean="0">
                <a:solidFill>
                  <a:schemeClr val="tx1"/>
                </a:solidFill>
                <a:latin typeface="+mn-lt"/>
                <a:ea typeface="+mn-ea"/>
                <a:cs typeface="+mn-cs"/>
              </a:rPr>
              <a:t> introduced in LabVIEW 8 as another way to organize related files into an associated library.  They provide several nice features, including name spacing and access scope.  You probably most commonly see them </a:t>
            </a:r>
            <a:r>
              <a:rPr lang="en-US" sz="1200" kern="1200" baseline="0" dirty="0" err="1" smtClean="0">
                <a:solidFill>
                  <a:schemeClr val="tx1"/>
                </a:solidFill>
                <a:latin typeface="+mn-lt"/>
                <a:ea typeface="+mn-ea"/>
                <a:cs typeface="+mn-cs"/>
              </a:rPr>
              <a:t>asosciated</a:t>
            </a:r>
            <a:r>
              <a:rPr lang="en-US" sz="1200" kern="1200" baseline="0" dirty="0" smtClean="0">
                <a:solidFill>
                  <a:schemeClr val="tx1"/>
                </a:solidFill>
                <a:latin typeface="+mn-lt"/>
                <a:ea typeface="+mn-ea"/>
                <a:cs typeface="+mn-cs"/>
              </a:rPr>
              <a:t> with </a:t>
            </a:r>
            <a:r>
              <a:rPr lang="en-US" sz="1200" kern="1200" baseline="0" dirty="0" err="1" smtClean="0">
                <a:solidFill>
                  <a:schemeClr val="tx1"/>
                </a:solidFill>
                <a:latin typeface="+mn-lt"/>
                <a:ea typeface="+mn-ea"/>
                <a:cs typeface="+mn-cs"/>
              </a:rPr>
              <a:t>isntrument</a:t>
            </a:r>
            <a:r>
              <a:rPr lang="en-US" sz="1200" kern="1200" baseline="0" dirty="0" smtClean="0">
                <a:solidFill>
                  <a:schemeClr val="tx1"/>
                </a:solidFill>
                <a:latin typeface="+mn-lt"/>
                <a:ea typeface="+mn-ea"/>
                <a:cs typeface="+mn-cs"/>
              </a:rPr>
              <a:t> drivers.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321E0B7-3440-4072-A065-CED9EA9FA5FF}" type="slidenum">
              <a:rPr lang="en-US" smtClean="0">
                <a:solidFill>
                  <a:prstClr val="black"/>
                </a:solidFill>
              </a:rPr>
              <a:pPr/>
              <a:t>29</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30</a:t>
            </a:fld>
            <a:endParaRPr lang="en-US"/>
          </a:p>
        </p:txBody>
      </p:sp>
    </p:spTree>
    <p:extLst>
      <p:ext uri="{BB962C8B-B14F-4D97-AF65-F5344CB8AC3E}">
        <p14:creationId xmlns:p14="http://schemas.microsoft.com/office/powerpoint/2010/main" val="4055949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100" dirty="0" smtClean="0"/>
              <a:t>“T</a:t>
            </a:r>
            <a:r>
              <a:rPr lang="en-US" sz="1100" baseline="0" dirty="0" smtClean="0"/>
              <a:t>his is honestly one of my favorite slides to show customers, because I think most of us here (myself included) can probably relate to seeing a diagram that looks something like this.  In the spirit of not calling anyone out, we’ll assume that we’ve all inherited or been given these diagrams by people who aren’t in this room.  Right off the bat, we should recognize a lot of major problems… there is no obvious design pattern, no documentation, no VI icons, wires crossing wires, etc.  In spite of all that, the absolute worst aspect of this diagram, the thing I hate the most… is that this code actually runs.  (pause here, you can almost always get a laugh)  This program is actually a working program….   As a result, people who are not proficient LabVIEW users (</a:t>
            </a:r>
            <a:r>
              <a:rPr lang="en-US" sz="1100" baseline="0" dirty="0" err="1" smtClean="0"/>
              <a:t>ie</a:t>
            </a:r>
            <a:r>
              <a:rPr lang="en-US" sz="1100" baseline="0" dirty="0" smtClean="0"/>
              <a:t>: managers) may not recognize the risk and cost associated with maintaining this over a long time.</a:t>
            </a:r>
          </a:p>
          <a:p>
            <a:endParaRPr lang="en-US" sz="1100" baseline="0" dirty="0" smtClean="0"/>
          </a:p>
          <a:p>
            <a:r>
              <a:rPr lang="en-US" sz="1100" baseline="0" dirty="0" smtClean="0"/>
              <a:t>So what happens when someone hands us this program and says, ‘I need you to fix a bug or add a feature?’  It sounds simple to them, because they don’t realize how poorly written this code is and now it’s up to you to either work nights and weekends to figure it out, or convince them that the application really needs to be completely re-factored.  This is why it’s so important that we be able to measure and analyze the quality of code, gauge the skill-level of our developers, and that we have established style-guidelines and coding practices within our team to enforce standard design patterns.”</a:t>
            </a:r>
          </a:p>
          <a:p>
            <a:endParaRPr lang="en-US" sz="1100" baseline="0" dirty="0" smtClean="0"/>
          </a:p>
          <a:p>
            <a:r>
              <a:rPr lang="en-US" sz="1100" baseline="0" dirty="0" smtClean="0"/>
              <a:t>&lt;&lt;build to next slide&gt;&gt;</a:t>
            </a:r>
          </a:p>
          <a:p>
            <a:endParaRPr lang="en-US" sz="1100" baseline="0" dirty="0" smtClean="0"/>
          </a:p>
          <a:p>
            <a:r>
              <a:rPr lang="en-US" sz="1100" baseline="0" dirty="0" smtClean="0"/>
              <a:t>“This diagram illustrates what our code should look like (it’s not totally perfect, but it definitely lends itself to reuse and longevity.  It uses a highly-</a:t>
            </a:r>
            <a:r>
              <a:rPr lang="en-US" sz="1100" baseline="0" dirty="0" err="1" smtClean="0"/>
              <a:t>recignizeable</a:t>
            </a:r>
            <a:r>
              <a:rPr lang="en-US" sz="1100" baseline="0" dirty="0" smtClean="0"/>
              <a:t> producer/consumer design pattern, has a proper amount of documentation, it’s easy to follow the wires, VIs have icons, etc..  So the topics discussed in this presentation are intended to help us write code that looks more like this and recognize when someone writes awful code like we just saw in the previous diagram.”</a:t>
            </a:r>
          </a:p>
          <a:p>
            <a:endParaRPr lang="en-US" sz="1100" baseline="0" dirty="0" smtClean="0"/>
          </a:p>
          <a:p>
            <a:r>
              <a:rPr lang="en-US" sz="1100" baseline="0" dirty="0" smtClean="0"/>
              <a:t>“One final note: I find that when someone writes a bad C program.. Everyone instantly knows that it’s the C programmer’s fault.  However, when someone writes bad LabVIEW code, LabVIEW tends to get blamed.  One very important thing to remember is that graphical code is a programming language just like any other, and as such, we need to be sure to apply the same software engineering practices.”</a:t>
            </a:r>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4</a:t>
            </a:fld>
            <a:endParaRPr lang="en-US"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220370" indent="-220370"/>
            <a:r>
              <a:rPr lang="en-US" b="0" dirty="0" smtClean="0"/>
              <a:t>Use this as a </a:t>
            </a:r>
            <a:r>
              <a:rPr lang="en-US" b="0" smtClean="0"/>
              <a:t>summary slide.  Note</a:t>
            </a:r>
            <a:r>
              <a:rPr lang="en-US" b="0" dirty="0" smtClean="0"/>
              <a:t>: this is not an exhaustive</a:t>
            </a:r>
            <a:r>
              <a:rPr lang="en-US" b="0" baseline="0" dirty="0" smtClean="0"/>
              <a:t> list, rather it is a way to demonstrate how some common configuration management tasks are performed in LabVIEW.  </a:t>
            </a:r>
            <a:endParaRPr lang="en-US" b="0" dirty="0" smtClean="0"/>
          </a:p>
          <a:p>
            <a:pPr marL="220370" indent="-220370">
              <a:buAutoNum type="arabicPeriod"/>
            </a:pPr>
            <a:endParaRPr lang="en-US" b="1" dirty="0" smtClean="0"/>
          </a:p>
          <a:p>
            <a:pPr marL="220370" indent="-220370">
              <a:buAutoNum type="arabicPeriod"/>
            </a:pPr>
            <a:r>
              <a:rPr lang="en-US" b="1" dirty="0" smtClean="0"/>
              <a:t>System Level View – </a:t>
            </a:r>
            <a:r>
              <a:rPr lang="en-US" b="0" dirty="0" smtClean="0"/>
              <a:t>The project explorer in LabVIEW provides developers</a:t>
            </a:r>
            <a:r>
              <a:rPr lang="en-US" b="0" baseline="0" dirty="0" smtClean="0"/>
              <a:t> a system level view of all their resources, including source code, any affiliated files or documentation and even hardware resources, including different platform targets such as RT or FPGA</a:t>
            </a:r>
            <a:endParaRPr lang="en-US" b="1" dirty="0" smtClean="0"/>
          </a:p>
          <a:p>
            <a:pPr marL="220370" indent="-220370">
              <a:buAutoNum type="arabicPeriod"/>
            </a:pPr>
            <a:r>
              <a:rPr lang="en-US" b="1" dirty="0" smtClean="0"/>
              <a:t>Track Changes</a:t>
            </a:r>
            <a:r>
              <a:rPr lang="en-US" b="1" baseline="0" dirty="0" smtClean="0"/>
              <a:t> </a:t>
            </a:r>
            <a:r>
              <a:rPr lang="en-US" b="0" baseline="0" dirty="0" smtClean="0"/>
              <a:t>– You can see in this screen shot how LabVIEW can actually indicate exactly what aspects of a block diagram or front panel have been changed or modified.  This is made possible thanks to graphical differencing</a:t>
            </a:r>
            <a:endParaRPr lang="en-US" b="1" dirty="0" smtClean="0"/>
          </a:p>
          <a:p>
            <a:pPr marL="220370" indent="-220370">
              <a:buAutoNum type="arabicPeriod"/>
            </a:pPr>
            <a:r>
              <a:rPr lang="en-US" b="1" dirty="0" smtClean="0"/>
              <a:t>Integration</a:t>
            </a:r>
            <a:r>
              <a:rPr lang="en-US" b="1" baseline="0" dirty="0" smtClean="0"/>
              <a:t> with SCC – </a:t>
            </a:r>
            <a:r>
              <a:rPr lang="en-US" b="0" baseline="0" dirty="0" smtClean="0"/>
              <a:t>The ability to integrate with SCC from within LabVIEW is advantageous for developers because they can see the current status of files and access generic SCC functionality without leaving LabVIEW</a:t>
            </a:r>
            <a:endParaRPr lang="en-US" b="1" baseline="0" dirty="0" smtClean="0"/>
          </a:p>
          <a:p>
            <a:pPr marL="220370" indent="-220370">
              <a:buAutoNum type="arabicPeriod"/>
            </a:pPr>
            <a:r>
              <a:rPr lang="en-US" b="1" baseline="0" dirty="0" smtClean="0"/>
              <a:t>Merge Graphical Code – </a:t>
            </a:r>
            <a:r>
              <a:rPr lang="en-US" b="0" baseline="0" dirty="0" smtClean="0"/>
              <a:t>an important tool for group development requires the ability to combine changes made by multiple developers.  This is now possible in LabVIEW 8.5</a:t>
            </a:r>
            <a:endParaRPr lang="en-US" b="1" baseline="0" dirty="0" smtClean="0"/>
          </a:p>
          <a:p>
            <a:pPr marL="220370" indent="-220370">
              <a:buAutoNum type="arabicPeriod"/>
            </a:pPr>
            <a:r>
              <a:rPr lang="en-US" b="1" baseline="0" dirty="0" smtClean="0"/>
              <a:t>Manage Files and Links – </a:t>
            </a:r>
            <a:r>
              <a:rPr lang="en-US" b="0" baseline="0" dirty="0" smtClean="0"/>
              <a:t>there are many tools in LabVIEW that have been introduced to address common challenges regarding file management.  Moving or renaming files can break links or even cause incorrect links to dependencies on disk.  LabVIEW actually allows you to perform these file operations from within the Project in order to preserve correct links and avoid potential cross-link scenarios.</a:t>
            </a:r>
            <a:endParaRPr lang="en-US" b="1" baseline="0" dirty="0" smtClean="0"/>
          </a:p>
          <a:p>
            <a:pPr marL="220370" indent="-220370">
              <a:buAutoNum type="arabicPeriod"/>
            </a:pPr>
            <a:r>
              <a:rPr lang="en-US" b="1" baseline="0" dirty="0" smtClean="0"/>
              <a:t>View Revision History </a:t>
            </a:r>
            <a:r>
              <a:rPr lang="en-US" b="0" baseline="0" dirty="0" smtClean="0"/>
              <a:t>– when integration with SCC is turned on you can view all the revisions that have been submitted and stored in the SCC repository.  You can even right click on the particular revision and select ‘sync to this revision,’ which pulls down that version of the file.  This view also shows and </a:t>
            </a:r>
            <a:r>
              <a:rPr lang="en-US" b="0" baseline="0" dirty="0" err="1" smtClean="0"/>
              <a:t>commonts</a:t>
            </a:r>
            <a:r>
              <a:rPr lang="en-US" b="0" baseline="0" dirty="0" smtClean="0"/>
              <a:t> or information about the file from the time when it was checked in.</a:t>
            </a:r>
          </a:p>
          <a:p>
            <a:pPr marL="220370" indent="-220370">
              <a:buAutoNum type="arabicPeriod"/>
            </a:pPr>
            <a:endParaRPr lang="en-US" b="0" baseline="0" dirty="0" smtClean="0"/>
          </a:p>
          <a:p>
            <a:endParaRPr lang="en-US" dirty="0" smtClean="0"/>
          </a:p>
          <a:p>
            <a:endParaRPr lang="en-US" dirty="0" smtClean="0"/>
          </a:p>
          <a:p>
            <a:pPr marL="220370" indent="-220370">
              <a:buAutoNum type="arabicPeriod"/>
            </a:pPr>
            <a:endParaRPr lang="en-US" b="1" dirty="0" smtClean="0"/>
          </a:p>
          <a:p>
            <a:endParaRPr lang="en-US"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33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34</a:t>
            </a:fld>
            <a:endParaRPr lang="en-US" dirty="0">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35</a:t>
            </a:fld>
            <a:endParaRPr lang="en-US" dirty="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Prototyping</a:t>
            </a:r>
            <a:r>
              <a:rPr lang="en-US" baseline="0" dirty="0" smtClean="0"/>
              <a:t> and proof of concepts are a very important step towards developing requirements.  It can be very hard to account for all contingencies and foresee all the ways in which the software will behave.</a:t>
            </a:r>
          </a:p>
          <a:p>
            <a:endParaRPr lang="en-US" baseline="0" dirty="0" smtClean="0"/>
          </a:p>
          <a:p>
            <a:r>
              <a:rPr lang="en-US" baseline="0" dirty="0" smtClean="0"/>
              <a:t>Proof of concepts are also extremely valuable because they give the end-user or customer a feel for what the product will do, which helps developers and users come to a consensus.</a:t>
            </a:r>
          </a:p>
          <a:p>
            <a:endParaRPr lang="en-US" baseline="0" dirty="0" smtClean="0"/>
          </a:p>
          <a:p>
            <a:r>
              <a:rPr lang="en-US" baseline="0" dirty="0" smtClean="0"/>
              <a:t>Requirements van vary greatly in granularity.  This slide depicts deriving system, unit and test requirements from prototyping.  Ultimately, it depends upon the granularity required of the software and the people testing the software.  </a:t>
            </a:r>
          </a:p>
          <a:p>
            <a:endParaRPr lang="en-US" baseline="0" dirty="0" smtClean="0"/>
          </a:p>
          <a:p>
            <a:r>
              <a:rPr lang="en-US" baseline="0" dirty="0" smtClean="0"/>
              <a:t>Typically, after these requirements have been generated, they are given to the developers who are then told to create whatever they have been told is required.  Throughout their work, they then have the burden of proving or recording where in the application the requirements they were given have been met.</a:t>
            </a:r>
          </a:p>
          <a:p>
            <a:endParaRPr lang="en-US" baseline="0" dirty="0" smtClean="0"/>
          </a:p>
          <a:p>
            <a:r>
              <a:rPr lang="en-US" baseline="0" dirty="0" smtClean="0"/>
              <a:t>Another part of the process where requirements are key is during testing.  As we’ll see when we discuss the debugging phase, it is mandatory that you have an understanding of how the software should behave before testing it.</a:t>
            </a:r>
          </a:p>
          <a:p>
            <a:endParaRPr lang="en-US" baseline="0" dirty="0" smtClean="0"/>
          </a:p>
          <a:p>
            <a:pPr defTabSz="881482">
              <a:defRPr/>
            </a:pPr>
            <a:r>
              <a:rPr lang="en-US" dirty="0" smtClean="0"/>
              <a:t>Requirements gathering is important in order to ensure that you and your customer have come to the same agreement about what</a:t>
            </a:r>
            <a:r>
              <a:rPr lang="en-US" baseline="0" dirty="0" smtClean="0"/>
              <a:t> the application will do.  The granularity of the documents directly depends upon the needs of your application and the criticality of it.  For mission-critical systems, it’s typical to go as far as to define the requirements for individual modules of code, code units, and even the tests for those units.  Part of this process requires having reached an agreement of what is considered safe, or a graceful way to fail (in the even of hardware failure, etc..)</a:t>
            </a:r>
          </a:p>
          <a:p>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36</a:t>
            </a:fld>
            <a:endParaRPr lang="en-US" dirty="0">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5AF2C91-9051-4D9C-9D99-4648FA23EB7C}" type="slidenum">
              <a:rPr lang="en-US">
                <a:solidFill>
                  <a:prstClr val="black"/>
                </a:solidFill>
              </a:rPr>
              <a:pPr/>
              <a:t>37</a:t>
            </a:fld>
            <a:endParaRPr lang="en-US">
              <a:solidFill>
                <a:prstClr val="black"/>
              </a:solidFill>
            </a:endParaRPr>
          </a:p>
        </p:txBody>
      </p:sp>
      <p:sp>
        <p:nvSpPr>
          <p:cNvPr id="605186" name="Rectangle 2"/>
          <p:cNvSpPr>
            <a:spLocks noGrp="1" noRot="1" noChangeAspect="1" noChangeArrowheads="1" noTextEdit="1"/>
          </p:cNvSpPr>
          <p:nvPr>
            <p:ph type="sldImg"/>
          </p:nvPr>
        </p:nvSpPr>
        <p:spPr>
          <a:xfrm>
            <a:off x="1143000" y="685800"/>
            <a:ext cx="4572000" cy="3429000"/>
          </a:xfrm>
          <a:ln/>
        </p:spPr>
      </p:sp>
      <p:sp>
        <p:nvSpPr>
          <p:cNvPr id="605187" name="Rectangle 3"/>
          <p:cNvSpPr>
            <a:spLocks noGrp="1" noChangeArrowheads="1"/>
          </p:cNvSpPr>
          <p:nvPr>
            <p:ph type="body" idx="1"/>
          </p:nvPr>
        </p:nvSpPr>
        <p:spPr/>
        <p:txBody>
          <a:bodyPr/>
          <a:lstStyle/>
          <a:p>
            <a:r>
              <a:rPr lang="en-US" dirty="0"/>
              <a:t>NI Requirements Gateway facilitates the tracking of requirements coverage for these three types of documents. Lets take a look at how NI Requirements Gateway does this.</a:t>
            </a:r>
          </a:p>
          <a:p>
            <a:endParaRPr lang="en-US" dirty="0"/>
          </a:p>
          <a:p>
            <a:r>
              <a:rPr lang="en-US" dirty="0"/>
              <a:t>Specification documents can be stored in many different formats. They can be stored in something as simple as text file or complex as a </a:t>
            </a:r>
            <a:r>
              <a:rPr lang="en-US" dirty="0" err="1"/>
              <a:t>Telelogic</a:t>
            </a:r>
            <a:r>
              <a:rPr lang="en-US" dirty="0"/>
              <a:t> DOORS database. All these different document formats have one thing in common. They all have dedicated interfaces so that other applications can communicate with them.</a:t>
            </a:r>
          </a:p>
          <a:p>
            <a:endParaRPr lang="en-US" dirty="0"/>
          </a:p>
          <a:p>
            <a:r>
              <a:rPr lang="en-US" dirty="0"/>
              <a:t>You also have your applications and test sequences that will be covering the requirements defined up top. These applications also have dedicated interfaces so we can find information on what requirements each particular function is covering.</a:t>
            </a:r>
          </a:p>
          <a:p>
            <a:endParaRPr lang="en-US" dirty="0"/>
          </a:p>
          <a:p>
            <a:r>
              <a:rPr lang="en-US" dirty="0"/>
              <a:t>NI Requirements Gateway sits between the requirements documents and applications in order to provide requirements traceability and impact analysis. Requirements located in the different documents will be read by NI Requirements Gateway. At the same time NI Requirements Gateway will be able to capture information from the implemented applications to determine what requirements have already been implemented</a:t>
            </a:r>
          </a:p>
          <a:p>
            <a:endParaRPr lang="en-US" dirty="0"/>
          </a:p>
          <a:p>
            <a:r>
              <a:rPr lang="en-US" dirty="0"/>
              <a:t>NI Requirements Gateway also lets you navigate into the different applications it is communicating with so once you have identified a requirement you can see what feature is covering it and see the code to the feature as well. The software also lets you export traceability information back up into </a:t>
            </a:r>
            <a:r>
              <a:rPr lang="en-US" dirty="0" err="1"/>
              <a:t>Telelogic</a:t>
            </a:r>
            <a:r>
              <a:rPr lang="en-US" dirty="0"/>
              <a:t> DOORS</a:t>
            </a:r>
          </a:p>
          <a:p>
            <a:endParaRPr lang="en-US" dirty="0"/>
          </a:p>
          <a:p>
            <a:r>
              <a:rPr lang="en-US" dirty="0"/>
              <a:t>The orange square determines the part of this system that is a National Instruments product.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aseline="0" dirty="0" smtClean="0"/>
              <a:t>Requirements Traceability</a:t>
            </a:r>
          </a:p>
          <a:p>
            <a:r>
              <a:rPr lang="en-US" baseline="0" dirty="0" smtClean="0"/>
              <a:t>A process that acts as a bridge between the different stages of the software development lifecycle, and provides an auditable trail to verify that each requirement is fulfilled and tested. For example, the design elements in a design document must be </a:t>
            </a:r>
            <a:r>
              <a:rPr lang="en-US" baseline="0" dirty="0" err="1" smtClean="0"/>
              <a:t>traceabile</a:t>
            </a:r>
            <a:r>
              <a:rPr lang="en-US" baseline="0" dirty="0" smtClean="0"/>
              <a:t> to "parent" requirements in the predecessor requirements document as well as to "child" elements in subsidiary documents, such as the test plan and implementation document. Traceability may be implemented as a table or spreadsheet describing the relationships between application requirements, functional elements, design elements, implementation elements, and test cases.  In this case, the table is termed the Requirements Traceability Matrix (RTM). Traceability may also be implemented as an automated process that directly examines the </a:t>
            </a:r>
            <a:r>
              <a:rPr lang="en-US" baseline="0" dirty="0" err="1" smtClean="0"/>
              <a:t>realted</a:t>
            </a:r>
            <a:r>
              <a:rPr lang="en-US" baseline="0" dirty="0" smtClean="0"/>
              <a:t> documents and reports valid traceability or errors in traceability.</a:t>
            </a:r>
          </a:p>
          <a:p>
            <a:endParaRPr lang="en-US" baseline="0" dirty="0" smtClean="0"/>
          </a:p>
          <a:p>
            <a:r>
              <a:rPr lang="en-US" baseline="0" dirty="0" smtClean="0"/>
              <a:t>It’s not uncommon to end up with a variety of documents as a variety of this phase, and it may even be necessary to provide traceability between documents.  (</a:t>
            </a:r>
            <a:r>
              <a:rPr lang="en-US" baseline="0" dirty="0" err="1" smtClean="0"/>
              <a:t>ie</a:t>
            </a:r>
            <a:r>
              <a:rPr lang="en-US" baseline="0" dirty="0" smtClean="0"/>
              <a:t>: this system level feature is implemented via this set of code modules).  </a:t>
            </a:r>
          </a:p>
          <a:p>
            <a:endParaRPr lang="en-US" baseline="0" dirty="0" smtClean="0"/>
          </a:p>
          <a:p>
            <a:r>
              <a:rPr lang="en-US" baseline="0" dirty="0" smtClean="0"/>
              <a:t>One of the biggest challenges, in any language, is understanding what sections of your application cover which requirements and therefore what portion of requirements have been fulfilled.  From a project management standpoint this is also important in order to gain inside into how far into the project you are.</a:t>
            </a:r>
          </a:p>
          <a:p>
            <a:endParaRPr lang="en-US" baseline="0" dirty="0" smtClean="0"/>
          </a:p>
          <a:p>
            <a:r>
              <a:rPr lang="en-US" baseline="0" dirty="0" smtClean="0"/>
              <a:t>If the document on the slide looks familiar, that’s because it represents a simple </a:t>
            </a:r>
            <a:r>
              <a:rPr lang="en-US" b="1" baseline="0" dirty="0" smtClean="0"/>
              <a:t>Traceability Matrix</a:t>
            </a:r>
            <a:r>
              <a:rPr lang="en-US" b="0" baseline="0" dirty="0" smtClean="0"/>
              <a:t>.  This is a common form used to record where, how and by whom a requirement was implemented or ‘covered.’</a:t>
            </a:r>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a:solidFill>
                  <a:prstClr val="black"/>
                </a:solidFill>
              </a:rPr>
              <a:pPr/>
              <a:t>38</a:t>
            </a:fld>
            <a:endParaRPr lang="en-US" dirty="0">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the demo, use </a:t>
            </a:r>
            <a:r>
              <a:rPr lang="en-US" sz="1200" b="1" kern="1200" dirty="0" smtClean="0">
                <a:solidFill>
                  <a:schemeClr val="tx1"/>
                </a:solidFill>
                <a:effectLst/>
                <a:latin typeface="+mn-lt"/>
                <a:ea typeface="+mn-ea"/>
                <a:cs typeface="+mn-cs"/>
              </a:rPr>
              <a:t>Exercise 2: Tracing Code to Requirements Documents </a:t>
            </a:r>
            <a:r>
              <a:rPr lang="en-US" sz="1200" b="0" kern="1200" dirty="0" smtClean="0">
                <a:solidFill>
                  <a:schemeClr val="tx1"/>
                </a:solidFill>
                <a:effectLst/>
                <a:latin typeface="+mn-lt"/>
                <a:ea typeface="+mn-ea"/>
                <a:cs typeface="+mn-cs"/>
              </a:rPr>
              <a:t>from the Software</a:t>
            </a:r>
            <a:r>
              <a:rPr lang="en-US" sz="1200" b="0" kern="1200" baseline="0" dirty="0" smtClean="0">
                <a:solidFill>
                  <a:schemeClr val="tx1"/>
                </a:solidFill>
                <a:effectLst/>
                <a:latin typeface="+mn-lt"/>
                <a:ea typeface="+mn-ea"/>
                <a:cs typeface="+mn-cs"/>
              </a:rPr>
              <a:t> Engineering Technical Manual</a:t>
            </a:r>
            <a:endParaRPr lang="en-US" b="1" dirty="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39</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a:t>
            </a:r>
            <a:r>
              <a:rPr lang="en-US" baseline="0" dirty="0" smtClean="0"/>
              <a:t> you’ve had the misfortune of seeing poorly documented code, it can be difficult to understand how the code works.  There are several simple measures and practices to ensure that code is readable, which helps ensure that it can be reused for a long-period of time.  We just looked at requirements management, which really serve as the ultimate form of documentation.  This information should also be stored in the VI Information.  When getting started with LabVIEW, one of the easiest ways to understand what a VI does is to review the description and tip (shown in top right).  You can create this same information for functions that you intend to be given to other developers, perhaps as part of an API.</a:t>
            </a:r>
            <a:endParaRPr lang="en-US" dirty="0" smtClean="0"/>
          </a:p>
          <a:p>
            <a:endParaRPr lang="en-US" dirty="0" smtClean="0"/>
          </a:p>
          <a:p>
            <a:r>
              <a:rPr lang="en-US" dirty="0" smtClean="0"/>
              <a:t>Graphical code can</a:t>
            </a:r>
            <a:r>
              <a:rPr lang="en-US" baseline="0" dirty="0" smtClean="0"/>
              <a:t> be self-documenting if written in a clear, logic manner.  However, even the most self-documenting application can benefit greatly from additional, or more-in depth documentation.</a:t>
            </a:r>
          </a:p>
          <a:p>
            <a:endParaRPr lang="en-US" baseline="0" dirty="0" smtClean="0"/>
          </a:p>
          <a:p>
            <a:r>
              <a:rPr lang="en-US" baseline="0" dirty="0" smtClean="0"/>
              <a:t>This is especially true when working on a team of developers where other people may either need to re-use or modify your code.   This is also extremely important when tracking and identifying the source of changes through the help of source code control.  </a:t>
            </a:r>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40</a:t>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defTabSz="881482">
              <a:defRPr/>
            </a:pPr>
            <a:r>
              <a:rPr lang="en-US" dirty="0"/>
              <a:t>Testing and debugging software has always been an inseparable part of the development process, but automated tools such as the LabVIEW Unit Test Framework are available to address the challenge of testing complex software.  Automating this process reduces the amount of time developers spend performing tests and enables more exhaustive testing.  This not only helps to ensure the highest-quality software possible is produced, but it also saves money by catching problems earlier and reducing the amount of time developers spend performing these tests.</a:t>
            </a:r>
          </a:p>
          <a:p>
            <a:endParaRPr lang="en-US" dirty="0" smtClean="0"/>
          </a:p>
          <a:p>
            <a:r>
              <a:rPr lang="en-US" dirty="0" smtClean="0"/>
              <a:t>We’ve already mentione</a:t>
            </a:r>
            <a:r>
              <a:rPr lang="en-US" baseline="0" dirty="0" smtClean="0"/>
              <a:t>d several items that these tools and practices can help screen for, such as documentation, sound architecture, etc…</a:t>
            </a:r>
            <a:endParaRPr lang="en-US" dirty="0" smtClean="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41</a:t>
            </a:fld>
            <a:endParaRPr lang="en-US"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Leadership Seminar</a:t>
            </a:r>
          </a:p>
        </p:txBody>
      </p:sp>
      <p:sp>
        <p:nvSpPr>
          <p:cNvPr id="5" name="Rectangle 3"/>
          <p:cNvSpPr>
            <a:spLocks noGrp="1" noChangeArrowheads="1"/>
          </p:cNvSpPr>
          <p:nvPr>
            <p:ph type="dt" idx="1"/>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April, 2002</a:t>
            </a:r>
          </a:p>
        </p:txBody>
      </p:sp>
      <p:sp>
        <p:nvSpPr>
          <p:cNvPr id="6" name="Rectangle 4"/>
          <p:cNvSpPr>
            <a:spLocks noGrp="1" noChangeArrowheads="1"/>
          </p:cNvSpPr>
          <p:nvPr>
            <p:ph type="ftr" sz="quarter" idx="4"/>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CONFIDENTIAL</a:t>
            </a:r>
          </a:p>
        </p:txBody>
      </p:sp>
      <p:sp>
        <p:nvSpPr>
          <p:cNvPr id="7" name="Rectangle 5"/>
          <p:cNvSpPr>
            <a:spLocks noGrp="1" noChangeArrowheads="1"/>
          </p:cNvSpPr>
          <p:nvPr>
            <p:ph type="sldNum" sz="quarter" idx="5"/>
          </p:nvPr>
        </p:nvSpPr>
        <p:spPr>
          <a:ln/>
        </p:spPr>
        <p:txBody>
          <a:bodyPr/>
          <a:lstStyle/>
          <a:p>
            <a:pPr eaLnBrk="0" fontAlgn="base" hangingPunct="0">
              <a:spcBef>
                <a:spcPct val="0"/>
              </a:spcBef>
              <a:spcAft>
                <a:spcPct val="0"/>
              </a:spcAft>
            </a:pPr>
            <a:fld id="{16FB7E07-E61A-4D93-A090-EC7AA5CA6978}" type="slidenum">
              <a:rPr lang="en-US" b="1">
                <a:solidFill>
                  <a:prstClr val="white"/>
                </a:solidFill>
                <a:latin typeface="Arial Narrow" pitchFamily="34" charset="0"/>
              </a:rPr>
              <a:pPr eaLnBrk="0" fontAlgn="base" hangingPunct="0">
                <a:spcBef>
                  <a:spcPct val="0"/>
                </a:spcBef>
                <a:spcAft>
                  <a:spcPct val="0"/>
                </a:spcAft>
              </a:pPr>
              <a:t>42</a:t>
            </a:fld>
            <a:endParaRPr lang="en-US" b="1" dirty="0">
              <a:solidFill>
                <a:prstClr val="white"/>
              </a:solidFill>
              <a:latin typeface="Arial Narrow" pitchFamily="34" charset="0"/>
            </a:endParaRPr>
          </a:p>
        </p:txBody>
      </p:sp>
      <p:sp>
        <p:nvSpPr>
          <p:cNvPr id="1039362" name="Rectangle 2"/>
          <p:cNvSpPr>
            <a:spLocks noGrp="1" noRot="1" noChangeAspect="1" noChangeArrowheads="1" noTextEdit="1"/>
          </p:cNvSpPr>
          <p:nvPr>
            <p:ph type="sldImg"/>
          </p:nvPr>
        </p:nvSpPr>
        <p:spPr/>
      </p:sp>
      <p:sp>
        <p:nvSpPr>
          <p:cNvPr id="1039363" name="Rectangle 3"/>
          <p:cNvSpPr>
            <a:spLocks noGrp="1" noChangeArrowheads="1"/>
          </p:cNvSpPr>
          <p:nvPr>
            <p:ph type="body" idx="1"/>
          </p:nvPr>
        </p:nvSpPr>
        <p:spPr/>
        <p:txBody>
          <a:bodyPr/>
          <a:lstStyle/>
          <a:p>
            <a:pPr lvl="1">
              <a:lnSpc>
                <a:spcPct val="70000"/>
              </a:lnSpc>
            </a:pPr>
            <a:r>
              <a:rPr lang="en-US" sz="800" dirty="0"/>
              <a:t>Let’s start off by describing just what a code review is. When you perform a code review, which is sometimes referred to as a code walk, you taking someone through your code and explaining how it works.  </a:t>
            </a:r>
          </a:p>
          <a:p>
            <a:pPr lvl="1">
              <a:lnSpc>
                <a:spcPct val="70000"/>
              </a:lnSpc>
            </a:pPr>
            <a:endParaRPr lang="en-US" sz="800" dirty="0"/>
          </a:p>
          <a:p>
            <a:pPr lvl="1">
              <a:lnSpc>
                <a:spcPct val="70000"/>
              </a:lnSpc>
            </a:pPr>
            <a:r>
              <a:rPr lang="en-US" sz="800" dirty="0"/>
              <a:t>There’s an expression about code reviews that goes - “The best code reviews are the ones that actually get done.” Any attempt to review your code is going to beneficial.</a:t>
            </a:r>
          </a:p>
          <a:p>
            <a:pPr lvl="1">
              <a:lnSpc>
                <a:spcPct val="70000"/>
              </a:lnSpc>
            </a:pPr>
            <a:endParaRPr lang="en-US" sz="800" dirty="0"/>
          </a:p>
          <a:p>
            <a:pPr lvl="1">
              <a:lnSpc>
                <a:spcPct val="70000"/>
              </a:lnSpc>
            </a:pPr>
            <a:r>
              <a:rPr lang="en-US" sz="800" dirty="0"/>
              <a:t>The idea behind a code review is that in having another set of eyes look at your code will help you find problems, but, in fact, most issues discovered during a code review are identified by the developer while explaining how everything.</a:t>
            </a:r>
          </a:p>
          <a:p>
            <a:pPr>
              <a:lnSpc>
                <a:spcPct val="70000"/>
              </a:lnSpc>
            </a:pPr>
            <a:endParaRPr lang="en-US" sz="800" dirty="0"/>
          </a:p>
          <a:p>
            <a:pPr>
              <a:lnSpc>
                <a:spcPct val="70000"/>
              </a:lnSpc>
            </a:pPr>
            <a:endParaRPr lang="en-US" sz="800" dirty="0"/>
          </a:p>
          <a:p>
            <a:pPr>
              <a:lnSpc>
                <a:spcPct val="70000"/>
              </a:lnSpc>
            </a:pPr>
            <a:r>
              <a:rPr lang="en-US" sz="800" dirty="0"/>
              <a:t>Once you feel the code is ready to reviewed, meaning you think it is finished, you have to choose your reviewer. This is an important consideration because you need to choose someone who understands LabVIEW and can give constructive, sound feedback. It’s not effective to choose a reviewer who only understands C because too much time is spent explaining the principles behind LabVIEW.</a:t>
            </a:r>
          </a:p>
          <a:p>
            <a:pPr>
              <a:lnSpc>
                <a:spcPct val="70000"/>
              </a:lnSpc>
            </a:pPr>
            <a:endParaRPr lang="en-US" sz="800" dirty="0"/>
          </a:p>
          <a:p>
            <a:pPr>
              <a:lnSpc>
                <a:spcPct val="70000"/>
              </a:lnSpc>
            </a:pPr>
            <a:r>
              <a:rPr lang="en-US" sz="800" dirty="0"/>
              <a:t>In our LabVIEW R&amp;D groups, we have a general rule of thumb that we use: for bug fixes or relatively minor new features and changes, it’s OK for a peer to review the code. For new programs or major new features, the group manager will perform the code review.</a:t>
            </a:r>
          </a:p>
          <a:p>
            <a:pPr>
              <a:lnSpc>
                <a:spcPct val="70000"/>
              </a:lnSpc>
            </a:pPr>
            <a:endParaRPr lang="en-US" sz="800" dirty="0"/>
          </a:p>
          <a:p>
            <a:pPr>
              <a:lnSpc>
                <a:spcPct val="70000"/>
              </a:lnSpc>
            </a:pPr>
            <a:r>
              <a:rPr lang="en-US" sz="800" dirty="0"/>
              <a:t>Once you sit down with your reviewer to walk through your code, you’re going to show them the main path through your code and answer any questions that they may have. Remember that your code should be reflective of the agreed-upon design, the discussion should focus primarily on the architecture of the code (i.e. state machine, producer/consumer, etc.). Some of the topics that may be discussed include how easy the architecture of the code makes it to add a new feature or makes changes, how errors are reported and handled, and whether the code is modular enough. If global or local variables are used, you should explain how you have eliminated the possibility of race conditions. You can also demonstrate that the code doesn’t starve the processor or use a prohibitive amount of memory.</a:t>
            </a:r>
          </a:p>
          <a:p>
            <a:pPr>
              <a:lnSpc>
                <a:spcPct val="70000"/>
              </a:lnSpc>
            </a:pPr>
            <a:endParaRPr lang="en-US" sz="800" dirty="0"/>
          </a:p>
          <a:p>
            <a:pPr>
              <a:lnSpc>
                <a:spcPct val="70000"/>
              </a:lnSpc>
            </a:pPr>
            <a:r>
              <a:rPr lang="en-US" sz="800" dirty="0"/>
              <a:t>Overall, you’re showing your reviewer that you’ve created clean, robust code that will achieve the requirements set out much earlier in the SW development cycle.</a:t>
            </a:r>
          </a:p>
          <a:p>
            <a:pPr>
              <a:lnSpc>
                <a:spcPct val="70000"/>
              </a:lnSpc>
            </a:pPr>
            <a:endParaRPr lang="en-US" sz="800" dirty="0"/>
          </a:p>
          <a:p>
            <a:pPr>
              <a:lnSpc>
                <a:spcPct val="70000"/>
              </a:lnSpc>
            </a:pPr>
            <a:r>
              <a:rPr lang="en-US" sz="800" dirty="0"/>
              <a:t>And now Eric, who is representing R&amp;D today, is going to demonstrate the type of code review that you would find in LabVIEW R&amp;D here at NI.</a:t>
            </a:r>
          </a:p>
          <a:p>
            <a:pPr>
              <a:lnSpc>
                <a:spcPct val="70000"/>
              </a:lnSpc>
            </a:pPr>
            <a:endParaRPr lang="en-US" sz="8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Lets start by looking</a:t>
            </a:r>
            <a:r>
              <a:rPr lang="en-US" baseline="0" dirty="0" smtClean="0"/>
              <a:t> at some of the most common mistakes.  These are all common examples that can lead to the duct-tape and hot-glue diagram like the one we just saw.  As engineers, we all appreciate the cost of cutting-corners or taking a short-cut… it may get us there sooner, but at what cost?  In the world of software, there’s a concept known as ‘Software Engineering Debt.’  If we cut corners, we take on more debt, and these are all examples of how we do that.  The more debt we take on, the more interest we accumulate over time, and as we’ve all seen in the recent years, that debt can quickly pile up and accumulate a mountain of interest, making it more expense the longer we wait.  If we wait to pay down that debt until after we release a version of the software to our customer, it’s going to painful and the bugs will be much more costly than if we’d caught them up front.</a:t>
            </a:r>
          </a:p>
          <a:p>
            <a:endParaRPr lang="en-US" baseline="0" dirty="0" smtClean="0"/>
          </a:p>
          <a:p>
            <a:r>
              <a:rPr lang="en-US" baseline="0" dirty="0" smtClean="0"/>
              <a:t>The practices we’ll look at in this presentation will help address most, if not all of these, but do want to mention a few right now.  (I recommend picking a few to really emphasize… here is some additional information on each to allow you to decide</a:t>
            </a:r>
          </a:p>
          <a:p>
            <a:endParaRPr lang="en-US" baseline="0" dirty="0" smtClean="0"/>
          </a:p>
          <a:p>
            <a:pPr marL="514350" indent="-514350">
              <a:buFont typeface="+mj-lt"/>
              <a:buAutoNum type="arabicPeriod"/>
            </a:pPr>
            <a:r>
              <a:rPr lang="en-US" sz="1200" dirty="0" smtClean="0"/>
              <a:t>No source code control (or Project) – if you’re not using it, you’re playing with fire.  Even for a small project with one developer, these</a:t>
            </a:r>
            <a:r>
              <a:rPr lang="en-US" sz="1200" baseline="0" dirty="0" smtClean="0"/>
              <a:t> tools can save you a tremendous amount of time and heartache.</a:t>
            </a:r>
            <a:endParaRPr lang="en-US" sz="1200" dirty="0" smtClean="0"/>
          </a:p>
          <a:p>
            <a:pPr marL="514350" indent="-514350">
              <a:buFont typeface="+mj-lt"/>
              <a:buAutoNum type="arabicPeriod"/>
            </a:pPr>
            <a:r>
              <a:rPr lang="en-US" sz="1200" dirty="0" smtClean="0"/>
              <a:t>Flat file hierarchy – ever</a:t>
            </a:r>
            <a:r>
              <a:rPr lang="en-US" sz="1200" baseline="0" dirty="0" smtClean="0"/>
              <a:t> had trouble identifying the top-level VI in an application?  It’s not just an organizational problem, it indicates a lack of encapsulation and proper design.  Use folders, encapsulate your code and make APIs obvious from private </a:t>
            </a:r>
            <a:r>
              <a:rPr lang="en-US" sz="1200" baseline="0" dirty="0" err="1" smtClean="0"/>
              <a:t>subVIs</a:t>
            </a:r>
            <a:endParaRPr lang="en-US" sz="1200" dirty="0" smtClean="0"/>
          </a:p>
          <a:p>
            <a:pPr marL="514350" indent="-514350">
              <a:buFont typeface="+mj-lt"/>
              <a:buAutoNum type="arabicPeriod"/>
            </a:pPr>
            <a:r>
              <a:rPr lang="en-US" sz="1200" dirty="0" smtClean="0"/>
              <a:t>‘Stop’ isn’t tested regularly – there</a:t>
            </a:r>
            <a:r>
              <a:rPr lang="en-US" sz="1200" baseline="0" dirty="0" smtClean="0"/>
              <a:t> are lots of ways to assess the health of an application, but this is an easy one that you should always be thinking about.  A new feature is no good if it impedes expected behavior and one key indicator is whether or not the application still stops instantly when asked to</a:t>
            </a:r>
            <a:endParaRPr lang="en-US" sz="1200" dirty="0" smtClean="0"/>
          </a:p>
          <a:p>
            <a:pPr marL="514350" indent="-514350">
              <a:buFont typeface="+mj-lt"/>
              <a:buAutoNum type="arabicPeriod"/>
            </a:pPr>
            <a:r>
              <a:rPr lang="en-US" sz="1200" dirty="0" smtClean="0"/>
              <a:t>Wait until the ‘end’ of a project to build an application – if you’re one of those that waited</a:t>
            </a:r>
            <a:r>
              <a:rPr lang="en-US" sz="1200" baseline="0" dirty="0" smtClean="0"/>
              <a:t> until you were ‘done’ to build an exe for the first time, you’re probably a long ways away from done.  The reality is that, as with any language, a lot of things change in the RTE, and you need to test this on a regular basis</a:t>
            </a:r>
            <a:endParaRPr lang="en-US" sz="1200" dirty="0" smtClean="0"/>
          </a:p>
          <a:p>
            <a:pPr marL="514350" indent="-514350">
              <a:buFont typeface="+mj-lt"/>
              <a:buAutoNum type="arabicPeriod"/>
            </a:pPr>
            <a:r>
              <a:rPr lang="en-US" sz="1200" dirty="0" smtClean="0"/>
              <a:t>Few specifications / documentation / requirements – this is perhaps</a:t>
            </a:r>
            <a:r>
              <a:rPr lang="en-US" sz="1200" baseline="0" dirty="0" smtClean="0"/>
              <a:t> the most common mistake and the easiest way to ensure that code is not reusable or maintainable</a:t>
            </a:r>
            <a:endParaRPr lang="en-US" sz="1200" dirty="0" smtClean="0"/>
          </a:p>
          <a:p>
            <a:pPr marL="514350" indent="-514350">
              <a:buFont typeface="+mj-lt"/>
              <a:buAutoNum type="arabicPeriod"/>
            </a:pPr>
            <a:r>
              <a:rPr lang="en-US" sz="1200" dirty="0" smtClean="0"/>
              <a:t>No ‘</a:t>
            </a:r>
            <a:r>
              <a:rPr lang="en-US" sz="1200" dirty="0" err="1" smtClean="0"/>
              <a:t>buddying</a:t>
            </a:r>
            <a:r>
              <a:rPr lang="en-US" sz="1200" dirty="0" smtClean="0"/>
              <a:t>’ or code reviews – sometimes</a:t>
            </a:r>
            <a:r>
              <a:rPr lang="en-US" sz="1200" baseline="0" dirty="0" smtClean="0"/>
              <a:t> the mere act of explaining your code to someone else finds major problems or bugs… do it, and do it often</a:t>
            </a:r>
            <a:endParaRPr lang="en-US" sz="1200" dirty="0" smtClean="0"/>
          </a:p>
          <a:p>
            <a:pPr marL="514350" indent="-514350">
              <a:buFont typeface="+mj-lt"/>
              <a:buAutoNum type="arabicPeriod"/>
            </a:pPr>
            <a:r>
              <a:rPr lang="en-US" sz="1200" dirty="0" smtClean="0"/>
              <a:t>Poor planning (Lack of consideration for </a:t>
            </a:r>
            <a:r>
              <a:rPr lang="en-US" sz="1200" dirty="0" err="1" smtClean="0"/>
              <a:t>SMoRES</a:t>
            </a:r>
            <a:r>
              <a:rPr lang="en-US" sz="1200" dirty="0" smtClean="0"/>
              <a:t>) – This</a:t>
            </a:r>
            <a:r>
              <a:rPr lang="en-US" sz="1200" baseline="0" dirty="0" smtClean="0"/>
              <a:t> acronym stands for ‘Scalable,’ ‘Modular,’ ‘Reusable,’ ‘Extensible,’ and ‘Simple.’</a:t>
            </a:r>
            <a:endParaRPr lang="en-US" sz="1200" dirty="0" smtClean="0"/>
          </a:p>
          <a:p>
            <a:pPr marL="514350" indent="-514350">
              <a:buFont typeface="+mj-lt"/>
              <a:buAutoNum type="arabicPeriod"/>
            </a:pPr>
            <a:r>
              <a:rPr lang="en-US" sz="1200" dirty="0" smtClean="0"/>
              <a:t>No test plans – you can’t test code if you don’t define how it</a:t>
            </a:r>
            <a:r>
              <a:rPr lang="en-US" sz="1200" baseline="0" dirty="0" smtClean="0"/>
              <a:t> should behave.</a:t>
            </a:r>
            <a:endParaRPr lang="en-US" sz="1200" dirty="0" smtClean="0"/>
          </a:p>
          <a:p>
            <a:pPr marL="514350" indent="-514350">
              <a:buFont typeface="+mj-lt"/>
              <a:buAutoNum type="arabicPeriod"/>
            </a:pPr>
            <a:r>
              <a:rPr lang="en-US" sz="1200" dirty="0" smtClean="0"/>
              <a:t>Poor error handling – does it stop? Does it tell the user an error? Does it log the error?  If you</a:t>
            </a:r>
            <a:r>
              <a:rPr lang="en-US" sz="1200" baseline="0" dirty="0" smtClean="0"/>
              <a:t> don’t plan for this early, a simple error can lead to even more problems</a:t>
            </a:r>
            <a:endParaRPr lang="en-US" sz="1200" dirty="0" smtClean="0"/>
          </a:p>
          <a:p>
            <a:pPr marL="514350" indent="-514350">
              <a:buFont typeface="+mj-lt"/>
              <a:buAutoNum type="arabicPeriod"/>
            </a:pPr>
            <a:r>
              <a:rPr lang="en-US" sz="1200" dirty="0" smtClean="0"/>
              <a:t>No consistent style = not </a:t>
            </a:r>
            <a:r>
              <a:rPr lang="en-US" sz="1200" dirty="0" err="1" smtClean="0"/>
              <a:t>readible</a:t>
            </a:r>
            <a:r>
              <a:rPr lang="en-US" sz="1200" dirty="0" smtClean="0"/>
              <a:t>, not maintainable</a:t>
            </a:r>
          </a:p>
          <a:p>
            <a:pPr marL="514350" indent="-514350">
              <a:buFont typeface="+mj-lt"/>
              <a:buAutoNum type="arabicPeriod"/>
            </a:pPr>
            <a:r>
              <a:rPr lang="en-US" sz="1200" dirty="0" smtClean="0"/>
              <a:t>Tight coupling, poor cohesion – impedes reuse</a:t>
            </a:r>
          </a:p>
          <a:p>
            <a:endParaRPr lang="en-US" baseline="0" dirty="0" smtClean="0"/>
          </a:p>
          <a:p>
            <a:r>
              <a:rPr lang="en-US" baseline="0" dirty="0" smtClean="0"/>
              <a:t>A lot of us are under pressure to get things done quickly and to hit aggressive deadlines, but there are a few practices that if we invest in early, will pay dividends down the road.</a:t>
            </a:r>
          </a:p>
          <a:p>
            <a:endParaRPr lang="en-US" b="1" baseline="0" dirty="0" smtClean="0"/>
          </a:p>
          <a:p>
            <a:r>
              <a:rPr lang="en-US" baseline="0" dirty="0" smtClean="0"/>
              <a:t>Any are all of these are topics I’m happy to talk about in-depth.  In fact, if you’re interested, we can arrange a presentation for you and your colleagues on any of these that you're interested in.</a:t>
            </a:r>
            <a:endParaRPr lang="en-US" dirty="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5</a:t>
            </a:fld>
            <a:endParaRPr 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list illustrates just some of the many different items and criteria that it’s important to screen for during a code review.  There are many more, and many that are specific to certain types of applications and hardware targets.</a:t>
            </a:r>
          </a:p>
          <a:p>
            <a:endParaRPr lang="en-US" baseline="0" dirty="0" smtClean="0"/>
          </a:p>
          <a:p>
            <a:r>
              <a:rPr lang="en-US" baseline="0" dirty="0" smtClean="0"/>
              <a:t>National Instruments coordinates thousands of developers around the world that are developing applications in a variety of different languages, including LabVIEW.  As a result, code reviews are an important part of this process, but we use tools to help identify potentially problematic areas that require additional attention.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43</a:t>
            </a:fld>
            <a:endParaRPr 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Leadership Seminar</a:t>
            </a:r>
          </a:p>
        </p:txBody>
      </p:sp>
      <p:sp>
        <p:nvSpPr>
          <p:cNvPr id="5" name="Rectangle 3"/>
          <p:cNvSpPr>
            <a:spLocks noGrp="1" noChangeArrowheads="1"/>
          </p:cNvSpPr>
          <p:nvPr>
            <p:ph type="dt" idx="1"/>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April, 2002</a:t>
            </a:r>
          </a:p>
        </p:txBody>
      </p:sp>
      <p:sp>
        <p:nvSpPr>
          <p:cNvPr id="6" name="Rectangle 4"/>
          <p:cNvSpPr>
            <a:spLocks noGrp="1" noChangeArrowheads="1"/>
          </p:cNvSpPr>
          <p:nvPr>
            <p:ph type="ftr" sz="quarter" idx="4"/>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CONFIDENTIAL</a:t>
            </a:r>
          </a:p>
        </p:txBody>
      </p:sp>
      <p:sp>
        <p:nvSpPr>
          <p:cNvPr id="7" name="Rectangle 5"/>
          <p:cNvSpPr>
            <a:spLocks noGrp="1" noChangeArrowheads="1"/>
          </p:cNvSpPr>
          <p:nvPr>
            <p:ph type="sldNum" sz="quarter" idx="5"/>
          </p:nvPr>
        </p:nvSpPr>
        <p:spPr>
          <a:ln/>
        </p:spPr>
        <p:txBody>
          <a:bodyPr/>
          <a:lstStyle/>
          <a:p>
            <a:pPr eaLnBrk="0" fontAlgn="base" hangingPunct="0">
              <a:spcBef>
                <a:spcPct val="0"/>
              </a:spcBef>
              <a:spcAft>
                <a:spcPct val="0"/>
              </a:spcAft>
            </a:pPr>
            <a:fld id="{46CD8AF1-037D-427F-9DA6-2C43B438CC2E}" type="slidenum">
              <a:rPr lang="en-US" b="1">
                <a:solidFill>
                  <a:prstClr val="white"/>
                </a:solidFill>
                <a:latin typeface="Arial Narrow" pitchFamily="34" charset="0"/>
              </a:rPr>
              <a:pPr eaLnBrk="0" fontAlgn="base" hangingPunct="0">
                <a:spcBef>
                  <a:spcPct val="0"/>
                </a:spcBef>
                <a:spcAft>
                  <a:spcPct val="0"/>
                </a:spcAft>
              </a:pPr>
              <a:t>44</a:t>
            </a:fld>
            <a:endParaRPr lang="en-US" b="1" dirty="0">
              <a:solidFill>
                <a:prstClr val="white"/>
              </a:solidFill>
              <a:latin typeface="Arial Narrow" pitchFamily="34" charset="0"/>
            </a:endParaRPr>
          </a:p>
        </p:txBody>
      </p:sp>
      <p:sp>
        <p:nvSpPr>
          <p:cNvPr id="1059842" name="Rectangle 2"/>
          <p:cNvSpPr>
            <a:spLocks noGrp="1" noRot="1" noChangeAspect="1" noChangeArrowheads="1" noTextEdit="1"/>
          </p:cNvSpPr>
          <p:nvPr>
            <p:ph type="sldImg"/>
          </p:nvPr>
        </p:nvSpPr>
        <p:spPr/>
      </p:sp>
      <p:sp>
        <p:nvSpPr>
          <p:cNvPr id="1059843" name="Rectangle 3"/>
          <p:cNvSpPr>
            <a:spLocks noGrp="1" noChangeArrowheads="1"/>
          </p:cNvSpPr>
          <p:nvPr>
            <p:ph type="body" idx="1"/>
          </p:nvPr>
        </p:nvSpPr>
        <p:spPr>
          <a:xfrm>
            <a:off x="916264" y="4340902"/>
            <a:ext cx="5025473" cy="4116049"/>
          </a:xfrm>
        </p:spPr>
        <p:txBody>
          <a:bodyPr/>
          <a:lstStyle/>
          <a:p>
            <a:r>
              <a:rPr lang="en-US" sz="1000" dirty="0" smtClean="0"/>
              <a:t>In </a:t>
            </a:r>
            <a:r>
              <a:rPr lang="en-US" sz="1000" dirty="0"/>
              <a:t>order to simplify the process, you need to take advantage of tools that can help automate the code inspection and help identify improvements. One example is the LabVIEW VI Analyzer tool, which is an add-on for LabVIEW 7 and 7.1 that analyzes any LabVIEW code and then steps the user through the test failures. You can also generate reports that allow you track code improvements over time, and can be checked into source code control software along with your </a:t>
            </a:r>
            <a:r>
              <a:rPr lang="en-US" sz="1000" dirty="0" err="1"/>
              <a:t>VIs.</a:t>
            </a:r>
            <a:r>
              <a:rPr lang="en-US" sz="1000" dirty="0"/>
              <a:t> </a:t>
            </a:r>
          </a:p>
          <a:p>
            <a:pPr lvl="0"/>
            <a:endParaRPr lang="en-US" u="sng" dirty="0"/>
          </a:p>
          <a:p>
            <a:pPr lvl="0"/>
            <a:r>
              <a:rPr lang="en-US" u="sng" dirty="0"/>
              <a:t>Static code analysis</a:t>
            </a:r>
            <a:r>
              <a:rPr lang="en-US" dirty="0"/>
              <a:t> refers to any tool or method that has pre-established criteria by which it can compare source code to see if it meets standards for style, organization and technique.  This can be performed prior to, or even without, compilation or execution of the application</a:t>
            </a:r>
            <a:r>
              <a:rPr lang="en-US" dirty="0" smtClean="0"/>
              <a:t>.</a:t>
            </a:r>
          </a:p>
          <a:p>
            <a:pPr lvl="0"/>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Thanks to the release</a:t>
            </a:r>
            <a:r>
              <a:rPr lang="en-US" baseline="0" dirty="0" smtClean="0"/>
              <a:t> of VI Scripting, it’s now possible to create your own VI Analyzer test.</a:t>
            </a:r>
            <a:endParaRPr lang="en-US" dirty="0" smtClean="0"/>
          </a:p>
          <a:p>
            <a:pPr lvl="0"/>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Understanding complexity helps software test planning.  Going back to that ugly</a:t>
            </a:r>
            <a:r>
              <a:rPr lang="en-US" baseline="0" dirty="0" smtClean="0"/>
              <a:t> diagram we saw earlier, the </a:t>
            </a:r>
            <a:r>
              <a:rPr lang="en-US" baseline="0" dirty="0" err="1" smtClean="0"/>
              <a:t>metics</a:t>
            </a:r>
            <a:r>
              <a:rPr lang="en-US" baseline="0" dirty="0" smtClean="0"/>
              <a:t> we can use to assess the quality of the code include testability of a diagram.  It should be simple and well encapsulated, meaning that their should only be a  small number of logical combinations of execution paths through a single function.  Metrics like </a:t>
            </a:r>
            <a:r>
              <a:rPr lang="en-US" baseline="0" dirty="0" err="1" smtClean="0"/>
              <a:t>cyclomatic</a:t>
            </a:r>
            <a:r>
              <a:rPr lang="en-US" baseline="0" dirty="0" smtClean="0"/>
              <a:t> complexity can help us understand this.</a:t>
            </a:r>
          </a:p>
          <a:p>
            <a:pPr>
              <a:buNone/>
            </a:pPr>
            <a:endParaRPr lang="en-US" baseline="0" dirty="0" smtClean="0"/>
          </a:p>
          <a:p>
            <a:pPr>
              <a:buNone/>
            </a:pPr>
            <a:r>
              <a:rPr lang="en-US" baseline="0" dirty="0" smtClean="0"/>
              <a:t>Other Code Complexity Metrics include:</a:t>
            </a:r>
            <a:endParaRPr lang="en-US" dirty="0" smtClean="0"/>
          </a:p>
          <a:p>
            <a:pPr>
              <a:buFont typeface="Arial" pitchFamily="34" charset="0"/>
              <a:buChar char="•"/>
            </a:pPr>
            <a:r>
              <a:rPr lang="en-US" dirty="0" err="1" smtClean="0"/>
              <a:t>Cycolmatic</a:t>
            </a:r>
            <a:r>
              <a:rPr lang="en-US" dirty="0" smtClean="0"/>
              <a:t> complexity</a:t>
            </a:r>
          </a:p>
          <a:p>
            <a:pPr>
              <a:buFont typeface="Arial" pitchFamily="34" charset="0"/>
              <a:buChar char="•"/>
            </a:pPr>
            <a:r>
              <a:rPr lang="en-US" dirty="0" smtClean="0"/>
              <a:t>Fan in / fan out</a:t>
            </a:r>
          </a:p>
          <a:p>
            <a:pPr>
              <a:buFont typeface="Arial" pitchFamily="34" charset="0"/>
              <a:buChar char="•"/>
            </a:pPr>
            <a:r>
              <a:rPr lang="en-US" dirty="0" smtClean="0"/>
              <a:t>Modularity index</a:t>
            </a:r>
          </a:p>
          <a:p>
            <a:pPr>
              <a:buFont typeface="Arial" pitchFamily="34" charset="0"/>
              <a:buChar char="•"/>
            </a:pPr>
            <a:r>
              <a:rPr lang="en-US" dirty="0" smtClean="0"/>
              <a:t>Depth of structure nesting</a:t>
            </a:r>
          </a:p>
          <a:p>
            <a:pPr>
              <a:buFont typeface="Arial" pitchFamily="34" charset="0"/>
              <a:buChar char="•"/>
            </a:pPr>
            <a:r>
              <a:rPr lang="en-US" dirty="0" smtClean="0"/>
              <a:t>Node density</a:t>
            </a:r>
          </a:p>
          <a:p>
            <a:pPr>
              <a:buFont typeface="Arial" pitchFamily="34" charset="0"/>
              <a:buChar char="•"/>
            </a:pPr>
            <a:r>
              <a:rPr lang="en-US" dirty="0" smtClean="0"/>
              <a:t>Wire crossings</a:t>
            </a:r>
          </a:p>
          <a:p>
            <a:endParaRPr lang="en-US" dirty="0"/>
          </a:p>
        </p:txBody>
      </p:sp>
      <p:sp>
        <p:nvSpPr>
          <p:cNvPr id="4" name="Slide Number Placeholder 3"/>
          <p:cNvSpPr>
            <a:spLocks noGrp="1"/>
          </p:cNvSpPr>
          <p:nvPr>
            <p:ph type="sldNum" sz="quarter" idx="10"/>
          </p:nvPr>
        </p:nvSpPr>
        <p:spPr/>
        <p:txBody>
          <a:bodyPr/>
          <a:lstStyle/>
          <a:p>
            <a:fld id="{8F25C892-5AA3-49A2-B8F3-4DAE70FF8751}" type="slidenum">
              <a:rPr lang="en-US" smtClean="0">
                <a:solidFill>
                  <a:prstClr val="black"/>
                </a:solidFill>
              </a:rPr>
              <a:pPr/>
              <a:t>45</a:t>
            </a:fld>
            <a:endParaRPr 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the demo, use </a:t>
            </a:r>
            <a:r>
              <a:rPr lang="en-US" sz="1200" b="1" kern="1200" dirty="0" smtClean="0">
                <a:solidFill>
                  <a:schemeClr val="tx1"/>
                </a:solidFill>
                <a:effectLst/>
                <a:latin typeface="+mn-lt"/>
                <a:ea typeface="+mn-ea"/>
                <a:cs typeface="+mn-cs"/>
              </a:rPr>
              <a:t>Exercise 3: Analyzing Code Quality </a:t>
            </a:r>
            <a:r>
              <a:rPr lang="en-US" sz="1200" b="0" kern="1200" dirty="0" smtClean="0">
                <a:solidFill>
                  <a:schemeClr val="tx1"/>
                </a:solidFill>
                <a:effectLst/>
                <a:latin typeface="+mn-lt"/>
                <a:ea typeface="+mn-ea"/>
                <a:cs typeface="+mn-cs"/>
              </a:rPr>
              <a:t>from the Software</a:t>
            </a:r>
            <a:r>
              <a:rPr lang="en-US" sz="1200" b="0" kern="1200" baseline="0" dirty="0" smtClean="0">
                <a:solidFill>
                  <a:schemeClr val="tx1"/>
                </a:solidFill>
                <a:effectLst/>
                <a:latin typeface="+mn-lt"/>
                <a:ea typeface="+mn-ea"/>
                <a:cs typeface="+mn-cs"/>
              </a:rPr>
              <a:t> Engineering Technical Manual</a:t>
            </a:r>
            <a:endParaRPr lang="en-US" b="1" dirty="0" smtClean="0"/>
          </a:p>
          <a:p>
            <a:endParaRPr lang="en-US"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48</a:t>
            </a:fld>
            <a:endParaRPr lang="en-US"/>
          </a:p>
        </p:txBody>
      </p:sp>
    </p:spTree>
    <p:extLst>
      <p:ext uri="{BB962C8B-B14F-4D97-AF65-F5344CB8AC3E}">
        <p14:creationId xmlns:p14="http://schemas.microsoft.com/office/powerpoint/2010/main" val="990820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we’re going to look at the Desktop</a:t>
            </a:r>
            <a:r>
              <a:rPr lang="en-US" baseline="0" dirty="0" smtClean="0"/>
              <a:t> Execution Trace Toolkit and see how we can use it to perform dynamic code analysis.  This will be helpful when struggling to locate the source of difficult to find, or difficult to reproduce issues.</a:t>
            </a:r>
          </a:p>
          <a:p>
            <a:endParaRPr lang="en-US" baseline="0" dirty="0" smtClean="0"/>
          </a:p>
          <a:p>
            <a:pPr defTabSz="881482">
              <a:defRPr/>
            </a:pPr>
            <a:r>
              <a:rPr lang="en-US" dirty="0"/>
              <a:t>Trace the execution of LabVIEW VIs on a Windows target during run-time to detect and locate problems in code that could impact performance or cause unexpected behavior. The Desktop Execution Trace Toolkit provides a chronological view of system events, queue operations, reference leaks, memory allocation, un-handled errors, and the execution of </a:t>
            </a:r>
            <a:r>
              <a:rPr lang="en-US" dirty="0" err="1"/>
              <a:t>subVIs</a:t>
            </a:r>
            <a:r>
              <a:rPr lang="en-US" dirty="0"/>
              <a:t>.  Users can also programmatically generate user-defined events from the block diagram of a LabVIEW application.</a:t>
            </a:r>
          </a:p>
          <a:p>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49</a:t>
            </a:fld>
            <a:endParaRPr lang="en-US"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Dynamic code analysis has a number of different use-cases throughout the software development life-cycle, including:</a:t>
            </a:r>
          </a:p>
          <a:p>
            <a:endParaRPr lang="en-US" dirty="0"/>
          </a:p>
          <a:p>
            <a:pPr lvl="1">
              <a:buFont typeface="Arial" pitchFamily="34" charset="0"/>
              <a:buChar char="•"/>
            </a:pPr>
            <a:r>
              <a:rPr lang="en-US" dirty="0"/>
              <a:t>Detecting memory and reference leaks</a:t>
            </a:r>
          </a:p>
          <a:p>
            <a:pPr lvl="1">
              <a:buFont typeface="Arial" pitchFamily="34" charset="0"/>
              <a:buChar char="•"/>
            </a:pPr>
            <a:r>
              <a:rPr lang="en-US" dirty="0"/>
              <a:t>Isolating the source of a specific event or undesired behavior</a:t>
            </a:r>
          </a:p>
          <a:p>
            <a:pPr lvl="1">
              <a:buFont typeface="Arial" pitchFamily="34" charset="0"/>
              <a:buChar char="•"/>
            </a:pPr>
            <a:r>
              <a:rPr lang="en-US" dirty="0"/>
              <a:t>Screening applications for areas where performance can be improved</a:t>
            </a:r>
          </a:p>
          <a:p>
            <a:pPr lvl="1">
              <a:buFont typeface="Arial" pitchFamily="34" charset="0"/>
              <a:buChar char="•"/>
            </a:pPr>
            <a:r>
              <a:rPr lang="en-US" dirty="0"/>
              <a:t>Identifying the last call before an error</a:t>
            </a:r>
          </a:p>
          <a:p>
            <a:pPr lvl="1">
              <a:buFont typeface="Arial" pitchFamily="34" charset="0"/>
              <a:buChar char="•"/>
            </a:pPr>
            <a:r>
              <a:rPr lang="en-US" dirty="0"/>
              <a:t>Ensuring the execution of an application is the same on different targets</a:t>
            </a:r>
          </a:p>
          <a:p>
            <a:pPr defTabSz="881482">
              <a:defRPr/>
            </a:pPr>
            <a:endParaRPr lang="en-US" dirty="0"/>
          </a:p>
          <a:p>
            <a:pPr defTabSz="881482">
              <a:defRPr/>
            </a:pPr>
            <a:r>
              <a:rPr lang="en-US" dirty="0"/>
              <a:t>Identifying the source and fixing the cause of unexpected or undesirable behavior in software can be a tedious, time-consuming and expensive task for developers.  Even code that is syntactically correct and functionally complete is often still contaminated with problems such as memory leaks or daemon tasks that can impact performance or lead to incorrect behavior.  These oversights can be difficult to reproduce and even more difficult to locate, especially in large, complex applications.  </a:t>
            </a:r>
          </a:p>
          <a:p>
            <a:endParaRPr lang="en-US" dirty="0" smtClean="0"/>
          </a:p>
          <a:p>
            <a:pPr defTabSz="881482">
              <a:defRPr/>
            </a:pPr>
            <a:r>
              <a:rPr lang="en-US" dirty="0"/>
              <a:t>LabVIEW developers can take advantage of a number of tools for a combination of static and dynamic code analysis to screen for problems and isolate their cause.  These tools can reduce the time spent tracking down problems, while providing more exhaustive and complete analysis of the software.  This article will provide an overview of the Desktop Execution Trace Toolkit and how it can be used for dynamic analysis of LabVIEW applications.</a:t>
            </a:r>
          </a:p>
          <a:p>
            <a:endParaRPr lang="en-US" dirty="0"/>
          </a:p>
        </p:txBody>
      </p:sp>
      <p:sp>
        <p:nvSpPr>
          <p:cNvPr id="4" name="Slide Number Placeholder 3"/>
          <p:cNvSpPr>
            <a:spLocks noGrp="1"/>
          </p:cNvSpPr>
          <p:nvPr>
            <p:ph type="sldNum" sz="quarter" idx="10"/>
          </p:nvPr>
        </p:nvSpPr>
        <p:spPr/>
        <p:txBody>
          <a:bodyPr/>
          <a:lstStyle/>
          <a:p>
            <a:fld id="{39E68AA2-4625-45FF-A273-2BEF4096393C}" type="slidenum">
              <a:rPr lang="en-US">
                <a:solidFill>
                  <a:prstClr val="black"/>
                </a:solidFill>
              </a:rPr>
              <a:pPr/>
              <a:t>50</a:t>
            </a:fld>
            <a:endParaRPr lang="en-US"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Problems such as memory leaks can have costly consequences for systems that are required to sustain operation for extended periods of time or for software that has been released to a customer.  If software that needs debugging has been deployed and the LabVIEW development environment is not installed on the current machine, it may be beneficial to perform dynamic analysis of the code with the Desktop Execution Trace Toolkit over the network.  For deployed systems, even if the development environment is available, it may be impractical or difficult to locally troubleshoot or profile the execution of a running system.  </a:t>
            </a:r>
          </a:p>
          <a:p>
            <a:endParaRPr lang="en-US" dirty="0"/>
          </a:p>
          <a:p>
            <a:r>
              <a:rPr lang="en-US" dirty="0"/>
              <a:t>When developing an application that will be remotely monitored, you must enable network communication with VI Server from the options menu.  For remote tracing of a VI in the development environment, make sure that the TCP/IP communication is turned on and select a port that is not currently in use (default is 3363). You’ll also need to ensure that machine access is enabled for the terminal where the Desktop Execution Trace is located.  For remote tracing of an executable or shared library, you’ll need to enable debugging from the build specifications menu and ensure that the VI Server port is available.  </a:t>
            </a:r>
          </a:p>
          <a:p>
            <a:endParaRPr lang="en-US" dirty="0" smtClean="0"/>
          </a:p>
          <a:p>
            <a:r>
              <a:rPr lang="en-US" dirty="0" smtClean="0"/>
              <a:t>Note that there is a counterpart for tracing RT systems.</a:t>
            </a:r>
            <a:endParaRPr lang="en-US" dirty="0"/>
          </a:p>
        </p:txBody>
      </p:sp>
      <p:sp>
        <p:nvSpPr>
          <p:cNvPr id="4" name="Slide Number Placeholder 3"/>
          <p:cNvSpPr>
            <a:spLocks noGrp="1"/>
          </p:cNvSpPr>
          <p:nvPr>
            <p:ph type="sldNum" sz="quarter" idx="10"/>
          </p:nvPr>
        </p:nvSpPr>
        <p:spPr/>
        <p:txBody>
          <a:bodyPr/>
          <a:lstStyle/>
          <a:p>
            <a:fld id="{39E68AA2-4625-45FF-A273-2BEF4096393C}" type="slidenum">
              <a:rPr lang="en-US">
                <a:solidFill>
                  <a:prstClr val="black"/>
                </a:solidFill>
              </a:rPr>
              <a:pPr/>
              <a:t>51</a:t>
            </a:fld>
            <a:endParaRPr lang="en-US"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81482">
              <a:defRPr/>
            </a:pPr>
            <a:r>
              <a:rPr lang="en-US" dirty="0"/>
              <a:t>Trace the execution of LabVIEW VIs on a Windows target during run-time to detect and locate problems in code that could impact performance or cause unexpected behavior. The Desktop Execution Trace Toolkit provides a chronological view of system events, queue operations, reference leaks, memory allocation, un-handled errors, and the execution of </a:t>
            </a:r>
            <a:r>
              <a:rPr lang="en-US" dirty="0" err="1"/>
              <a:t>subVIs</a:t>
            </a:r>
            <a:r>
              <a:rPr lang="en-US" dirty="0"/>
              <a:t>.  Users can also programmatically generate user-defined events from the block diagram of a LabVIEW application.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9E68AA2-4625-45FF-A273-2BEF4096393C}" type="slidenum">
              <a:rPr lang="en-US">
                <a:solidFill>
                  <a:prstClr val="black"/>
                </a:solidFill>
              </a:rPr>
              <a:pPr/>
              <a:t>52</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While all of the mentioned use-cases are appropriate, it is perhaps the most useful to know exactly what you’re looking for or where you’re looking for it.  This makes it easier to sort through the information to find details that can help address your specific concern.</a:t>
            </a:r>
          </a:p>
          <a:p>
            <a:pPr defTabSz="881482">
              <a:defRPr/>
            </a:pPr>
            <a:endParaRPr lang="en-US" dirty="0"/>
          </a:p>
          <a:p>
            <a:pPr defTabSz="881482">
              <a:defRPr/>
            </a:pPr>
            <a:r>
              <a:rPr lang="en-US" dirty="0"/>
              <a:t>Problems such as memory leaks can have costly consequences for systems that are required to sustain operation for extended periods of time or for software that has been released to a customer.  If software that needs debugging has been deployed and the LabVIEW development environment is not installed on the current machine, it may be beneficial to perform dynamic analysis of the code with the Desktop Execution Trace Toolkit over the network.  For deployed systems, even if the development environment is available, it may be impractical or difficult to locally troubleshoot or profile the execution of a running system.  </a:t>
            </a:r>
          </a:p>
          <a:p>
            <a:endParaRPr lang="en-US" dirty="0"/>
          </a:p>
        </p:txBody>
      </p:sp>
      <p:sp>
        <p:nvSpPr>
          <p:cNvPr id="4" name="Slide Number Placeholder 3"/>
          <p:cNvSpPr>
            <a:spLocks noGrp="1"/>
          </p:cNvSpPr>
          <p:nvPr>
            <p:ph type="sldNum" sz="quarter" idx="10"/>
          </p:nvPr>
        </p:nvSpPr>
        <p:spPr/>
        <p:txBody>
          <a:bodyPr/>
          <a:lstStyle/>
          <a:p>
            <a:fld id="{39E68AA2-4625-45FF-A273-2BEF4096393C}" type="slidenum">
              <a:rPr lang="en-US">
                <a:solidFill>
                  <a:prstClr val="black"/>
                </a:solidFill>
              </a:rPr>
              <a:pPr/>
              <a:t>53</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the demo, use </a:t>
            </a:r>
            <a:r>
              <a:rPr lang="en-US" sz="1200" b="1" kern="1200" dirty="0" smtClean="0">
                <a:solidFill>
                  <a:schemeClr val="tx1"/>
                </a:solidFill>
                <a:effectLst/>
                <a:latin typeface="+mn-lt"/>
                <a:ea typeface="+mn-ea"/>
                <a:cs typeface="+mn-cs"/>
              </a:rPr>
              <a:t>Exercise 4: Debugging Unexpected Behavior</a:t>
            </a:r>
            <a:r>
              <a:rPr lang="en-US" sz="1200" b="1"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from the Software</a:t>
            </a:r>
            <a:r>
              <a:rPr lang="en-US" sz="1200" b="0" kern="1200" baseline="0" dirty="0" smtClean="0">
                <a:solidFill>
                  <a:schemeClr val="tx1"/>
                </a:solidFill>
                <a:effectLst/>
                <a:latin typeface="+mn-lt"/>
                <a:ea typeface="+mn-ea"/>
                <a:cs typeface="+mn-cs"/>
              </a:rPr>
              <a:t> Engineering Technical Manual</a:t>
            </a:r>
            <a:endParaRPr lang="en-US" b="1" dirty="0" smtClean="0"/>
          </a:p>
          <a:p>
            <a:endParaRPr lang="en-US" b="1"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54</a:t>
            </a:fld>
            <a:endParaRPr lang="en-US"/>
          </a:p>
        </p:txBody>
      </p:sp>
    </p:spTree>
    <p:extLst>
      <p:ext uri="{BB962C8B-B14F-4D97-AF65-F5344CB8AC3E}">
        <p14:creationId xmlns:p14="http://schemas.microsoft.com/office/powerpoint/2010/main" val="1317751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EE194F-3E97-45F3-A9D2-FC75641B45EA}" type="slidenum">
              <a:rPr lang="en-US">
                <a:solidFill>
                  <a:prstClr val="black"/>
                </a:solidFill>
              </a:rPr>
              <a:pPr/>
              <a:t>6</a:t>
            </a:fld>
            <a:endParaRPr lang="en-US" dirty="0">
              <a:solidFill>
                <a:prstClr val="black"/>
              </a:solidFill>
            </a:endParaRP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dirty="0" smtClean="0"/>
              <a:t>After an analysis of 63 software development projects at companies such as IBM, GTE, and TRW, we see that the cost of finding a problem early in the process is far less expensive. </a:t>
            </a:r>
          </a:p>
          <a:p>
            <a:endParaRPr lang="en-US" dirty="0"/>
          </a:p>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a:noFill/>
        </p:spPr>
        <p:txBody>
          <a:bodyPr/>
          <a:lstStyle/>
          <a:p>
            <a:r>
              <a:rPr lang="en-US"/>
              <a:t>National Instruments Leadership Seminar</a:t>
            </a:r>
          </a:p>
        </p:txBody>
      </p:sp>
      <p:sp>
        <p:nvSpPr>
          <p:cNvPr id="5123" name="Rectangle 3"/>
          <p:cNvSpPr>
            <a:spLocks noGrp="1" noChangeArrowheads="1"/>
          </p:cNvSpPr>
          <p:nvPr>
            <p:ph type="dt" sz="quarter" idx="1"/>
          </p:nvPr>
        </p:nvSpPr>
        <p:spPr>
          <a:noFill/>
        </p:spPr>
        <p:txBody>
          <a:bodyPr/>
          <a:lstStyle/>
          <a:p>
            <a:r>
              <a:rPr lang="en-US"/>
              <a:t>April, 2002</a:t>
            </a:r>
          </a:p>
        </p:txBody>
      </p:sp>
      <p:sp>
        <p:nvSpPr>
          <p:cNvPr id="5124" name="Rectangle 4"/>
          <p:cNvSpPr>
            <a:spLocks noGrp="1" noChangeArrowheads="1"/>
          </p:cNvSpPr>
          <p:nvPr>
            <p:ph type="ftr" sz="quarter" idx="4"/>
          </p:nvPr>
        </p:nvSpPr>
        <p:spPr>
          <a:noFill/>
        </p:spPr>
        <p:txBody>
          <a:bodyPr/>
          <a:lstStyle/>
          <a:p>
            <a:r>
              <a:rPr lang="en-US"/>
              <a:t>National Instruments CONFIDENTIAL</a:t>
            </a:r>
          </a:p>
        </p:txBody>
      </p:sp>
      <p:sp>
        <p:nvSpPr>
          <p:cNvPr id="5125" name="Rectangle 5"/>
          <p:cNvSpPr>
            <a:spLocks noGrp="1" noChangeArrowheads="1"/>
          </p:cNvSpPr>
          <p:nvPr>
            <p:ph type="sldNum" sz="quarter" idx="5"/>
          </p:nvPr>
        </p:nvSpPr>
        <p:spPr>
          <a:noFill/>
        </p:spPr>
        <p:txBody>
          <a:bodyPr/>
          <a:lstStyle/>
          <a:p>
            <a:fld id="{06321E99-D192-4589-B042-E432201151CE}" type="slidenum">
              <a:rPr lang="en-US"/>
              <a:pPr/>
              <a:t>55</a:t>
            </a:fld>
            <a:endParaRPr lang="en-US"/>
          </a:p>
        </p:txBody>
      </p:sp>
      <p:sp>
        <p:nvSpPr>
          <p:cNvPr id="5126" name="Rectangle 2"/>
          <p:cNvSpPr>
            <a:spLocks noGrp="1" noRot="1" noChangeAspect="1" noChangeArrowheads="1" noTextEdit="1"/>
          </p:cNvSpPr>
          <p:nvPr>
            <p:ph type="sldImg"/>
          </p:nvPr>
        </p:nvSpPr>
        <p:spPr>
          <a:xfrm>
            <a:off x="772020" y="298242"/>
            <a:ext cx="5312379" cy="3933356"/>
          </a:xfrm>
        </p:spPr>
      </p:sp>
      <p:sp>
        <p:nvSpPr>
          <p:cNvPr id="5127" name="Rectangle 3"/>
          <p:cNvSpPr>
            <a:spLocks noGrp="1" noChangeArrowheads="1"/>
          </p:cNvSpPr>
          <p:nvPr>
            <p:ph type="body" idx="1"/>
          </p:nvPr>
        </p:nvSpPr>
        <p:spPr>
          <a:xfrm>
            <a:off x="686579" y="4342813"/>
            <a:ext cx="5486400" cy="4115974"/>
          </a:xfrm>
          <a:noFill/>
          <a:ln/>
        </p:spPr>
        <p:txBody>
          <a:bodyPr/>
          <a:lstStyle/>
          <a:p>
            <a:r>
              <a:rPr lang="en-US" smtClean="0"/>
              <a:t>When creating the build specification for an Application (EXE) or Shared Library (DLL), the user has the option to select </a:t>
            </a:r>
            <a:r>
              <a:rPr lang="en-US" b="1" smtClean="0"/>
              <a:t>Enable Debugging</a:t>
            </a:r>
            <a:r>
              <a:rPr lang="en-US" smtClean="0"/>
              <a:t>.  If selected, a user can debug the EXE or DLL from the LabVIEW development environment.  The </a:t>
            </a:r>
            <a:r>
              <a:rPr lang="en-US" b="1" smtClean="0"/>
              <a:t>Enable Debugging</a:t>
            </a:r>
            <a:r>
              <a:rPr lang="en-US" smtClean="0"/>
              <a:t> tool provides the user access to all of the debugging tools that LabVIEW has to offer, including probes, breakpoints, highlight execution, and single-step execution.  If debugging is enabled, the end user can debug the EXE or DLL from the LabVIEW environment by going to </a:t>
            </a:r>
            <a:r>
              <a:rPr lang="en-US" b="1" smtClean="0"/>
              <a:t>Operate » Debug Application or Shared Library. </a:t>
            </a:r>
            <a:r>
              <a:rPr lang="en-US" smtClean="0"/>
              <a:t>This new feature is not restricted on debugging on a local PC; you can also remotely debug an executable or DLL over a network by providing an IP address to connect to from the LabVIEW environment.</a:t>
            </a:r>
            <a:endParaRPr lang="en-US" b="1" smtClean="0"/>
          </a:p>
          <a:p>
            <a:endParaRPr lang="en-US" b="1"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Functional validation and testing of code is a well-recognized part of the software engineering process and standard practice for anyone who has to ‘prove it works.’  Proving software works is more complex than merely showing that the application runs; it requires validating that it works correctly.  This task requires documentation and test results that demonstrate that the application behaves exactly in the way it was designed – evidence that may be required by the customer, a quality assurance group, or even regulatory authorities, such as the FDA or FAA.  </a:t>
            </a:r>
          </a:p>
          <a:p>
            <a:endParaRPr lang="en-US" dirty="0" smtClean="0"/>
          </a:p>
          <a:p>
            <a:pPr defTabSz="881482">
              <a:defRPr/>
            </a:pPr>
            <a:r>
              <a:rPr lang="en-US" dirty="0"/>
              <a:t>Large projects typically augment manual procedures with tools such as the Unit Test Framework to automate and improve this process.    Automation mitigates risk of undetected errors, saves costs by detecting problems early, and saves time by keeping developers focused on the task of writing the software, instead of performing the tests themselves.  </a:t>
            </a:r>
          </a:p>
          <a:p>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56</a:t>
            </a:fld>
            <a:endParaRPr lang="en-US"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user solution that is available from ni.com on the role of</a:t>
            </a:r>
            <a:r>
              <a:rPr lang="en-US" baseline="0" dirty="0" smtClean="0"/>
              <a:t> the Unit Test Framework in a large application.  The success of this artificial heart monitoring application was dependent upon 100% up time, which was ensured due to regular regression testing and unit testing with the unit test framework.  </a:t>
            </a:r>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57</a:t>
            </a:fld>
            <a:endParaRPr lang="en-US">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 idea behind unit testing is elegant and simple, but can be expanded to enable sophisticated series of tests for code validation and regression testing.  A unit test is strictly something that ‘exercises’ or runs the code under test.  Many developers manually perform unit testing on a regular basis in the course of working on a segment of code.  In other words, it can be as simple as  ‘</a:t>
            </a:r>
            <a:r>
              <a:rPr lang="en-US" i="1" dirty="0"/>
              <a:t>I know the code should perform this task when I supply this input; I’ll try it and see what happens.’  </a:t>
            </a:r>
            <a:r>
              <a:rPr lang="en-US" dirty="0"/>
              <a:t>If it doesn’t behave as expected, the developer would likely modify the code and repeat this iterative process until it works.</a:t>
            </a:r>
          </a:p>
          <a:p>
            <a:endParaRPr lang="en-US" dirty="0"/>
          </a:p>
          <a:p>
            <a:r>
              <a:rPr lang="en-US" dirty="0"/>
              <a:t>The problem with doing this manually is that it can easily overlook large ranges of values or different combinations of inputs and it offers no insight into how much of the code was actually executed during testing.  Additionally, it does not help us with the important task of proving to someone else that it worked and that it worked </a:t>
            </a:r>
            <a:r>
              <a:rPr lang="en-US" i="1" dirty="0"/>
              <a:t>correctly</a:t>
            </a:r>
            <a:r>
              <a:rPr lang="en-US" dirty="0"/>
              <a:t>.  The cost and time required is compounded by the reality that one round of testing is rarely enough; besides fixing bugs, any changes that are made to code later in the development process may require additional investment of time and resources to ensure it’s working properly.</a:t>
            </a:r>
          </a:p>
          <a:p>
            <a:endParaRPr lang="en-US" dirty="0"/>
          </a:p>
          <a:p>
            <a:pPr defTabSz="881482">
              <a:defRPr/>
            </a:pPr>
            <a:r>
              <a:rPr lang="en-US" dirty="0"/>
              <a:t>The ability to prove it works requires the creation of documentation or evidence that the software fulfills its’ intended purpose and meets all other criteria.  The LabVIEW Unit Test Framework enables automated generation of documentation in XML (ATML), HTML or ASCII formats.  Information included in this report can be configured, but typically includes the time of test, duration of each test, test vector inputs, the results, and aggregated code coverage metrics.</a:t>
            </a:r>
          </a:p>
          <a:p>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58</a:t>
            </a:fld>
            <a:endParaRPr lang="en-US"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Runs on Windows</a:t>
            </a:r>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59</a:t>
            </a:fld>
            <a:endParaRPr lang="en-US"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Runs on Real-Time</a:t>
            </a:r>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60</a:t>
            </a:fld>
            <a:endParaRPr lang="en-US"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the demo, use </a:t>
            </a:r>
            <a:r>
              <a:rPr lang="en-US" sz="1200" b="1" kern="1200" dirty="0" smtClean="0">
                <a:solidFill>
                  <a:schemeClr val="tx1"/>
                </a:solidFill>
                <a:effectLst/>
                <a:latin typeface="+mn-lt"/>
                <a:ea typeface="+mn-ea"/>
                <a:cs typeface="+mn-cs"/>
              </a:rPr>
              <a:t>Exercise 5: Unit Testing and Validation of Code</a:t>
            </a:r>
            <a:r>
              <a:rPr lang="en-US" sz="1200" b="1"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from the Software</a:t>
            </a:r>
            <a:r>
              <a:rPr lang="en-US" sz="1200" b="0" kern="1200" baseline="0" dirty="0" smtClean="0">
                <a:solidFill>
                  <a:schemeClr val="tx1"/>
                </a:solidFill>
                <a:effectLst/>
                <a:latin typeface="+mn-lt"/>
                <a:ea typeface="+mn-ea"/>
                <a:cs typeface="+mn-cs"/>
              </a:rPr>
              <a:t> Engineering Technical Manual</a:t>
            </a:r>
            <a:endParaRPr lang="en-US" b="1" dirty="0" smtClean="0"/>
          </a:p>
          <a:p>
            <a:endParaRPr lang="en-US" dirty="0"/>
          </a:p>
        </p:txBody>
      </p:sp>
      <p:sp>
        <p:nvSpPr>
          <p:cNvPr id="4" name="Slide Number Placeholder 3"/>
          <p:cNvSpPr>
            <a:spLocks noGrp="1"/>
          </p:cNvSpPr>
          <p:nvPr>
            <p:ph type="sldNum" sz="quarter" idx="10"/>
          </p:nvPr>
        </p:nvSpPr>
        <p:spPr/>
        <p:txBody>
          <a:bodyPr/>
          <a:lstStyle/>
          <a:p>
            <a:fld id="{97C7CE70-68BC-4348-B247-59CCC6943C5B}" type="slidenum">
              <a:rPr lang="en-US" smtClean="0"/>
              <a:pPr/>
              <a:t>61</a:t>
            </a:fld>
            <a:endParaRPr lang="en-US"/>
          </a:p>
        </p:txBody>
      </p:sp>
    </p:spTree>
    <p:extLst>
      <p:ext uri="{BB962C8B-B14F-4D97-AF65-F5344CB8AC3E}">
        <p14:creationId xmlns:p14="http://schemas.microsoft.com/office/powerpoint/2010/main" val="1638323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 builds upon the definition of a test vector by explaining</a:t>
            </a:r>
            <a:r>
              <a:rPr lang="en-US" baseline="0" dirty="0" smtClean="0"/>
              <a:t> how more sophisticated testing can be performed through the use of setup and teardown </a:t>
            </a:r>
            <a:r>
              <a:rPr lang="en-US" baseline="0" dirty="0" err="1" smtClean="0"/>
              <a:t>VIs.</a:t>
            </a:r>
            <a:endParaRPr lang="en-US" baseline="0" dirty="0" smtClean="0"/>
          </a:p>
          <a:p>
            <a:endParaRPr lang="en-US" baseline="0" dirty="0" smtClean="0"/>
          </a:p>
          <a:p>
            <a:r>
              <a:rPr lang="en-US" baseline="0" dirty="0" smtClean="0"/>
              <a:t>This is useful if:</a:t>
            </a:r>
          </a:p>
          <a:p>
            <a:r>
              <a:rPr lang="en-US" baseline="0" dirty="0" smtClean="0"/>
              <a:t> - your VI has to be in a particular state when under test</a:t>
            </a:r>
          </a:p>
          <a:p>
            <a:r>
              <a:rPr lang="en-US" baseline="0" dirty="0" smtClean="0"/>
              <a:t> - a file or database has to be in a particular state when under test</a:t>
            </a:r>
          </a:p>
          <a:p>
            <a:r>
              <a:rPr lang="en-US" baseline="0" dirty="0" smtClean="0"/>
              <a:t> - you need to pass in a very large or programmatically generated data type (like a 1,000 sample array)</a:t>
            </a:r>
          </a:p>
          <a:p>
            <a:pPr defTabSz="881482">
              <a:defRPr/>
            </a:pPr>
            <a:endParaRPr lang="en-US" dirty="0"/>
          </a:p>
          <a:p>
            <a:pPr defTabSz="881482">
              <a:defRPr/>
            </a:pPr>
            <a:r>
              <a:rPr lang="en-US" dirty="0"/>
              <a:t>Setup and teardown VIs allow for advanced testing of VIs that have to be in a particular state or require large, complex data.  Users can also define custom tests that are called from the framework and included in the generated reports.  A palette for programmatic control of tests is installed with the Unit Test Framework toolkit. </a:t>
            </a:r>
          </a:p>
          <a:p>
            <a:endParaRPr lang="en-US" dirty="0" smtClean="0"/>
          </a:p>
          <a:p>
            <a:endParaRPr lang="en-US" baseline="0"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Explanation of code coverage</a:t>
            </a:r>
          </a:p>
          <a:p>
            <a:endParaRPr lang="en-US" dirty="0" smtClean="0"/>
          </a:p>
          <a:p>
            <a:r>
              <a:rPr lang="en-US" dirty="0" smtClean="0"/>
              <a:t>****</a:t>
            </a:r>
          </a:p>
          <a:p>
            <a:endParaRPr lang="en-US" dirty="0" smtClean="0"/>
          </a:p>
          <a:p>
            <a:r>
              <a:rPr lang="en-US" dirty="0" smtClean="0"/>
              <a:t>Code coverage is a metric that is used to refer to the amount of code that was ‘covered’ or executed in the course of testing.   Depending upon the level of complexity and criticality, some authorities mandate that all code be exercised in order to mitigate risk of un-tested code and application states that could result in unexpected behavior.  </a:t>
            </a:r>
          </a:p>
          <a:p>
            <a:endParaRPr lang="en-US" dirty="0" smtClean="0"/>
          </a:p>
          <a:p>
            <a:r>
              <a:rPr lang="en-US" dirty="0" smtClean="0"/>
              <a:t>The LabVIEW Unit Test Framework tracks code coverage for every individual test vector.  It aggregates these percentages across all tests to identify what code has been left uncovered.  The Unit Test Framework Results Dialog lists all percentages and documents the uncovered code.  Clicking on this list in the dialog displays and highlights the exact location of this code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smtClean="0">
                <a:solidFill>
                  <a:prstClr val="black"/>
                </a:solidFill>
              </a:rPr>
              <a:pPr/>
              <a:t>63</a:t>
            </a:fld>
            <a:endParaRPr lang="en-US">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 to giving insight into the percentage of code that has been covered, it’s important that we track the amount of code that’s ‘touched’ throughout multiple iterations of the tests and multiple test vectors.  As shown here, if we pass in a second set of values,</a:t>
            </a:r>
            <a:r>
              <a:rPr lang="en-US" baseline="0" dirty="0" smtClean="0"/>
              <a:t> we’ve now covered 83.3% of our code.  UTF can track these tests and aggregate the total amount of code that was covered throughout testing.</a:t>
            </a:r>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smtClean="0">
                <a:solidFill>
                  <a:prstClr val="black"/>
                </a:solidFill>
              </a:rPr>
              <a:pPr/>
              <a:t>64</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50C6B124-0D67-4CA6-93B0-2C76D80746FE}" type="slidenum">
              <a:rPr lang="en-US" smtClean="0">
                <a:solidFill>
                  <a:prstClr val="black"/>
                </a:solidFill>
              </a:rPr>
              <a:pPr/>
              <a:t>7</a:t>
            </a:fld>
            <a:endParaRPr lang="en-US" dirty="0" smtClean="0">
              <a:solidFill>
                <a:prstClr val="black"/>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r>
              <a:rPr lang="en-US" baseline="0" dirty="0" smtClean="0">
                <a:latin typeface="Arial" charset="0"/>
              </a:rPr>
              <a:t>Before we start looking at some of the practices, I just want to take a look at the nature of LabVIEW applications that are being developed today.  As many of you know, LabVIEW is often associated with lab automation and bench-top measurements, which are often simple in nature.  However, the biggest differentiator for LabVIEW is the fact that it makes getting real world signals into software simple and easy, where the data can be used for analysis and control of applications. Since I/O and data analysis is a very important part of many of these large and complex applications we’re looking at, so it should be no surprise that LabVIEW is being used at the heart of many of these applications.</a:t>
            </a:r>
          </a:p>
          <a:p>
            <a:pPr eaLnBrk="1" hangingPunct="1"/>
            <a:endParaRPr lang="en-US" baseline="0" dirty="0" smtClean="0">
              <a:latin typeface="Arial" charset="0"/>
            </a:endParaRPr>
          </a:p>
          <a:p>
            <a:pPr eaLnBrk="1" hangingPunct="1"/>
            <a:r>
              <a:rPr lang="en-US" baseline="0" dirty="0" smtClean="0">
                <a:latin typeface="Arial" charset="0"/>
              </a:rPr>
              <a:t>Now, how you define ‘large’ or ‘critical’ depends on who you ask.  Of course, any application that can potentially impact the welfare or safety of people is important, but someone responsible for a production test application of a consumer product would certainly argue the critical nature of this type of application – if the line goes down, someone is loosing a lot of money by the second.  In a lot of cases, the biggest risk is that the company’s reputation is riding on the line.  So, no matter whether you fall into any of these categories, or you’re still just writing simple applications, being mindful of the practices and tools we’re looking at will help save you time in the long-run, as well as help you mitigate the risk or problems or failures in deployed applications.</a:t>
            </a:r>
          </a:p>
          <a:p>
            <a:pPr eaLnBrk="1" hangingPunct="1"/>
            <a:endParaRPr lang="en-US" baseline="0" dirty="0" smtClean="0">
              <a:latin typeface="Arial" charset="0"/>
            </a:endParaRPr>
          </a:p>
          <a:p>
            <a:pPr eaLnBrk="1" hangingPunct="1"/>
            <a:r>
              <a:rPr lang="en-US" b="1" i="1" baseline="0" dirty="0" smtClean="0">
                <a:latin typeface="Arial" charset="0"/>
              </a:rPr>
              <a:t>Note to Presenter: </a:t>
            </a:r>
            <a:r>
              <a:rPr lang="en-US" b="0" i="1" baseline="0" dirty="0" smtClean="0">
                <a:latin typeface="Arial" charset="0"/>
              </a:rPr>
              <a:t>Please make sure to research at least two of these examples to speak at length on.  If you prefer to have a slide for the example, some hidden slides are included at the end of this presentation.  Additional slides can be downloaded from </a:t>
            </a:r>
            <a:r>
              <a:rPr lang="en-US" b="0" i="1" baseline="0" dirty="0" err="1" smtClean="0">
                <a:latin typeface="Arial" charset="0"/>
              </a:rPr>
              <a:t>niweb</a:t>
            </a:r>
            <a:r>
              <a:rPr lang="en-US" b="0" i="1" baseline="0" dirty="0" smtClean="0">
                <a:latin typeface="Arial" charset="0"/>
              </a:rPr>
              <a:t>/</a:t>
            </a:r>
            <a:r>
              <a:rPr lang="en-US" b="0" i="1" baseline="0" dirty="0" err="1" smtClean="0">
                <a:latin typeface="Arial" charset="0"/>
              </a:rPr>
              <a:t>largeapps</a:t>
            </a:r>
            <a:r>
              <a:rPr lang="en-US" b="0" i="1" baseline="0" dirty="0" smtClean="0">
                <a:latin typeface="Arial" charset="0"/>
              </a:rPr>
              <a:t>.</a:t>
            </a:r>
            <a:endParaRPr lang="en-US" b="1" i="1"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a:t>
            </a:r>
            <a:r>
              <a:rPr lang="en-US" baseline="0" dirty="0" smtClean="0"/>
              <a:t> out that these tests can be invoked and run programmatically.  This is especially useful when combined with programmatic build processes.  This palette is installed with the toolkit.  It also allows us to open the results dialogue and create a report.</a:t>
            </a:r>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65</a:t>
            </a:fld>
            <a:endParaRPr lang="en-US">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large part of software validation is the ability to demonstrate where and how requirements have been covered through implementation in software.  For many, this requires the creation of a traceability matrix, which pairs the requirement with the location in the code where the requirement was covered.  Depending upon the level of scrutiny, it may also be necessary to demonstrate where tests for software have been implemented.  For this reason, the Unit Test Framework enables developers to enter one or more Requirements IDs in the ‘Configuration’ category </a:t>
            </a:r>
          </a:p>
          <a:p>
            <a:endParaRPr lang="en-US" dirty="0"/>
          </a:p>
          <a:p>
            <a:r>
              <a:rPr lang="en-US" dirty="0"/>
              <a:t>This requirement ID can be parsed by National Instrument’s requirements management tool, NI Requirements Gateway, to automate test requirements management and track coverage.  </a:t>
            </a:r>
          </a:p>
          <a:p>
            <a:endParaRPr lang="en-US" dirty="0"/>
          </a:p>
          <a:p>
            <a:r>
              <a:rPr lang="en-US" dirty="0"/>
              <a:t>The requirements that define how code will be implemented and how tests will be performed are typically completed and considered ‘locked’ before development begins – especially when abiding by a test-driven development process model.  However, the reality is that modifications to requirements are almost inevitable as a result of unforeseen changes or feature creep.  For this reason, a combination of requirements management and configuration management tools are necessary towards providing insight into what code is impacted and therefore may need to be re-validated or tested.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66</a:t>
            </a:fld>
            <a:endParaRPr lang="en-US" dirty="0">
              <a:solidFill>
                <a:prstClr val="black"/>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want to briefly</a:t>
            </a:r>
            <a:r>
              <a:rPr lang="en-US" baseline="0" dirty="0" smtClean="0"/>
              <a:t> mention this 3</a:t>
            </a:r>
            <a:r>
              <a:rPr lang="en-US" baseline="30000" dirty="0" smtClean="0"/>
              <a:t>rd</a:t>
            </a:r>
            <a:r>
              <a:rPr lang="en-US" baseline="0" dirty="0" smtClean="0"/>
              <a:t> party product for automated user interface testing</a:t>
            </a:r>
          </a:p>
          <a:p>
            <a:endParaRPr lang="en-US" baseline="0" dirty="0" smtClean="0"/>
          </a:p>
          <a:p>
            <a:r>
              <a:rPr lang="en-US" dirty="0" smtClean="0">
                <a:hlinkClick r:id="rId3"/>
              </a:rPr>
              <a:t>http://sine.ni.com/nips/cds/view/p/lang/en/nid/209032</a:t>
            </a:r>
            <a:endParaRPr lang="en-US" baseline="0" dirty="0" smtClean="0"/>
          </a:p>
          <a:p>
            <a:endParaRPr lang="en-US" baseline="0" dirty="0" smtClean="0"/>
          </a:p>
          <a:p>
            <a:r>
              <a:rPr lang="en-US" sz="1200" b="0" i="0" kern="1200" dirty="0" smtClean="0">
                <a:solidFill>
                  <a:schemeClr val="tx1"/>
                </a:solidFill>
                <a:latin typeface="+mn-lt"/>
                <a:ea typeface="+mn-ea"/>
                <a:cs typeface="+mn-cs"/>
              </a:rPr>
              <a:t>The LabVIEW Plug-In for </a:t>
            </a:r>
            <a:r>
              <a:rPr lang="en-US" sz="1200" b="0" i="0" kern="1200" dirty="0" err="1" smtClean="0">
                <a:solidFill>
                  <a:schemeClr val="tx1"/>
                </a:solidFill>
                <a:latin typeface="+mn-lt"/>
                <a:ea typeface="+mn-ea"/>
                <a:cs typeface="+mn-cs"/>
              </a:rPr>
              <a:t>Ranorex</a:t>
            </a:r>
            <a:r>
              <a:rPr lang="en-US" sz="1200" b="0" i="0" kern="1200" dirty="0" smtClean="0">
                <a:solidFill>
                  <a:schemeClr val="tx1"/>
                </a:solidFill>
                <a:latin typeface="+mn-lt"/>
                <a:ea typeface="+mn-ea"/>
                <a:cs typeface="+mn-cs"/>
              </a:rPr>
              <a:t> enables the automation of manual user interaction performed on LabVIEW front panels. By taking advantage of integrated plug-in use within the </a:t>
            </a:r>
            <a:r>
              <a:rPr lang="en-US" sz="1200" b="0" i="0" kern="1200" dirty="0" err="1" smtClean="0">
                <a:solidFill>
                  <a:schemeClr val="tx1"/>
                </a:solidFill>
                <a:latin typeface="+mn-lt"/>
                <a:ea typeface="+mn-ea"/>
                <a:cs typeface="+mn-cs"/>
              </a:rPr>
              <a:t>Ranorex</a:t>
            </a:r>
            <a:r>
              <a:rPr lang="en-US" sz="1200" b="0" i="0" kern="1200" dirty="0" smtClean="0">
                <a:solidFill>
                  <a:schemeClr val="tx1"/>
                </a:solidFill>
                <a:latin typeface="+mn-lt"/>
                <a:ea typeface="+mn-ea"/>
                <a:cs typeface="+mn-cs"/>
              </a:rPr>
              <a:t> Test Automation Framework, you can reduce manual work on the VIs used to perform simple test scenarios, which saves you time and money. </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With the help of the </a:t>
            </a:r>
            <a:r>
              <a:rPr lang="en-US" sz="1200" b="0" i="0" kern="1200" dirty="0" err="1" smtClean="0">
                <a:solidFill>
                  <a:schemeClr val="tx1"/>
                </a:solidFill>
                <a:latin typeface="+mn-lt"/>
                <a:ea typeface="+mn-ea"/>
                <a:cs typeface="+mn-cs"/>
              </a:rPr>
              <a:t>Ranorex</a:t>
            </a:r>
            <a:r>
              <a:rPr lang="en-US" sz="1200" b="0" i="0" kern="1200" dirty="0" smtClean="0">
                <a:solidFill>
                  <a:schemeClr val="tx1"/>
                </a:solidFill>
                <a:latin typeface="+mn-lt"/>
                <a:ea typeface="+mn-ea"/>
                <a:cs typeface="+mn-cs"/>
              </a:rPr>
              <a:t> Recorder, you can simply capture the user’s interactions, such as clicking on buttons or setting values, and replay them afterward. Additionally, you can replay the recorded user actions much faster and more reliably at any time. During recording, the Validation feature offers capabilities to not only check states and values of controls but also compare images for correctness. Moreover, the recorder helps you execute all steps using a simple .exe file. This simplifies integrating the recordings with an already existing testing environment. </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The </a:t>
            </a:r>
            <a:r>
              <a:rPr lang="en-US" sz="1200" b="0" i="0" kern="1200" dirty="0" err="1" smtClean="0">
                <a:solidFill>
                  <a:schemeClr val="tx1"/>
                </a:solidFill>
                <a:latin typeface="+mn-lt"/>
                <a:ea typeface="+mn-ea"/>
                <a:cs typeface="+mn-cs"/>
              </a:rPr>
              <a:t>Ranorex</a:t>
            </a:r>
            <a:r>
              <a:rPr lang="en-US" sz="1200" b="0" i="0" kern="1200" dirty="0" smtClean="0">
                <a:solidFill>
                  <a:schemeClr val="tx1"/>
                </a:solidFill>
                <a:latin typeface="+mn-lt"/>
                <a:ea typeface="+mn-ea"/>
                <a:cs typeface="+mn-cs"/>
              </a:rPr>
              <a:t> add-on is not limited to LabVIEW </a:t>
            </a:r>
            <a:r>
              <a:rPr lang="en-US" sz="1200" b="0" i="0" kern="1200" dirty="0" err="1" smtClean="0">
                <a:solidFill>
                  <a:schemeClr val="tx1"/>
                </a:solidFill>
                <a:latin typeface="+mn-lt"/>
                <a:ea typeface="+mn-ea"/>
                <a:cs typeface="+mn-cs"/>
              </a:rPr>
              <a:t>VIs.</a:t>
            </a:r>
            <a:r>
              <a:rPr lang="en-US" sz="1200" b="0" i="0" kern="1200" dirty="0" smtClean="0">
                <a:solidFill>
                  <a:schemeClr val="tx1"/>
                </a:solidFill>
                <a:latin typeface="+mn-lt"/>
                <a:ea typeface="+mn-ea"/>
                <a:cs typeface="+mn-cs"/>
              </a:rPr>
              <a:t> The automation of Web interfaces and standard client-based applications is possible as well. You can set up a system test automation process to check functionality through an entire product chain. </a:t>
            </a:r>
            <a:endParaRPr lang="en-US" dirty="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67</a:t>
            </a:fld>
            <a:endParaRPr lang="en-US">
              <a:solidFill>
                <a:prstClr val="black"/>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For large software vendors, it is</a:t>
            </a:r>
            <a:r>
              <a:rPr lang="en-US" baseline="0" dirty="0" smtClean="0"/>
              <a:t> common to combine programmatic checking out of files with programmatic unit testing as well as with programmatic building.  That way, when you come into work the next day, you can see if it built and whether or not all the automated test suites passed or not.</a:t>
            </a:r>
            <a:endParaRPr lang="en-US" dirty="0" smtClean="0"/>
          </a:p>
          <a:p>
            <a:endParaRPr lang="en-US" dirty="0" smtClean="0"/>
          </a:p>
          <a:p>
            <a:r>
              <a:rPr lang="en-US" dirty="0" smtClean="0"/>
              <a:t>Many applications require frequent compilation into an executable (.exe) or a dynamic link library (.</a:t>
            </a:r>
            <a:r>
              <a:rPr lang="en-US" dirty="0" err="1" smtClean="0"/>
              <a:t>dll</a:t>
            </a:r>
            <a:r>
              <a:rPr lang="en-US" dirty="0" smtClean="0"/>
              <a:t>). An application might require building the source code into an executable every night or every ten minutes. Prior to LabVIEW 8.0 the application builder required the creation of a unique *.bld file to correspond to every configuration your application required. You could then call that file from a batch file.</a:t>
            </a:r>
          </a:p>
          <a:p>
            <a:endParaRPr lang="en-US" dirty="0" smtClean="0"/>
          </a:p>
          <a:p>
            <a:r>
              <a:rPr lang="en-US" dirty="0" smtClean="0"/>
              <a:t>When the LabVIEW project was introduced in LabVIEW 8.0, build specifications were integrated into the project. To provide the previous capability of batch compilation, LabVIEW now provides a VI called BuildTargetBuildSpecification.vi that programmatically builds a distribution using a predefined build specification. This example shows how to use that feature to batch build applications from the command line. This enables you to build applications from a task automation program such as Windows Task Scheduler.</a:t>
            </a:r>
          </a:p>
          <a:p>
            <a:endParaRPr lang="en-US" dirty="0" smtClean="0"/>
          </a:p>
          <a:p>
            <a:r>
              <a:rPr lang="en-US" dirty="0" smtClean="0"/>
              <a:t>Any LabVIEW version 8.0 or later with Application Builder installed has this function available in &lt;</a:t>
            </a:r>
            <a:r>
              <a:rPr lang="en-US" i="1" dirty="0" smtClean="0"/>
              <a:t>LabVIEW directory</a:t>
            </a:r>
            <a:r>
              <a:rPr lang="en-US" dirty="0" smtClean="0"/>
              <a:t>&gt;\vi.lib\</a:t>
            </a:r>
            <a:r>
              <a:rPr lang="en-US" dirty="0" err="1" smtClean="0"/>
              <a:t>AppBuilder</a:t>
            </a:r>
            <a:r>
              <a:rPr lang="en-US" dirty="0" smtClean="0"/>
              <a:t>.</a:t>
            </a:r>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68</a:t>
            </a:fld>
            <a:endParaRPr lang="en-US">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70</a:t>
            </a:fld>
            <a:endParaRPr lang="en-US">
              <a:solidFill>
                <a:prstClr val="black"/>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p:spPr>
        <p:txBody>
          <a:bodyPr/>
          <a:lstStyle/>
          <a:p>
            <a:pPr>
              <a:buFont typeface="Arial" pitchFamily="34" charset="0"/>
              <a:buChar char="•"/>
            </a:pPr>
            <a:r>
              <a:rPr lang="en-US" dirty="0" smtClean="0"/>
              <a:t>There is a close link between training and certification.</a:t>
            </a:r>
          </a:p>
          <a:p>
            <a:pPr lvl="0">
              <a:buFont typeface="Arial" pitchFamily="34" charset="0"/>
              <a:buChar char="•"/>
            </a:pPr>
            <a:r>
              <a:rPr lang="en-US" baseline="0" dirty="0" smtClean="0"/>
              <a:t>Certification is a quantifiable way of ensuring individuals have developed the skills need to create applications.</a:t>
            </a:r>
          </a:p>
          <a:p>
            <a:pPr lvl="0">
              <a:buFont typeface="Arial" pitchFamily="34" charset="0"/>
              <a:buChar char="•"/>
            </a:pPr>
            <a:r>
              <a:rPr lang="en-US" baseline="0" dirty="0" smtClean="0"/>
              <a:t>NI also offers certifications for </a:t>
            </a:r>
            <a:r>
              <a:rPr lang="en-US" baseline="0" dirty="0" err="1" smtClean="0"/>
              <a:t>LabWindows</a:t>
            </a:r>
            <a:r>
              <a:rPr lang="en-US" baseline="0" dirty="0" smtClean="0"/>
              <a:t>/CVI and </a:t>
            </a:r>
            <a:r>
              <a:rPr lang="en-US" baseline="0" dirty="0" err="1" smtClean="0"/>
              <a:t>TestStand</a:t>
            </a:r>
            <a:endParaRPr lang="en-US" baseline="0" dirty="0" smtClean="0"/>
          </a:p>
          <a:p>
            <a:pPr lvl="0">
              <a:buFont typeface="Arial" pitchFamily="34" charset="0"/>
              <a:buChar char="•"/>
            </a:pP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Recommendation</a:t>
            </a:r>
          </a:p>
          <a:p>
            <a:pPr>
              <a:buFontTx/>
              <a:buNone/>
            </a:pPr>
            <a:r>
              <a:rPr lang="en-US" b="0" baseline="0" dirty="0" smtClean="0"/>
              <a:t>-Use this slide as an opportunity to gauge the interest level of the attendees and current competence.  Appropriate questions include:</a:t>
            </a:r>
          </a:p>
          <a:p>
            <a:pPr lvl="1">
              <a:buFont typeface="Arial" pitchFamily="34" charset="0"/>
              <a:buChar char="•"/>
            </a:pPr>
            <a:r>
              <a:rPr lang="en-US" b="0" baseline="0" dirty="0" smtClean="0"/>
              <a:t>“Who here is lucky enough to start a project with some form of requirements?”  (and if you want a laugh…) “Okay, who here wishes they started projects with some form of requirements?”  The reality is that requirements is a very important part of the development process, but it’s also considered extremely tedious and time consuming, so we’ll look at ways to automate some of the more arduous parts of requirements management</a:t>
            </a:r>
          </a:p>
          <a:p>
            <a:pPr lvl="1">
              <a:buFont typeface="Arial" pitchFamily="34" charset="0"/>
              <a:buChar char="•"/>
            </a:pPr>
            <a:r>
              <a:rPr lang="en-US" b="0" baseline="0" dirty="0" smtClean="0"/>
              <a:t>“Has anyone here established their own style guidelines or code review criteria?”  If they have, advise them that there are tools we’ll look at (VI Analyzer) that will help them screen for good style and even create their own tests</a:t>
            </a:r>
          </a:p>
          <a:p>
            <a:pPr>
              <a:buFontTx/>
              <a:buNone/>
            </a:pPr>
            <a:r>
              <a:rPr lang="en-US" b="0" baseline="0" dirty="0" smtClean="0"/>
              <a:t>-</a:t>
            </a:r>
            <a:r>
              <a:rPr lang="en-US" b="0" dirty="0" smtClean="0"/>
              <a:t>Be sure to say something to the effect that all of these topics could</a:t>
            </a:r>
            <a:r>
              <a:rPr lang="en-US" b="0" baseline="0" dirty="0" smtClean="0"/>
              <a:t> easily warrant their own day-long seminar, but we’ll do our best to cover the main points from each</a:t>
            </a:r>
          </a:p>
          <a:p>
            <a:pPr>
              <a:buFontTx/>
              <a:buChar char="-"/>
            </a:pPr>
            <a:r>
              <a:rPr lang="en-US" b="0" baseline="0" dirty="0" smtClean="0"/>
              <a:t>This presentation may feel like a fire-hose of information, but don’t worry – the link shown here provides in-depth information on all these and other related topics.  We’ll show the link again at the end of this presentation</a:t>
            </a:r>
          </a:p>
          <a:p>
            <a:pPr lvl="0">
              <a:buFont typeface="Arial" pitchFamily="34" charset="0"/>
              <a:buNone/>
            </a:pPr>
            <a:endParaRPr lang="en-US" b="0" baseline="0" dirty="0" smtClean="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8</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Software development best practices</a:t>
            </a:r>
            <a:r>
              <a:rPr lang="en-US" baseline="0" dirty="0" smtClean="0"/>
              <a:t> are synonymous with software engineering.  Software engineering has a lot of different representations and illustrations – the one shown here is probably the most common and recognizable.  The reason that the two are so intertwined is that software engineering processes basically consist of organized development phases, each of which prescribe a set of practices and guidelines that should be followed, reviewed and enforced before moving on to the next phase.  </a:t>
            </a:r>
            <a:endParaRPr lang="en-US" dirty="0" smtClean="0"/>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9</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National Ignition Facility (NIF) at Lawrence Livermore National Laboratory is home to the world’s most energetic laser and largest precision optical instrument. A ten story building the size of three football fields houses 192 lasers, which when fired, travel over 1,000 feet through a series of amplifiers and optics to deposit up to 500 trillion watts of power for 20 billionths of a second on a target the size of a BB. High-energy-density physics experiments being conducted at NIF seek to help assure the safety of the nuclear stockpile and demonstrate the viability of nearly unlimited alternative energy sources based on inertial confinement fusion (ICF).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NIF’s high-energy lasers can initiate tiny micron-scale damage sites on the surface of precision optical lenses, which if left unattended, could eventually degrade the performance of the optic. To ensure cost-efficient operation of the multi-billion dollar machine, scientists and engineers at NIF created an automated maintenance process in the Optics Mitigation Facility (OMF) that uses lasers, vision systems, motorized </a:t>
            </a:r>
            <a:r>
              <a:rPr lang="en-US" sz="1200" kern="1200" baseline="0" dirty="0" err="1" smtClean="0">
                <a:solidFill>
                  <a:schemeClr val="tx1"/>
                </a:solidFill>
                <a:latin typeface="+mn-lt"/>
                <a:ea typeface="+mn-ea"/>
                <a:cs typeface="+mn-cs"/>
              </a:rPr>
              <a:t>positioners</a:t>
            </a:r>
            <a:r>
              <a:rPr lang="en-US" sz="1200" kern="1200" baseline="0" dirty="0" smtClean="0">
                <a:solidFill>
                  <a:schemeClr val="tx1"/>
                </a:solidFill>
                <a:latin typeface="+mn-lt"/>
                <a:ea typeface="+mn-ea"/>
                <a:cs typeface="+mn-cs"/>
              </a:rPr>
              <a:t> and diagnostic instruments to repair the damage sites and thereby extend the life span of the optic.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National Instruments LabVIEW was selected as the software to control the inspection and laser-based repair processes for the lenses based on the ready availability of required instrument drivers and control interfaces. Due to the critical nature of the OMF application, software engineering practices and extensive testing were applied to ensure reliable and safe operation of the software and the equipment. </a:t>
            </a:r>
            <a:endParaRPr lang="en-US" dirty="0"/>
          </a:p>
        </p:txBody>
      </p:sp>
      <p:sp>
        <p:nvSpPr>
          <p:cNvPr id="4" name="Slide Number Placeholder 3"/>
          <p:cNvSpPr>
            <a:spLocks noGrp="1"/>
          </p:cNvSpPr>
          <p:nvPr>
            <p:ph type="sldNum" sz="quarter" idx="10"/>
          </p:nvPr>
        </p:nvSpPr>
        <p:spPr/>
        <p:txBody>
          <a:bodyPr/>
          <a:lstStyle/>
          <a:p>
            <a:fld id="{1217165F-941C-40E1-A6B8-2462DC90B62E}" type="slidenum">
              <a:rPr lang="en-US" smtClean="0">
                <a:solidFill>
                  <a:prstClr val="black"/>
                </a:solidFill>
              </a:rPr>
              <a:pPr/>
              <a:t>10</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5" name="Picture 4" descr="NI logo w text small.png"/>
          <p:cNvPicPr>
            <a:picLocks noChangeAspect="1"/>
          </p:cNvPicPr>
          <p:nvPr userDrawn="1"/>
        </p:nvPicPr>
        <p:blipFill>
          <a:blip r:embed="rId2" cstate="email"/>
          <a:stretch>
            <a:fillRect/>
          </a:stretch>
        </p:blipFill>
        <p:spPr>
          <a:xfrm>
            <a:off x="7620000" y="6400800"/>
            <a:ext cx="1453930" cy="398912"/>
          </a:xfrm>
          <a:prstGeom prst="rect">
            <a:avLst/>
          </a:prstGeom>
        </p:spPr>
      </p:pic>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cs typeface="Arial" charset="0"/>
            </a:endParaRPr>
          </a:p>
        </p:txBody>
      </p:sp>
      <p:pic>
        <p:nvPicPr>
          <p:cNvPr id="5" name="Picture 4" descr="NI logo w text small.png"/>
          <p:cNvPicPr>
            <a:picLocks noChangeAspect="1"/>
          </p:cNvPicPr>
          <p:nvPr userDrawn="1"/>
        </p:nvPicPr>
        <p:blipFill>
          <a:blip r:embed="rId2" cstate="email"/>
          <a:stretch>
            <a:fillRect/>
          </a:stretch>
        </p:blipFill>
        <p:spPr>
          <a:xfrm>
            <a:off x="7620000" y="6400800"/>
            <a:ext cx="1453930" cy="398912"/>
          </a:xfrm>
          <a:prstGeom prst="rect">
            <a:avLst/>
          </a:prstGeom>
        </p:spPr>
      </p:pic>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cs typeface="Arial" charset="0"/>
            </a:endParaRPr>
          </a:p>
        </p:txBody>
      </p:sp>
      <p:pic>
        <p:nvPicPr>
          <p:cNvPr id="5" name="Picture 4" descr="NI logo w text small.png"/>
          <p:cNvPicPr>
            <a:picLocks noChangeAspect="1"/>
          </p:cNvPicPr>
          <p:nvPr userDrawn="1"/>
        </p:nvPicPr>
        <p:blipFill>
          <a:blip r:embed="rId2" cstate="email"/>
          <a:stretch>
            <a:fillRect/>
          </a:stretch>
        </p:blipFill>
        <p:spPr>
          <a:xfrm>
            <a:off x="7620000" y="6400800"/>
            <a:ext cx="1453930" cy="39891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522535"/>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cs typeface="Arial" charset="0"/>
            </a:endParaRPr>
          </a:p>
        </p:txBody>
      </p:sp>
      <p:pic>
        <p:nvPicPr>
          <p:cNvPr id="5" name="Picture 4" descr="NI logo w text small.png"/>
          <p:cNvPicPr>
            <a:picLocks noChangeAspect="1"/>
          </p:cNvPicPr>
          <p:nvPr/>
        </p:nvPicPr>
        <p:blipFill>
          <a:blip r:embed="rId2" cstate="email"/>
          <a:stretch>
            <a:fillRect/>
          </a:stretch>
        </p:blipFill>
        <p:spPr>
          <a:xfrm>
            <a:off x="7620000" y="6400800"/>
            <a:ext cx="1453930" cy="398912"/>
          </a:xfrm>
          <a:prstGeom prst="rect">
            <a:avLst/>
          </a:prstGeom>
        </p:spPr>
      </p:pic>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cs typeface="Arial" charset="0"/>
            </a:endParaRPr>
          </a:p>
        </p:txBody>
      </p:sp>
      <p:pic>
        <p:nvPicPr>
          <p:cNvPr id="5" name="Picture 4" descr="NI logo w text small.png"/>
          <p:cNvPicPr>
            <a:picLocks noChangeAspect="1"/>
          </p:cNvPicPr>
          <p:nvPr/>
        </p:nvPicPr>
        <p:blipFill>
          <a:blip r:embed="rId2" cstate="email"/>
          <a:stretch>
            <a:fillRect/>
          </a:stretch>
        </p:blipFill>
        <p:spPr>
          <a:xfrm>
            <a:off x="7620000" y="6400800"/>
            <a:ext cx="1453930" cy="39891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522535"/>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5" name="Picture 4" descr="NI logo w text small.png"/>
          <p:cNvPicPr>
            <a:picLocks noChangeAspect="1"/>
          </p:cNvPicPr>
          <p:nvPr/>
        </p:nvPicPr>
        <p:blipFill>
          <a:blip r:embed="rId2" cstate="print"/>
          <a:stretch>
            <a:fillRect/>
          </a:stretch>
        </p:blipFill>
        <p:spPr>
          <a:xfrm>
            <a:off x="7620000" y="6400800"/>
            <a:ext cx="1453930" cy="398912"/>
          </a:xfrm>
          <a:prstGeom prst="rect">
            <a:avLst/>
          </a:prstGeom>
        </p:spPr>
      </p:pic>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5" name="Picture 4" descr="NI logo w text small.png"/>
          <p:cNvPicPr>
            <a:picLocks noChangeAspect="1"/>
          </p:cNvPicPr>
          <p:nvPr/>
        </p:nvPicPr>
        <p:blipFill>
          <a:blip r:embed="rId2" cstate="print"/>
          <a:stretch>
            <a:fillRect/>
          </a:stretch>
        </p:blipFill>
        <p:spPr>
          <a:xfrm>
            <a:off x="7620000" y="6400800"/>
            <a:ext cx="1453930" cy="39891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5" name="Picture 4" descr="NI logo w text small.png"/>
          <p:cNvPicPr>
            <a:picLocks noChangeAspect="1"/>
          </p:cNvPicPr>
          <p:nvPr userDrawn="1"/>
        </p:nvPicPr>
        <p:blipFill>
          <a:blip r:embed="rId2" cstate="print"/>
          <a:stretch>
            <a:fillRect/>
          </a:stretch>
        </p:blipFill>
        <p:spPr>
          <a:xfrm>
            <a:off x="7620000" y="6400800"/>
            <a:ext cx="1453930" cy="398912"/>
          </a:xfrm>
          <a:prstGeom prst="rect">
            <a:avLst/>
          </a:prstGeom>
        </p:spPr>
      </p:pic>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522535"/>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5" name="Picture 4" descr="NI logo w text small.png"/>
          <p:cNvPicPr>
            <a:picLocks noChangeAspect="1"/>
          </p:cNvPicPr>
          <p:nvPr userDrawn="1"/>
        </p:nvPicPr>
        <p:blipFill>
          <a:blip r:embed="rId2" cstate="print"/>
          <a:stretch>
            <a:fillRect/>
          </a:stretch>
        </p:blipFill>
        <p:spPr>
          <a:xfrm>
            <a:off x="7620000" y="6400800"/>
            <a:ext cx="1453930" cy="39891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4876800" y="6340475"/>
            <a:ext cx="2133600" cy="365125"/>
          </a:xfrm>
          <a:prstGeom prst="rect">
            <a:avLst/>
          </a:prstGeom>
        </p:spPr>
        <p:txBody>
          <a:bodyPr vert="horz" lIns="91440" tIns="45720" rIns="91440" bIns="45720" rtlCol="0" anchor="ctr"/>
          <a:lstStyle>
            <a:lvl1pPr algn="r">
              <a:defRPr sz="1200">
                <a:solidFill>
                  <a:schemeClr val="bg1"/>
                </a:solidFill>
              </a:defRPr>
            </a:lvl1pPr>
          </a:lstStyle>
          <a:p>
            <a:fld id="{940778A0-436F-4CBB-95B9-7834F4A97BC2}" type="slidenum">
              <a:rPr lang="en-US" smtClean="0">
                <a:solidFill>
                  <a:prstClr val="white"/>
                </a:solidFill>
              </a:rPr>
              <a:pPr/>
              <a:t>‹#›</a:t>
            </a:fld>
            <a:endParaRPr lang="en-US" dirty="0">
              <a:solidFill>
                <a:prstClr val="white"/>
              </a:solidFil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2130848"/>
            <a:ext cx="7773293" cy="147004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824" y="3886648"/>
            <a:ext cx="6400354" cy="1752451"/>
          </a:xfrm>
        </p:spPr>
        <p:txBody>
          <a:bodyPr/>
          <a:lstStyle>
            <a:lvl1pPr marL="0" indent="0" algn="ctr">
              <a:buNone/>
              <a:defRPr/>
            </a:lvl1pPr>
            <a:lvl2pPr marL="321440" indent="0" algn="ctr">
              <a:buNone/>
              <a:defRPr/>
            </a:lvl2pPr>
            <a:lvl3pPr marL="642882" indent="0" algn="ctr">
              <a:buNone/>
              <a:defRPr/>
            </a:lvl3pPr>
            <a:lvl4pPr marL="964323" indent="0" algn="ctr">
              <a:buNone/>
              <a:defRPr/>
            </a:lvl4pPr>
            <a:lvl5pPr marL="1285763" indent="0" algn="ctr">
              <a:buNone/>
              <a:defRPr/>
            </a:lvl5pPr>
            <a:lvl6pPr marL="1607205" indent="0" algn="ctr">
              <a:buNone/>
              <a:defRPr/>
            </a:lvl6pPr>
            <a:lvl7pPr marL="1928645" indent="0" algn="ctr">
              <a:buNone/>
              <a:defRPr/>
            </a:lvl7pPr>
            <a:lvl8pPr marL="2250086" indent="0" algn="ctr">
              <a:buNone/>
              <a:defRPr/>
            </a:lvl8pPr>
            <a:lvl9pPr marL="257152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07268487"/>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0330321"/>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4406802"/>
            <a:ext cx="7772176" cy="1361777"/>
          </a:xfrm>
        </p:spPr>
        <p:txBody>
          <a:bodyPr anchor="t"/>
          <a:lstStyle>
            <a:lvl1pPr algn="l">
              <a:defRPr sz="2800" b="1" cap="all"/>
            </a:lvl1pPr>
          </a:lstStyle>
          <a:p>
            <a:r>
              <a:rPr lang="en-US" smtClean="0"/>
              <a:t>Click to edit Master title style</a:t>
            </a:r>
            <a:endParaRPr lang="en-US"/>
          </a:p>
        </p:txBody>
      </p:sp>
      <p:sp>
        <p:nvSpPr>
          <p:cNvPr id="3" name="Text Placeholder 2"/>
          <p:cNvSpPr>
            <a:spLocks noGrp="1"/>
          </p:cNvSpPr>
          <p:nvPr>
            <p:ph type="body" idx="1"/>
          </p:nvPr>
        </p:nvSpPr>
        <p:spPr>
          <a:xfrm>
            <a:off x="722189" y="2906613"/>
            <a:ext cx="7772176" cy="1500188"/>
          </a:xfrm>
        </p:spPr>
        <p:txBody>
          <a:bodyPr anchor="b"/>
          <a:lstStyle>
            <a:lvl1pPr marL="0" indent="0">
              <a:buNone/>
              <a:defRPr sz="1400"/>
            </a:lvl1pPr>
            <a:lvl2pPr marL="321440" indent="0">
              <a:buNone/>
              <a:defRPr sz="1300"/>
            </a:lvl2pPr>
            <a:lvl3pPr marL="642882" indent="0">
              <a:buNone/>
              <a:defRPr sz="1100"/>
            </a:lvl3pPr>
            <a:lvl4pPr marL="964323" indent="0">
              <a:buNone/>
              <a:defRPr sz="1000"/>
            </a:lvl4pPr>
            <a:lvl5pPr marL="1285763" indent="0">
              <a:buNone/>
              <a:defRPr sz="1000"/>
            </a:lvl5pPr>
            <a:lvl6pPr marL="1607205" indent="0">
              <a:buNone/>
              <a:defRPr sz="1000"/>
            </a:lvl6pPr>
            <a:lvl7pPr marL="1928645" indent="0">
              <a:buNone/>
              <a:defRPr sz="1000"/>
            </a:lvl7pPr>
            <a:lvl8pPr marL="2250086" indent="0">
              <a:buNone/>
              <a:defRPr sz="1000"/>
            </a:lvl8pPr>
            <a:lvl9pPr marL="2571527" indent="0">
              <a:buNone/>
              <a:defRPr sz="1000"/>
            </a:lvl9pPr>
          </a:lstStyle>
          <a:p>
            <a:pPr lvl="0"/>
            <a:r>
              <a:rPr lang="en-US" smtClean="0"/>
              <a:t>Click to edit Master text styles</a:t>
            </a:r>
          </a:p>
        </p:txBody>
      </p:sp>
    </p:spTree>
    <p:extLst>
      <p:ext uri="{BB962C8B-B14F-4D97-AF65-F5344CB8AC3E}">
        <p14:creationId xmlns:p14="http://schemas.microsoft.com/office/powerpoint/2010/main" val="2923232623"/>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18548" y="5956101"/>
            <a:ext cx="1687711" cy="357188"/>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13415" y="5956101"/>
            <a:ext cx="1687711" cy="357188"/>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4890048"/>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647" y="1534791"/>
            <a:ext cx="4039568" cy="639589"/>
          </a:xfrm>
        </p:spPr>
        <p:txBody>
          <a:bodyPr anchor="b"/>
          <a:lstStyle>
            <a:lvl1pPr marL="0" indent="0">
              <a:buNone/>
              <a:defRPr sz="1700" b="1"/>
            </a:lvl1pPr>
            <a:lvl2pPr marL="321440" indent="0">
              <a:buNone/>
              <a:defRPr sz="1400" b="1"/>
            </a:lvl2pPr>
            <a:lvl3pPr marL="642882" indent="0">
              <a:buNone/>
              <a:defRPr sz="1300" b="1"/>
            </a:lvl3pPr>
            <a:lvl4pPr marL="964323" indent="0">
              <a:buNone/>
              <a:defRPr sz="1100" b="1"/>
            </a:lvl4pPr>
            <a:lvl5pPr marL="1285763" indent="0">
              <a:buNone/>
              <a:defRPr sz="1100" b="1"/>
            </a:lvl5pPr>
            <a:lvl6pPr marL="1607205" indent="0">
              <a:buNone/>
              <a:defRPr sz="1100" b="1"/>
            </a:lvl6pPr>
            <a:lvl7pPr marL="1928645" indent="0">
              <a:buNone/>
              <a:defRPr sz="1100" b="1"/>
            </a:lvl7pPr>
            <a:lvl8pPr marL="2250086" indent="0">
              <a:buNone/>
              <a:defRPr sz="1100" b="1"/>
            </a:lvl8pPr>
            <a:lvl9pPr marL="2571527"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457647" y="2174379"/>
            <a:ext cx="4039568"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555" y="1534791"/>
            <a:ext cx="4041799" cy="639589"/>
          </a:xfrm>
        </p:spPr>
        <p:txBody>
          <a:bodyPr anchor="b"/>
          <a:lstStyle>
            <a:lvl1pPr marL="0" indent="0">
              <a:buNone/>
              <a:defRPr sz="1700" b="1"/>
            </a:lvl1pPr>
            <a:lvl2pPr marL="321440" indent="0">
              <a:buNone/>
              <a:defRPr sz="1400" b="1"/>
            </a:lvl2pPr>
            <a:lvl3pPr marL="642882" indent="0">
              <a:buNone/>
              <a:defRPr sz="1300" b="1"/>
            </a:lvl3pPr>
            <a:lvl4pPr marL="964323" indent="0">
              <a:buNone/>
              <a:defRPr sz="1100" b="1"/>
            </a:lvl4pPr>
            <a:lvl5pPr marL="1285763" indent="0">
              <a:buNone/>
              <a:defRPr sz="1100" b="1"/>
            </a:lvl5pPr>
            <a:lvl6pPr marL="1607205" indent="0">
              <a:buNone/>
              <a:defRPr sz="1100" b="1"/>
            </a:lvl6pPr>
            <a:lvl7pPr marL="1928645" indent="0">
              <a:buNone/>
              <a:defRPr sz="1100" b="1"/>
            </a:lvl7pPr>
            <a:lvl8pPr marL="2250086" indent="0">
              <a:buNone/>
              <a:defRPr sz="1100" b="1"/>
            </a:lvl8pPr>
            <a:lvl9pPr marL="2571527"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644555" y="2174379"/>
            <a:ext cx="4041799" cy="3951387"/>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1017898"/>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9401124"/>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4798"/>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48" y="273474"/>
            <a:ext cx="3008189" cy="1161975"/>
          </a:xfrm>
        </p:spPr>
        <p:txBody>
          <a:bodyPr anchor="b"/>
          <a:lstStyle>
            <a:lvl1pPr algn="l">
              <a:defRPr sz="1400" b="1"/>
            </a:lvl1pPr>
          </a:lstStyle>
          <a:p>
            <a:r>
              <a:rPr lang="en-US" smtClean="0"/>
              <a:t>Click to edit Master title style</a:t>
            </a:r>
            <a:endParaRPr lang="en-US"/>
          </a:p>
        </p:txBody>
      </p:sp>
      <p:sp>
        <p:nvSpPr>
          <p:cNvPr id="3" name="Content Placeholder 2"/>
          <p:cNvSpPr>
            <a:spLocks noGrp="1"/>
          </p:cNvSpPr>
          <p:nvPr>
            <p:ph idx="1"/>
          </p:nvPr>
        </p:nvSpPr>
        <p:spPr>
          <a:xfrm>
            <a:off x="3575224" y="273473"/>
            <a:ext cx="5111130" cy="5852294"/>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648" y="1435448"/>
            <a:ext cx="3008189" cy="4690318"/>
          </a:xfrm>
        </p:spPr>
        <p:txBody>
          <a:bodyPr/>
          <a:lstStyle>
            <a:lvl1pPr marL="0" indent="0">
              <a:buNone/>
              <a:defRPr sz="1000"/>
            </a:lvl1pPr>
            <a:lvl2pPr marL="321440" indent="0">
              <a:buNone/>
              <a:defRPr sz="800"/>
            </a:lvl2pPr>
            <a:lvl3pPr marL="642882" indent="0">
              <a:buNone/>
              <a:defRPr sz="700"/>
            </a:lvl3pPr>
            <a:lvl4pPr marL="964323" indent="0">
              <a:buNone/>
              <a:defRPr sz="600"/>
            </a:lvl4pPr>
            <a:lvl5pPr marL="1285763" indent="0">
              <a:buNone/>
              <a:defRPr sz="600"/>
            </a:lvl5pPr>
            <a:lvl6pPr marL="1607205" indent="0">
              <a:buNone/>
              <a:defRPr sz="600"/>
            </a:lvl6pPr>
            <a:lvl7pPr marL="1928645" indent="0">
              <a:buNone/>
              <a:defRPr sz="600"/>
            </a:lvl7pPr>
            <a:lvl8pPr marL="2250086" indent="0">
              <a:buNone/>
              <a:defRPr sz="600"/>
            </a:lvl8pPr>
            <a:lvl9pPr marL="2571527" indent="0">
              <a:buNone/>
              <a:defRPr sz="600"/>
            </a:lvl9pPr>
          </a:lstStyle>
          <a:p>
            <a:pPr lvl="0"/>
            <a:r>
              <a:rPr lang="en-US" smtClean="0"/>
              <a:t>Click to edit Master text styles</a:t>
            </a:r>
          </a:p>
        </p:txBody>
      </p:sp>
    </p:spTree>
    <p:extLst>
      <p:ext uri="{BB962C8B-B14F-4D97-AF65-F5344CB8AC3E}">
        <p14:creationId xmlns:p14="http://schemas.microsoft.com/office/powerpoint/2010/main" val="3630985425"/>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6" y="4800824"/>
            <a:ext cx="5486177" cy="567035"/>
          </a:xfrm>
        </p:spPr>
        <p:txBody>
          <a:bodyPr anchor="b"/>
          <a:lstStyle>
            <a:lvl1pPr algn="l">
              <a:defRPr sz="1400" b="1"/>
            </a:lvl1pPr>
          </a:lstStyle>
          <a:p>
            <a:r>
              <a:rPr lang="en-US" smtClean="0"/>
              <a:t>Click to edit Master title style</a:t>
            </a:r>
            <a:endParaRPr lang="en-US"/>
          </a:p>
        </p:txBody>
      </p:sp>
      <p:sp>
        <p:nvSpPr>
          <p:cNvPr id="3" name="Picture Placeholder 2"/>
          <p:cNvSpPr>
            <a:spLocks noGrp="1"/>
          </p:cNvSpPr>
          <p:nvPr>
            <p:ph type="pic" idx="1"/>
          </p:nvPr>
        </p:nvSpPr>
        <p:spPr>
          <a:xfrm>
            <a:off x="1792636" y="612800"/>
            <a:ext cx="5486177" cy="4114354"/>
          </a:xfrm>
        </p:spPr>
        <p:txBody>
          <a:bodyPr/>
          <a:lstStyle>
            <a:lvl1pPr marL="0" indent="0">
              <a:buNone/>
              <a:defRPr sz="2200"/>
            </a:lvl1pPr>
            <a:lvl2pPr marL="321440" indent="0">
              <a:buNone/>
              <a:defRPr sz="2000"/>
            </a:lvl2pPr>
            <a:lvl3pPr marL="642882" indent="0">
              <a:buNone/>
              <a:defRPr sz="1700"/>
            </a:lvl3pPr>
            <a:lvl4pPr marL="964323" indent="0">
              <a:buNone/>
              <a:defRPr sz="1400"/>
            </a:lvl4pPr>
            <a:lvl5pPr marL="1285763" indent="0">
              <a:buNone/>
              <a:defRPr sz="1400"/>
            </a:lvl5pPr>
            <a:lvl6pPr marL="1607205" indent="0">
              <a:buNone/>
              <a:defRPr sz="1400"/>
            </a:lvl6pPr>
            <a:lvl7pPr marL="1928645" indent="0">
              <a:buNone/>
              <a:defRPr sz="1400"/>
            </a:lvl7pPr>
            <a:lvl8pPr marL="2250086" indent="0">
              <a:buNone/>
              <a:defRPr sz="1400"/>
            </a:lvl8pPr>
            <a:lvl9pPr marL="2571527" indent="0">
              <a:buNone/>
              <a:defRPr sz="1400"/>
            </a:lvl9pPr>
          </a:lstStyle>
          <a:p>
            <a:endParaRPr lang="en-US"/>
          </a:p>
        </p:txBody>
      </p:sp>
      <p:sp>
        <p:nvSpPr>
          <p:cNvPr id="4" name="Text Placeholder 3"/>
          <p:cNvSpPr>
            <a:spLocks noGrp="1"/>
          </p:cNvSpPr>
          <p:nvPr>
            <p:ph type="body" sz="half" idx="2"/>
          </p:nvPr>
        </p:nvSpPr>
        <p:spPr>
          <a:xfrm>
            <a:off x="1792636" y="5367860"/>
            <a:ext cx="5486177" cy="804788"/>
          </a:xfrm>
        </p:spPr>
        <p:txBody>
          <a:bodyPr/>
          <a:lstStyle>
            <a:lvl1pPr marL="0" indent="0">
              <a:buNone/>
              <a:defRPr sz="1000"/>
            </a:lvl1pPr>
            <a:lvl2pPr marL="321440" indent="0">
              <a:buNone/>
              <a:defRPr sz="800"/>
            </a:lvl2pPr>
            <a:lvl3pPr marL="642882" indent="0">
              <a:buNone/>
              <a:defRPr sz="700"/>
            </a:lvl3pPr>
            <a:lvl4pPr marL="964323" indent="0">
              <a:buNone/>
              <a:defRPr sz="600"/>
            </a:lvl4pPr>
            <a:lvl5pPr marL="1285763" indent="0">
              <a:buNone/>
              <a:defRPr sz="600"/>
            </a:lvl5pPr>
            <a:lvl6pPr marL="1607205" indent="0">
              <a:buNone/>
              <a:defRPr sz="600"/>
            </a:lvl6pPr>
            <a:lvl7pPr marL="1928645" indent="0">
              <a:buNone/>
              <a:defRPr sz="600"/>
            </a:lvl7pPr>
            <a:lvl8pPr marL="2250086" indent="0">
              <a:buNone/>
              <a:defRPr sz="600"/>
            </a:lvl8pPr>
            <a:lvl9pPr marL="2571527" indent="0">
              <a:buNone/>
              <a:defRPr sz="600"/>
            </a:lvl9pPr>
          </a:lstStyle>
          <a:p>
            <a:pPr lvl="0"/>
            <a:r>
              <a:rPr lang="en-US" smtClean="0"/>
              <a:t>Click to edit Master text styles</a:t>
            </a:r>
          </a:p>
        </p:txBody>
      </p:sp>
    </p:spTree>
    <p:extLst>
      <p:ext uri="{BB962C8B-B14F-4D97-AF65-F5344CB8AC3E}">
        <p14:creationId xmlns:p14="http://schemas.microsoft.com/office/powerpoint/2010/main" val="131796186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5642658"/>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8643" y="5473899"/>
            <a:ext cx="2002482" cy="119657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1197" y="5473899"/>
            <a:ext cx="5900291" cy="11965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6109086"/>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25" tIns="45713" rIns="91425" bIns="45713" numCol="1" rtlCol="0" anchor="t" anchorCtr="0" compatLnSpc="1">
            <a:prstTxWarp prst="textNoShape">
              <a:avLst/>
            </a:prstTxWarp>
          </a:bodyPr>
          <a:lstStyle/>
          <a:p>
            <a:pPr defTabSz="914259" eaLnBrk="0" fontAlgn="base" hangingPunct="0">
              <a:spcBef>
                <a:spcPct val="0"/>
              </a:spcBef>
              <a:spcAft>
                <a:spcPct val="0"/>
              </a:spcAft>
            </a:pPr>
            <a:endParaRPr lang="en-US" sz="2400" dirty="0" smtClean="0">
              <a:solidFill>
                <a:prstClr val="black"/>
              </a:solidFill>
            </a:endParaRPr>
          </a:p>
        </p:txBody>
      </p:sp>
      <p:pic>
        <p:nvPicPr>
          <p:cNvPr id="5" name="Picture 4" descr="NI logo w text small.png"/>
          <p:cNvPicPr>
            <a:picLocks noChangeAspect="1"/>
          </p:cNvPicPr>
          <p:nvPr userDrawn="1"/>
        </p:nvPicPr>
        <p:blipFill>
          <a:blip r:embed="rId2" cstate="print"/>
          <a:stretch>
            <a:fillRect/>
          </a:stretch>
        </p:blipFill>
        <p:spPr>
          <a:xfrm>
            <a:off x="7620000" y="6400800"/>
            <a:ext cx="1453930" cy="398912"/>
          </a:xfrm>
          <a:prstGeom prst="rect">
            <a:avLst/>
          </a:prstGeom>
        </p:spPr>
      </p:pic>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extLst>
      <p:ext uri="{BB962C8B-B14F-4D97-AF65-F5344CB8AC3E}">
        <p14:creationId xmlns:p14="http://schemas.microsoft.com/office/powerpoint/2010/main" val="329285922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25" tIns="45713" rIns="91425" bIns="45713" numCol="1" rtlCol="0" anchor="t" anchorCtr="0" compatLnSpc="1">
            <a:prstTxWarp prst="textNoShape">
              <a:avLst/>
            </a:prstTxWarp>
          </a:bodyPr>
          <a:lstStyle/>
          <a:p>
            <a:pPr defTabSz="914259" eaLnBrk="0" fontAlgn="base" hangingPunct="0">
              <a:spcBef>
                <a:spcPct val="0"/>
              </a:spcBef>
              <a:spcAft>
                <a:spcPct val="0"/>
              </a:spcAft>
            </a:pPr>
            <a:endParaRPr lang="en-US" sz="2400" dirty="0" smtClean="0">
              <a:solidFill>
                <a:prstClr val="black"/>
              </a:solidFill>
            </a:endParaRPr>
          </a:p>
        </p:txBody>
      </p:sp>
      <p:pic>
        <p:nvPicPr>
          <p:cNvPr id="5" name="Picture 4" descr="NI logo w text small.png"/>
          <p:cNvPicPr>
            <a:picLocks noChangeAspect="1"/>
          </p:cNvPicPr>
          <p:nvPr userDrawn="1"/>
        </p:nvPicPr>
        <p:blipFill>
          <a:blip r:embed="rId2" cstate="print"/>
          <a:stretch>
            <a:fillRect/>
          </a:stretch>
        </p:blipFill>
        <p:spPr>
          <a:xfrm>
            <a:off x="7620000" y="6400800"/>
            <a:ext cx="1453930" cy="39891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451744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smtClean="0"/>
              <a:t>Click to edit Master text styles</a:t>
            </a:r>
          </a:p>
        </p:txBody>
      </p:sp>
    </p:spTree>
    <p:extLst>
      <p:ext uri="{BB962C8B-B14F-4D97-AF65-F5344CB8AC3E}">
        <p14:creationId xmlns:p14="http://schemas.microsoft.com/office/powerpoint/2010/main" val="29099115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522535"/>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014312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1"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974644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917053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9196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smtClean="0"/>
              <a:t>Click to edit Master text styles</a:t>
            </a:r>
          </a:p>
        </p:txBody>
      </p:sp>
    </p:spTree>
    <p:extLst>
      <p:ext uri="{BB962C8B-B14F-4D97-AF65-F5344CB8AC3E}">
        <p14:creationId xmlns:p14="http://schemas.microsoft.com/office/powerpoint/2010/main" val="646866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522535"/>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smtClean="0"/>
              <a:t>Click to edit Master text styles</a:t>
            </a:r>
          </a:p>
        </p:txBody>
      </p:sp>
    </p:spTree>
    <p:extLst>
      <p:ext uri="{BB962C8B-B14F-4D97-AF65-F5344CB8AC3E}">
        <p14:creationId xmlns:p14="http://schemas.microsoft.com/office/powerpoint/2010/main" val="79265416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499333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08621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1"/>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797744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1"/>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295401"/>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4876801" y="6340478"/>
            <a:ext cx="2133600" cy="365125"/>
          </a:xfrm>
          <a:prstGeom prst="rect">
            <a:avLst/>
          </a:prstGeom>
        </p:spPr>
        <p:txBody>
          <a:bodyPr vert="horz" lIns="91425" tIns="45713" rIns="91425" bIns="45713" rtlCol="0" anchor="ctr"/>
          <a:lstStyle>
            <a:lvl1pPr algn="r">
              <a:defRPr sz="1200">
                <a:solidFill>
                  <a:schemeClr val="bg1"/>
                </a:solidFill>
              </a:defRPr>
            </a:lvl1pPr>
          </a:lstStyle>
          <a:p>
            <a:pPr defTabSz="914259"/>
            <a:fld id="{940778A0-436F-4CBB-95B9-7834F4A97BC2}" type="slidenum">
              <a:rPr lang="en-US" smtClean="0">
                <a:solidFill>
                  <a:prstClr val="white"/>
                </a:solidFill>
              </a:rPr>
              <a:pPr defTabSz="914259"/>
              <a:t>‹#›</a:t>
            </a:fld>
            <a:endParaRPr lang="en-US" dirty="0">
              <a:solidFill>
                <a:prstClr val="white"/>
              </a:solidFill>
            </a:endParaRPr>
          </a:p>
        </p:txBody>
      </p:sp>
    </p:spTree>
    <p:extLst>
      <p:ext uri="{BB962C8B-B14F-4D97-AF65-F5344CB8AC3E}">
        <p14:creationId xmlns:p14="http://schemas.microsoft.com/office/powerpoint/2010/main" val="32561363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a:t>Click to edit Master title style</a:t>
            </a:r>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TextBox 4"/>
          <p:cNvSpPr txBox="1"/>
          <p:nvPr userDrawn="1"/>
        </p:nvSpPr>
        <p:spPr>
          <a:xfrm>
            <a:off x="3526294" y="6324600"/>
            <a:ext cx="1807706" cy="369332"/>
          </a:xfrm>
          <a:prstGeom prst="rect">
            <a:avLst/>
          </a:prstGeom>
          <a:noFill/>
        </p:spPr>
        <p:txBody>
          <a:bodyPr wrap="none" rtlCol="0">
            <a:spAutoFit/>
          </a:bodyPr>
          <a:lstStyle/>
          <a:p>
            <a:pPr eaLnBrk="0" fontAlgn="base" hangingPunct="0">
              <a:spcBef>
                <a:spcPct val="0"/>
              </a:spcBef>
              <a:spcAft>
                <a:spcPct val="0"/>
              </a:spcAft>
            </a:pPr>
            <a:r>
              <a:rPr lang="en-US" dirty="0" smtClean="0">
                <a:solidFill>
                  <a:prstClr val="black"/>
                </a:solidFill>
              </a:rPr>
              <a:t>NI CONFIDENTIAL</a:t>
            </a:r>
            <a:endParaRPr lang="en-US" dirty="0">
              <a:solidFill>
                <a:prstClr val="black"/>
              </a:solidFill>
            </a:endParaRPr>
          </a:p>
        </p:txBody>
      </p:sp>
    </p:spTree>
    <p:extLst>
      <p:ext uri="{BB962C8B-B14F-4D97-AF65-F5344CB8AC3E}">
        <p14:creationId xmlns:p14="http://schemas.microsoft.com/office/powerpoint/2010/main" val="411252658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164673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1556373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522535"/>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862137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6030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681395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20203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998966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751469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754996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419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pic>
        <p:nvPicPr>
          <p:cNvPr id="2" name="Picture 9"/>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10199533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4" name="Picture 9"/>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TextBox 11"/>
          <p:cNvSpPr txBox="1">
            <a:spLocks noChangeArrowheads="1"/>
          </p:cNvSpPr>
          <p:nvPr/>
        </p:nvSpPr>
        <p:spPr bwMode="auto">
          <a:xfrm>
            <a:off x="852488" y="6330950"/>
            <a:ext cx="16383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1200" smtClean="0">
                <a:solidFill>
                  <a:prstClr val="black"/>
                </a:solidFill>
              </a:rPr>
              <a:t>|  </a:t>
            </a:r>
            <a:r>
              <a:rPr lang="en-US" sz="1200" smtClean="0">
                <a:solidFill>
                  <a:prstClr val="black"/>
                </a:solidFill>
                <a:latin typeface="Univers Com 45 Light" charset="0"/>
              </a:rPr>
              <a:t>NI CONFIDENTIAL</a:t>
            </a:r>
          </a:p>
        </p:txBody>
      </p:sp>
      <p:sp>
        <p:nvSpPr>
          <p:cNvPr id="2" name="Title 1"/>
          <p:cNvSpPr>
            <a:spLocks noGrp="1"/>
          </p:cNvSpPr>
          <p:nvPr>
            <p:ph type="ctrTitle"/>
          </p:nvPr>
        </p:nvSpPr>
        <p:spPr>
          <a:xfrm>
            <a:off x="590550" y="921220"/>
            <a:ext cx="8053387" cy="2498255"/>
          </a:xfrm>
        </p:spPr>
        <p:txBody>
          <a:bodyPr anchor="b"/>
          <a:lstStyle>
            <a:lvl1pPr algn="ctr">
              <a:lnSpc>
                <a:spcPts val="4498"/>
              </a:lnSpc>
              <a:defRPr sz="4500" spc="-150">
                <a:solidFill>
                  <a:schemeClr val="tx2"/>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59162142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07840580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9"/>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TextBox 11"/>
          <p:cNvSpPr txBox="1">
            <a:spLocks noChangeArrowheads="1"/>
          </p:cNvSpPr>
          <p:nvPr/>
        </p:nvSpPr>
        <p:spPr bwMode="auto">
          <a:xfrm>
            <a:off x="852488" y="6330950"/>
            <a:ext cx="16383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1200" smtClean="0">
                <a:solidFill>
                  <a:prstClr val="black"/>
                </a:solidFill>
              </a:rPr>
              <a:t>|  </a:t>
            </a:r>
            <a:r>
              <a:rPr lang="en-US" sz="1200" smtClean="0">
                <a:solidFill>
                  <a:prstClr val="black"/>
                </a:solidFill>
                <a:latin typeface="Univers Com 45 Light" charset="0"/>
              </a:rPr>
              <a:t>NI CONFIDENTIAL</a:t>
            </a:r>
          </a:p>
        </p:txBody>
      </p:sp>
      <p:sp>
        <p:nvSpPr>
          <p:cNvPr id="7" name="Title 1"/>
          <p:cNvSpPr>
            <a:spLocks noGrp="1"/>
          </p:cNvSpPr>
          <p:nvPr>
            <p:ph type="ctrTitle"/>
          </p:nvPr>
        </p:nvSpPr>
        <p:spPr>
          <a:xfrm>
            <a:off x="557774" y="921220"/>
            <a:ext cx="8053387" cy="2498255"/>
          </a:xfrm>
        </p:spPr>
        <p:txBody>
          <a:bodyPr anchor="b"/>
          <a:lstStyle>
            <a:lvl1pPr algn="ctr">
              <a:lnSpc>
                <a:spcPts val="4498"/>
              </a:lnSpc>
              <a:defRPr sz="4500" spc="-150">
                <a:solidFill>
                  <a:schemeClr val="tx2"/>
                </a:solidFill>
                <a:latin typeface="+mn-lt"/>
              </a:defRPr>
            </a:lvl1pPr>
          </a:lstStyle>
          <a:p>
            <a:r>
              <a:rPr lang="en-US" smtClean="0"/>
              <a:t>Click to edit Master title style</a:t>
            </a:r>
            <a:endParaRPr lang="en-US" dirty="0"/>
          </a:p>
        </p:txBody>
      </p:sp>
    </p:spTree>
    <p:extLst>
      <p:ext uri="{BB962C8B-B14F-4D97-AF65-F5344CB8AC3E}">
        <p14:creationId xmlns:p14="http://schemas.microsoft.com/office/powerpoint/2010/main" val="4268360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obj" preserve="1">
  <p:cSld name="Customer Confidential">
    <p:spTree>
      <p:nvGrpSpPr>
        <p:cNvPr id="1" name=""/>
        <p:cNvGrpSpPr/>
        <p:nvPr/>
      </p:nvGrpSpPr>
      <p:grpSpPr>
        <a:xfrm>
          <a:off x="0" y="0"/>
          <a:ext cx="0" cy="0"/>
          <a:chOff x="0" y="0"/>
          <a:chExt cx="0" cy="0"/>
        </a:xfrm>
      </p:grpSpPr>
      <p:pic>
        <p:nvPicPr>
          <p:cNvPr id="4" name="Picture 9"/>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TextBox 4"/>
          <p:cNvSpPr txBox="1"/>
          <p:nvPr/>
        </p:nvSpPr>
        <p:spPr>
          <a:xfrm>
            <a:off x="4394200" y="6343650"/>
            <a:ext cx="355600" cy="277813"/>
          </a:xfrm>
          <a:prstGeom prst="rect">
            <a:avLst/>
          </a:prstGeom>
        </p:spPr>
        <p:txBody>
          <a:bodyPr lIns="91435" tIns="45717" rIns="91435" bIns="45717" anchor="ctr"/>
          <a:lstStyle/>
          <a:p>
            <a:pPr algn="ctr"/>
            <a:fld id="{4AABBAEB-6DF2-449E-A10F-EE40C0A7B039}" type="slidenum">
              <a:rPr lang="en-US" sz="1100">
                <a:solidFill>
                  <a:srgbClr val="898989"/>
                </a:solidFill>
                <a:latin typeface="Univers LT Std 45 Light" charset="0"/>
              </a:rPr>
              <a:pPr algn="ctr"/>
              <a:t>‹#›</a:t>
            </a:fld>
            <a:endParaRPr lang="en-US" sz="1100">
              <a:solidFill>
                <a:srgbClr val="898989"/>
              </a:solidFill>
              <a:latin typeface="Univers LT Std 45 Light" charset="0"/>
            </a:endParaRPr>
          </a:p>
        </p:txBody>
      </p:sp>
      <p:sp>
        <p:nvSpPr>
          <p:cNvPr id="6" name="TextBox 13"/>
          <p:cNvSpPr txBox="1">
            <a:spLocks noChangeArrowheads="1"/>
          </p:cNvSpPr>
          <p:nvPr/>
        </p:nvSpPr>
        <p:spPr bwMode="auto">
          <a:xfrm>
            <a:off x="852488" y="6330950"/>
            <a:ext cx="23399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1200" smtClean="0">
                <a:solidFill>
                  <a:prstClr val="black"/>
                </a:solidFill>
              </a:rPr>
              <a:t>|  </a:t>
            </a:r>
            <a:r>
              <a:rPr lang="en-US" sz="1200" b="1" smtClean="0">
                <a:solidFill>
                  <a:srgbClr val="93191A"/>
                </a:solidFill>
                <a:latin typeface="Univers Com 45 Light" charset="0"/>
              </a:rPr>
              <a:t>CUSTOMER CONFIDENTIAL</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21020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NI Corporate">
    <p:spTree>
      <p:nvGrpSpPr>
        <p:cNvPr id="1" name=""/>
        <p:cNvGrpSpPr/>
        <p:nvPr/>
      </p:nvGrpSpPr>
      <p:grpSpPr>
        <a:xfrm>
          <a:off x="0" y="0"/>
          <a:ext cx="0" cy="0"/>
          <a:chOff x="0" y="0"/>
          <a:chExt cx="0" cy="0"/>
        </a:xfrm>
      </p:grpSpPr>
      <p:pic>
        <p:nvPicPr>
          <p:cNvPr id="4" name="Picture 9"/>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TextBox 4"/>
          <p:cNvSpPr txBox="1"/>
          <p:nvPr/>
        </p:nvSpPr>
        <p:spPr>
          <a:xfrm>
            <a:off x="4394200" y="6343650"/>
            <a:ext cx="355600" cy="277813"/>
          </a:xfrm>
          <a:prstGeom prst="rect">
            <a:avLst/>
          </a:prstGeom>
        </p:spPr>
        <p:txBody>
          <a:bodyPr lIns="91435" tIns="45717" rIns="91435" bIns="45717" anchor="ctr"/>
          <a:lstStyle/>
          <a:p>
            <a:pPr algn="ctr"/>
            <a:fld id="{14DE59DE-2E31-4F25-864E-3288C3156E13}" type="slidenum">
              <a:rPr lang="en-US" sz="1100">
                <a:solidFill>
                  <a:srgbClr val="898989"/>
                </a:solidFill>
                <a:latin typeface="Univers LT Std 45 Light" charset="0"/>
              </a:rPr>
              <a:pPr algn="ctr"/>
              <a:t>‹#›</a:t>
            </a:fld>
            <a:endParaRPr lang="en-US" sz="1100">
              <a:solidFill>
                <a:srgbClr val="898989"/>
              </a:solidFill>
              <a:latin typeface="Univers LT Std 45 Light" charset="0"/>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852997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3935" y="142829"/>
            <a:ext cx="8223978" cy="96409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9827897"/>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69696" y="1121384"/>
            <a:ext cx="8174242" cy="4949008"/>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349322814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314360152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975823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8170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492855"/>
      </p:ext>
    </p:extLst>
  </p:cSld>
  <p:clrMapOvr>
    <a:masterClrMapping/>
  </p:clrMapOvr>
  <p:transition spd="slow"/>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E4A7B85-36F9-4210-A946-458E6329CC7B}" type="datetimeFigureOut">
              <a:rPr lang="en-US">
                <a:solidFill>
                  <a:prstClr val="black"/>
                </a:solidFill>
              </a:rPr>
              <a:pPr/>
              <a:t>8/6/2012</a:t>
            </a:fld>
            <a:endParaRPr lang="en-US">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C195DBA-8D5E-4411-BA77-14C1C86016AC}"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63322338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645957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9643127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5" name="Picture 4" descr="NI logo w text small.png"/>
          <p:cNvPicPr>
            <a:picLocks noChangeAspect="1"/>
          </p:cNvPicPr>
          <p:nvPr userDrawn="1"/>
        </p:nvPicPr>
        <p:blipFill>
          <a:blip r:embed="rId2" cstate="email"/>
          <a:stretch>
            <a:fillRect/>
          </a:stretch>
        </p:blipFill>
        <p:spPr>
          <a:xfrm>
            <a:off x="7620000" y="6400800"/>
            <a:ext cx="1453930" cy="39891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el und Inhalt">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lvl1pPr>
              <a:defRPr/>
            </a:lvl1pPr>
          </a:lstStyle>
          <a:p>
            <a:r>
              <a:rPr lang="en-US" smtClean="0"/>
              <a:t>Click to edit Master title style</a:t>
            </a:r>
            <a:endParaRPr lang="de-DE" dirty="0"/>
          </a:p>
        </p:txBody>
      </p:sp>
      <p:sp>
        <p:nvSpPr>
          <p:cNvPr id="14" name="Inhaltsplatzhalter 13"/>
          <p:cNvSpPr>
            <a:spLocks noGrp="1"/>
          </p:cNvSpPr>
          <p:nvPr>
            <p:ph sz="quarter" idx="10"/>
          </p:nvPr>
        </p:nvSpPr>
        <p:spPr>
          <a:xfrm>
            <a:off x="428596" y="1412776"/>
            <a:ext cx="8715404" cy="4824536"/>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748891139"/>
      </p:ext>
    </p:extLst>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5" name="Picture 4" descr="NI logo w text small.png"/>
          <p:cNvPicPr>
            <a:picLocks noChangeAspect="1"/>
          </p:cNvPicPr>
          <p:nvPr userDrawn="1"/>
        </p:nvPicPr>
        <p:blipFill>
          <a:blip r:embed="rId2" cstate="email"/>
          <a:stretch>
            <a:fillRect/>
          </a:stretch>
        </p:blipFill>
        <p:spPr>
          <a:xfrm>
            <a:off x="7620000" y="6400800"/>
            <a:ext cx="1453930" cy="398912"/>
          </a:xfrm>
          <a:prstGeom prst="rect">
            <a:avLst/>
          </a:prstGeom>
        </p:spPr>
      </p:pic>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5" name="Picture 4" descr="NI logo w text small.png"/>
          <p:cNvPicPr>
            <a:picLocks noChangeAspect="1"/>
          </p:cNvPicPr>
          <p:nvPr userDrawn="1"/>
        </p:nvPicPr>
        <p:blipFill>
          <a:blip r:embed="rId2" cstate="email"/>
          <a:stretch>
            <a:fillRect/>
          </a:stretch>
        </p:blipFill>
        <p:spPr>
          <a:xfrm>
            <a:off x="7620000" y="6400800"/>
            <a:ext cx="1453930" cy="39891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522535"/>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ftr" sz="quarter" idx="3"/>
          </p:nvPr>
        </p:nvSpPr>
        <p:spPr bwMode="auto">
          <a:xfrm>
            <a:off x="2743200" y="6553200"/>
            <a:ext cx="2895600" cy="228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a:defRPr sz="800" i="1">
                <a:solidFill>
                  <a:srgbClr val="E3E3E3"/>
                </a:solidFill>
                <a:latin typeface="Arial" charset="0"/>
              </a:defRPr>
            </a:lvl1pPr>
          </a:lstStyle>
          <a:p>
            <a:endParaRPr lang="en-US"/>
          </a:p>
        </p:txBody>
      </p:sp>
      <p:sp>
        <p:nvSpPr>
          <p:cNvPr id="4099" name="Rectangle 3"/>
          <p:cNvSpPr>
            <a:spLocks noGrp="1" noChangeArrowheads="1"/>
          </p:cNvSpPr>
          <p:nvPr>
            <p:ph type="sldNum" sz="quarter" idx="4"/>
          </p:nvPr>
        </p:nvSpPr>
        <p:spPr bwMode="auto">
          <a:xfrm>
            <a:off x="5638800" y="6553200"/>
            <a:ext cx="990600" cy="228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r">
              <a:defRPr sz="800">
                <a:solidFill>
                  <a:srgbClr val="E3E3E3"/>
                </a:solidFill>
                <a:latin typeface="Arial" charset="0"/>
              </a:defRPr>
            </a:lvl1pPr>
          </a:lstStyle>
          <a:p>
            <a:fld id="{3A523521-4E7E-4F3E-A42B-4FDC9924D74B}" type="slidenum">
              <a:rPr lang="en-US" smtClean="0"/>
              <a:pPr/>
              <a:t>‹#›</a:t>
            </a:fld>
            <a:endParaRPr lang="en-US"/>
          </a:p>
        </p:txBody>
      </p:sp>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09600"/>
          </a:xfrm>
        </p:spPr>
        <p:txBody>
          <a:bodyPr/>
          <a:lstStyle/>
          <a:p>
            <a:r>
              <a:rPr lang="en-US" smtClean="0"/>
              <a:t>Click to edit Master title style</a:t>
            </a:r>
            <a:endParaRPr lang="en-US"/>
          </a:p>
        </p:txBody>
      </p:sp>
      <p:sp>
        <p:nvSpPr>
          <p:cNvPr id="3" name="Content Placeholder 2"/>
          <p:cNvSpPr>
            <a:spLocks noGrp="1"/>
          </p:cNvSpPr>
          <p:nvPr>
            <p:ph idx="1"/>
          </p:nvPr>
        </p:nvSpPr>
        <p:spPr>
          <a:xfrm>
            <a:off x="685800" y="1295400"/>
            <a:ext cx="77724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522535"/>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defRPr/>
            </a:pPr>
            <a:fld id="{B0900A4D-F2CE-47F7-859A-9E54A1AB4179}" type="slidenum">
              <a:rPr lang="en-US" sz="800">
                <a:solidFill>
                  <a:srgbClr val="E3E3E3"/>
                </a:solidFill>
                <a:latin typeface="Arial" charset="0"/>
              </a:rPr>
              <a:pPr algn="r">
                <a:defRPr/>
              </a:pPr>
              <a:t>‹#›</a:t>
            </a:fld>
            <a:endParaRPr lang="en-US" sz="800">
              <a:solidFill>
                <a:srgbClr val="E3E3E3"/>
              </a:solidFill>
              <a:latin typeface="Arial" charset="0"/>
            </a:endParaRPr>
          </a:p>
        </p:txBody>
      </p:sp>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5" name="Picture 4" descr="NI logo w text small.png"/>
          <p:cNvPicPr>
            <a:picLocks noChangeAspect="1"/>
          </p:cNvPicPr>
          <p:nvPr/>
        </p:nvPicPr>
        <p:blipFill>
          <a:blip r:embed="rId2" cstate="email"/>
          <a:stretch>
            <a:fillRect/>
          </a:stretch>
        </p:blipFill>
        <p:spPr>
          <a:xfrm>
            <a:off x="7620000" y="6400800"/>
            <a:ext cx="1453930" cy="398912"/>
          </a:xfrm>
          <a:prstGeom prst="rect">
            <a:avLst/>
          </a:prstGeom>
        </p:spPr>
      </p:pic>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5" name="Picture 4" descr="NI logo w text small.png"/>
          <p:cNvPicPr>
            <a:picLocks noChangeAspect="1"/>
          </p:cNvPicPr>
          <p:nvPr/>
        </p:nvPicPr>
        <p:blipFill>
          <a:blip r:embed="rId2" cstate="email"/>
          <a:stretch>
            <a:fillRect/>
          </a:stretch>
        </p:blipFill>
        <p:spPr>
          <a:xfrm>
            <a:off x="7620000" y="6400800"/>
            <a:ext cx="1453930" cy="39891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522535"/>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102" name="Rectangle 6"/>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4103"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522535"/>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4114800" cy="44805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371600"/>
            <a:ext cx="40386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8458200" y="6356350"/>
            <a:ext cx="457200" cy="365125"/>
          </a:xfrm>
          <a:prstGeom prst="rect">
            <a:avLst/>
          </a:prstGeom>
        </p:spPr>
        <p:txBody>
          <a:bodyPr/>
          <a:lstStyle>
            <a:lvl1pPr>
              <a:defRPr/>
            </a:lvl1pPr>
          </a:lstStyle>
          <a:p>
            <a:fld id="{ACA7C94D-AFFD-41B8-8049-94A43097F114}" type="slidenum">
              <a:rPr lang="en-US"/>
              <a:pPr/>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1.jpe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0.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11.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image" Target="../media/image2.png"/><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image" Target="../media/image1.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6" Type="http://schemas.openxmlformats.org/officeDocument/2006/relationships/image" Target="../media/image4.png"/><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image" Target="../media/image3.jpeg"/><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theme" Target="../theme/theme13.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2" Type="http://schemas.openxmlformats.org/officeDocument/2006/relationships/slideLayout" Target="../slideLayouts/slideLayout153.xml"/><Relationship Id="rId16" Type="http://schemas.openxmlformats.org/officeDocument/2006/relationships/image" Target="../media/image4.png"/><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image" Target="../media/image3.jpeg"/><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image" Target="../media/image6.jpeg"/><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theme" Target="../theme/theme15.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image" Target="../media/image7.jpeg"/><Relationship Id="rId2" Type="http://schemas.openxmlformats.org/officeDocument/2006/relationships/slideLayout" Target="../slideLayouts/slideLayout177.xml"/><Relationship Id="rId16" Type="http://schemas.openxmlformats.org/officeDocument/2006/relationships/theme" Target="../theme/theme16.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jpe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5.jpe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5.jpe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image" Target="../media/image2.png"/><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image" Target="../media/image2.png"/><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5.jpe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9.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email"/>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7" name="Picture 6" descr="NI logo w text small.png"/>
          <p:cNvPicPr>
            <a:picLocks noChangeAspect="1"/>
          </p:cNvPicPr>
          <p:nvPr userDrawn="1"/>
        </p:nvPicPr>
        <p:blipFill>
          <a:blip r:embed="rId15" cstate="email"/>
          <a:stretch>
            <a:fillRect/>
          </a:stretch>
        </p:blipFill>
        <p:spPr>
          <a:xfrm>
            <a:off x="7620000" y="6400800"/>
            <a:ext cx="1453930" cy="398912"/>
          </a:xfrm>
          <a:prstGeom prst="rect">
            <a:avLst/>
          </a:prstGeom>
        </p:spPr>
      </p:pic>
      <p:sp>
        <p:nvSpPr>
          <p:cNvPr id="2050" name="Rectangle 2"/>
          <p:cNvSpPr>
            <a:spLocks noGrp="1" noChangeArrowheads="1"/>
          </p:cNvSpPr>
          <p:nvPr>
            <p:ph type="title"/>
          </p:nvPr>
        </p:nvSpPr>
        <p:spPr bwMode="auto">
          <a:xfrm>
            <a:off x="304800" y="381000"/>
            <a:ext cx="8458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304800" y="1219200"/>
            <a:ext cx="84582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defRPr/>
            </a:pPr>
            <a:fld id="{21A28EE8-9C19-4659-A8D0-E414940E312F}" type="slidenum">
              <a:rPr lang="en-US" sz="800">
                <a:solidFill>
                  <a:srgbClr val="E3E3E3"/>
                </a:solidFill>
                <a:latin typeface="Arial" charset="0"/>
              </a:rPr>
              <a:pPr algn="r">
                <a:defRPr/>
              </a:pPr>
              <a:t>‹#›</a:t>
            </a:fld>
            <a:endParaRPr lang="en-US" sz="800">
              <a:solidFill>
                <a:srgbClr val="E3E3E3"/>
              </a:solidFill>
              <a:latin typeface="Arial" charset="0"/>
            </a:endParaRPr>
          </a:p>
        </p:txBody>
      </p:sp>
      <p:sp>
        <p:nvSpPr>
          <p:cNvPr id="3079" name="Rectangle 7"/>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pPr>
              <a:defRPr/>
            </a:pPr>
            <a:endParaRPr lang="en-US">
              <a:solidFill>
                <a:prstClr val="black"/>
              </a:solidFill>
              <a:latin typeface="Times" pitchFamily="18" charset="0"/>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855" r:id="rId12"/>
  </p:sldLayoutIdLst>
  <p:txStyles>
    <p:titleStyle>
      <a:lvl1pPr algn="l" rtl="0" eaLnBrk="1" fontAlgn="base" hangingPunct="1">
        <a:spcBef>
          <a:spcPct val="0"/>
        </a:spcBef>
        <a:spcAft>
          <a:spcPct val="0"/>
        </a:spcAft>
        <a:defRPr sz="4000" b="1">
          <a:solidFill>
            <a:srgbClr val="065FA8"/>
          </a:solidFill>
          <a:latin typeface="+mj-lt"/>
          <a:ea typeface="+mj-ea"/>
          <a:cs typeface="+mj-cs"/>
        </a:defRPr>
      </a:lvl1pPr>
      <a:lvl2pPr algn="l" rtl="0" eaLnBrk="1" fontAlgn="base" hangingPunct="1">
        <a:spcBef>
          <a:spcPct val="0"/>
        </a:spcBef>
        <a:spcAft>
          <a:spcPct val="0"/>
        </a:spcAft>
        <a:defRPr sz="4000" b="1">
          <a:solidFill>
            <a:srgbClr val="065FA8"/>
          </a:solidFill>
          <a:latin typeface="Arial Narrow" pitchFamily="34" charset="0"/>
        </a:defRPr>
      </a:lvl2pPr>
      <a:lvl3pPr algn="l" rtl="0" eaLnBrk="1" fontAlgn="base" hangingPunct="1">
        <a:spcBef>
          <a:spcPct val="0"/>
        </a:spcBef>
        <a:spcAft>
          <a:spcPct val="0"/>
        </a:spcAft>
        <a:defRPr sz="4000" b="1">
          <a:solidFill>
            <a:srgbClr val="065FA8"/>
          </a:solidFill>
          <a:latin typeface="Arial Narrow" pitchFamily="34" charset="0"/>
        </a:defRPr>
      </a:lvl3pPr>
      <a:lvl4pPr algn="l" rtl="0" eaLnBrk="1" fontAlgn="base" hangingPunct="1">
        <a:spcBef>
          <a:spcPct val="0"/>
        </a:spcBef>
        <a:spcAft>
          <a:spcPct val="0"/>
        </a:spcAft>
        <a:defRPr sz="4000" b="1">
          <a:solidFill>
            <a:srgbClr val="065FA8"/>
          </a:solidFill>
          <a:latin typeface="Arial Narrow" pitchFamily="34" charset="0"/>
        </a:defRPr>
      </a:lvl4pPr>
      <a:lvl5pPr algn="l" rtl="0" eaLnBrk="1" fontAlgn="base" hangingPunct="1">
        <a:spcBef>
          <a:spcPct val="0"/>
        </a:spcBef>
        <a:spcAft>
          <a:spcPct val="0"/>
        </a:spcAft>
        <a:defRPr sz="4000" b="1">
          <a:solidFill>
            <a:srgbClr val="065FA8"/>
          </a:solidFill>
          <a:latin typeface="Arial Narrow" pitchFamily="34" charset="0"/>
        </a:defRPr>
      </a:lvl5pPr>
      <a:lvl6pPr marL="457200" algn="l" rtl="0" eaLnBrk="1" fontAlgn="base" hangingPunct="1">
        <a:spcBef>
          <a:spcPct val="0"/>
        </a:spcBef>
        <a:spcAft>
          <a:spcPct val="0"/>
        </a:spcAft>
        <a:defRPr sz="4000" b="1">
          <a:solidFill>
            <a:srgbClr val="006699"/>
          </a:solidFill>
          <a:latin typeface="Arial Narrow" pitchFamily="34" charset="0"/>
        </a:defRPr>
      </a:lvl6pPr>
      <a:lvl7pPr marL="914400" algn="l" rtl="0" eaLnBrk="1" fontAlgn="base" hangingPunct="1">
        <a:spcBef>
          <a:spcPct val="0"/>
        </a:spcBef>
        <a:spcAft>
          <a:spcPct val="0"/>
        </a:spcAft>
        <a:defRPr sz="4000" b="1">
          <a:solidFill>
            <a:srgbClr val="006699"/>
          </a:solidFill>
          <a:latin typeface="Arial Narrow" pitchFamily="34" charset="0"/>
        </a:defRPr>
      </a:lvl7pPr>
      <a:lvl8pPr marL="1371600" algn="l" rtl="0" eaLnBrk="1" fontAlgn="base" hangingPunct="1">
        <a:spcBef>
          <a:spcPct val="0"/>
        </a:spcBef>
        <a:spcAft>
          <a:spcPct val="0"/>
        </a:spcAft>
        <a:defRPr sz="4000" b="1">
          <a:solidFill>
            <a:srgbClr val="006699"/>
          </a:solidFill>
          <a:latin typeface="Arial Narrow" pitchFamily="34" charset="0"/>
        </a:defRPr>
      </a:lvl8pPr>
      <a:lvl9pPr marL="1828800" algn="l" rtl="0" eaLnBrk="1" fontAlgn="base" hangingPunct="1">
        <a:spcBef>
          <a:spcPct val="0"/>
        </a:spcBef>
        <a:spcAft>
          <a:spcPct val="0"/>
        </a:spcAft>
        <a:defRPr sz="4000" b="1">
          <a:solidFill>
            <a:srgbClr val="006699"/>
          </a:solidFill>
          <a:latin typeface="Arial Narrow"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cs typeface="Arial" charset="0"/>
            </a:endParaRPr>
          </a:p>
        </p:txBody>
      </p:sp>
      <p:pic>
        <p:nvPicPr>
          <p:cNvPr id="7" name="Picture 6" descr="NI logo w text small.png"/>
          <p:cNvPicPr>
            <a:picLocks noChangeAspect="1"/>
          </p:cNvPicPr>
          <p:nvPr userDrawn="1"/>
        </p:nvPicPr>
        <p:blipFill>
          <a:blip r:embed="rId14" cstate="email"/>
          <a:stretch>
            <a:fillRect/>
          </a:stretch>
        </p:blipFill>
        <p:spPr>
          <a:xfrm>
            <a:off x="7620000" y="6400800"/>
            <a:ext cx="1453930" cy="398912"/>
          </a:xfrm>
          <a:prstGeom prst="rect">
            <a:avLst/>
          </a:prstGeom>
        </p:spPr>
      </p:pic>
      <p:sp>
        <p:nvSpPr>
          <p:cNvPr id="2050" name="Rectangle 2"/>
          <p:cNvSpPr>
            <a:spLocks noGrp="1" noChangeArrowheads="1"/>
          </p:cNvSpPr>
          <p:nvPr>
            <p:ph type="title"/>
          </p:nvPr>
        </p:nvSpPr>
        <p:spPr bwMode="auto">
          <a:xfrm>
            <a:off x="304800" y="381000"/>
            <a:ext cx="8458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304800" y="1219200"/>
            <a:ext cx="84582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defRPr/>
            </a:pPr>
            <a:fld id="{21A28EE8-9C19-4659-A8D0-E414940E312F}" type="slidenum">
              <a:rPr lang="en-US" sz="800">
                <a:solidFill>
                  <a:srgbClr val="E3E3E3"/>
                </a:solidFill>
                <a:latin typeface="Arial" charset="0"/>
                <a:cs typeface="Arial" charset="0"/>
              </a:rPr>
              <a:pPr algn="r">
                <a:defRPr/>
              </a:pPr>
              <a:t>‹#›</a:t>
            </a:fld>
            <a:endParaRPr lang="en-US" sz="800">
              <a:solidFill>
                <a:srgbClr val="E3E3E3"/>
              </a:solidFill>
              <a:latin typeface="Arial" charset="0"/>
              <a:cs typeface="Arial" charset="0"/>
            </a:endParaRPr>
          </a:p>
        </p:txBody>
      </p:sp>
      <p:sp>
        <p:nvSpPr>
          <p:cNvPr id="3079" name="Rectangle 7"/>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pPr>
              <a:defRPr/>
            </a:pPr>
            <a:endParaRPr lang="en-US">
              <a:solidFill>
                <a:prstClr val="black"/>
              </a:solidFill>
              <a:latin typeface="Times" pitchFamily="18" charset="0"/>
              <a:cs typeface="Arial" charset="0"/>
            </a:endParaRPr>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rtl="0" eaLnBrk="1" fontAlgn="base" hangingPunct="1">
        <a:spcBef>
          <a:spcPct val="0"/>
        </a:spcBef>
        <a:spcAft>
          <a:spcPct val="0"/>
        </a:spcAft>
        <a:defRPr sz="4000" b="1">
          <a:solidFill>
            <a:srgbClr val="065FA8"/>
          </a:solidFill>
          <a:latin typeface="+mj-lt"/>
          <a:ea typeface="+mj-ea"/>
          <a:cs typeface="+mj-cs"/>
        </a:defRPr>
      </a:lvl1pPr>
      <a:lvl2pPr algn="l" rtl="0" eaLnBrk="1" fontAlgn="base" hangingPunct="1">
        <a:spcBef>
          <a:spcPct val="0"/>
        </a:spcBef>
        <a:spcAft>
          <a:spcPct val="0"/>
        </a:spcAft>
        <a:defRPr sz="4000" b="1">
          <a:solidFill>
            <a:srgbClr val="065FA8"/>
          </a:solidFill>
          <a:latin typeface="Arial Narrow" pitchFamily="34" charset="0"/>
        </a:defRPr>
      </a:lvl2pPr>
      <a:lvl3pPr algn="l" rtl="0" eaLnBrk="1" fontAlgn="base" hangingPunct="1">
        <a:spcBef>
          <a:spcPct val="0"/>
        </a:spcBef>
        <a:spcAft>
          <a:spcPct val="0"/>
        </a:spcAft>
        <a:defRPr sz="4000" b="1">
          <a:solidFill>
            <a:srgbClr val="065FA8"/>
          </a:solidFill>
          <a:latin typeface="Arial Narrow" pitchFamily="34" charset="0"/>
        </a:defRPr>
      </a:lvl3pPr>
      <a:lvl4pPr algn="l" rtl="0" eaLnBrk="1" fontAlgn="base" hangingPunct="1">
        <a:spcBef>
          <a:spcPct val="0"/>
        </a:spcBef>
        <a:spcAft>
          <a:spcPct val="0"/>
        </a:spcAft>
        <a:defRPr sz="4000" b="1">
          <a:solidFill>
            <a:srgbClr val="065FA8"/>
          </a:solidFill>
          <a:latin typeface="Arial Narrow" pitchFamily="34" charset="0"/>
        </a:defRPr>
      </a:lvl4pPr>
      <a:lvl5pPr algn="l" rtl="0" eaLnBrk="1" fontAlgn="base" hangingPunct="1">
        <a:spcBef>
          <a:spcPct val="0"/>
        </a:spcBef>
        <a:spcAft>
          <a:spcPct val="0"/>
        </a:spcAft>
        <a:defRPr sz="4000" b="1">
          <a:solidFill>
            <a:srgbClr val="065FA8"/>
          </a:solidFill>
          <a:latin typeface="Arial Narrow" pitchFamily="34" charset="0"/>
        </a:defRPr>
      </a:lvl5pPr>
      <a:lvl6pPr marL="457200" algn="l" rtl="0" eaLnBrk="1" fontAlgn="base" hangingPunct="1">
        <a:spcBef>
          <a:spcPct val="0"/>
        </a:spcBef>
        <a:spcAft>
          <a:spcPct val="0"/>
        </a:spcAft>
        <a:defRPr sz="4000" b="1">
          <a:solidFill>
            <a:srgbClr val="006699"/>
          </a:solidFill>
          <a:latin typeface="Arial Narrow" pitchFamily="34" charset="0"/>
        </a:defRPr>
      </a:lvl6pPr>
      <a:lvl7pPr marL="914400" algn="l" rtl="0" eaLnBrk="1" fontAlgn="base" hangingPunct="1">
        <a:spcBef>
          <a:spcPct val="0"/>
        </a:spcBef>
        <a:spcAft>
          <a:spcPct val="0"/>
        </a:spcAft>
        <a:defRPr sz="4000" b="1">
          <a:solidFill>
            <a:srgbClr val="006699"/>
          </a:solidFill>
          <a:latin typeface="Arial Narrow" pitchFamily="34" charset="0"/>
        </a:defRPr>
      </a:lvl7pPr>
      <a:lvl8pPr marL="1371600" algn="l" rtl="0" eaLnBrk="1" fontAlgn="base" hangingPunct="1">
        <a:spcBef>
          <a:spcPct val="0"/>
        </a:spcBef>
        <a:spcAft>
          <a:spcPct val="0"/>
        </a:spcAft>
        <a:defRPr sz="4000" b="1">
          <a:solidFill>
            <a:srgbClr val="006699"/>
          </a:solidFill>
          <a:latin typeface="Arial Narrow" pitchFamily="34" charset="0"/>
        </a:defRPr>
      </a:lvl8pPr>
      <a:lvl9pPr marL="1828800" algn="l" rtl="0" eaLnBrk="1" fontAlgn="base" hangingPunct="1">
        <a:spcBef>
          <a:spcPct val="0"/>
        </a:spcBef>
        <a:spcAft>
          <a:spcPct val="0"/>
        </a:spcAft>
        <a:defRPr sz="4000" b="1">
          <a:solidFill>
            <a:srgbClr val="006699"/>
          </a:solidFill>
          <a:latin typeface="Arial Narrow"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email"/>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cs typeface="Arial" charset="0"/>
            </a:endParaRPr>
          </a:p>
        </p:txBody>
      </p:sp>
      <p:pic>
        <p:nvPicPr>
          <p:cNvPr id="7" name="Picture 6" descr="NI logo w text small.png"/>
          <p:cNvPicPr>
            <a:picLocks noChangeAspect="1"/>
          </p:cNvPicPr>
          <p:nvPr/>
        </p:nvPicPr>
        <p:blipFill>
          <a:blip r:embed="rId15" cstate="email"/>
          <a:stretch>
            <a:fillRect/>
          </a:stretch>
        </p:blipFill>
        <p:spPr>
          <a:xfrm>
            <a:off x="7620000" y="6400800"/>
            <a:ext cx="1453930" cy="398912"/>
          </a:xfrm>
          <a:prstGeom prst="rect">
            <a:avLst/>
          </a:prstGeom>
        </p:spPr>
      </p:pic>
      <p:sp>
        <p:nvSpPr>
          <p:cNvPr id="2050" name="Rectangle 2"/>
          <p:cNvSpPr>
            <a:spLocks noGrp="1" noChangeArrowheads="1"/>
          </p:cNvSpPr>
          <p:nvPr>
            <p:ph type="title"/>
          </p:nvPr>
        </p:nvSpPr>
        <p:spPr bwMode="auto">
          <a:xfrm>
            <a:off x="304800" y="381000"/>
            <a:ext cx="8458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304800" y="1219200"/>
            <a:ext cx="84582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defRPr/>
            </a:pPr>
            <a:fld id="{21A28EE8-9C19-4659-A8D0-E414940E312F}" type="slidenum">
              <a:rPr lang="en-US" sz="800">
                <a:solidFill>
                  <a:srgbClr val="E3E3E3"/>
                </a:solidFill>
                <a:latin typeface="Arial" charset="0"/>
                <a:cs typeface="Arial" charset="0"/>
              </a:rPr>
              <a:pPr algn="r">
                <a:defRPr/>
              </a:pPr>
              <a:t>‹#›</a:t>
            </a:fld>
            <a:endParaRPr lang="en-US" sz="800">
              <a:solidFill>
                <a:srgbClr val="E3E3E3"/>
              </a:solidFill>
              <a:latin typeface="Arial" charset="0"/>
              <a:cs typeface="Arial" charset="0"/>
            </a:endParaRPr>
          </a:p>
        </p:txBody>
      </p:sp>
      <p:sp>
        <p:nvSpPr>
          <p:cNvPr id="3079" name="Rectangle 7"/>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pPr>
              <a:defRPr/>
            </a:pPr>
            <a:endParaRPr lang="en-US">
              <a:solidFill>
                <a:prstClr val="black"/>
              </a:solidFill>
              <a:latin typeface="Times" pitchFamily="18" charset="0"/>
              <a:cs typeface="Arial" charset="0"/>
            </a:endParaRPr>
          </a:p>
        </p:txBody>
      </p:sp>
    </p:spTree>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txStyles>
    <p:titleStyle>
      <a:lvl1pPr algn="l" rtl="0" eaLnBrk="1" fontAlgn="base" hangingPunct="1">
        <a:spcBef>
          <a:spcPct val="0"/>
        </a:spcBef>
        <a:spcAft>
          <a:spcPct val="0"/>
        </a:spcAft>
        <a:defRPr sz="4000" b="1">
          <a:solidFill>
            <a:srgbClr val="065FA8"/>
          </a:solidFill>
          <a:latin typeface="+mj-lt"/>
          <a:ea typeface="+mj-ea"/>
          <a:cs typeface="+mj-cs"/>
        </a:defRPr>
      </a:lvl1pPr>
      <a:lvl2pPr algn="l" rtl="0" eaLnBrk="1" fontAlgn="base" hangingPunct="1">
        <a:spcBef>
          <a:spcPct val="0"/>
        </a:spcBef>
        <a:spcAft>
          <a:spcPct val="0"/>
        </a:spcAft>
        <a:defRPr sz="4000" b="1">
          <a:solidFill>
            <a:srgbClr val="065FA8"/>
          </a:solidFill>
          <a:latin typeface="Arial Narrow" pitchFamily="34" charset="0"/>
        </a:defRPr>
      </a:lvl2pPr>
      <a:lvl3pPr algn="l" rtl="0" eaLnBrk="1" fontAlgn="base" hangingPunct="1">
        <a:spcBef>
          <a:spcPct val="0"/>
        </a:spcBef>
        <a:spcAft>
          <a:spcPct val="0"/>
        </a:spcAft>
        <a:defRPr sz="4000" b="1">
          <a:solidFill>
            <a:srgbClr val="065FA8"/>
          </a:solidFill>
          <a:latin typeface="Arial Narrow" pitchFamily="34" charset="0"/>
        </a:defRPr>
      </a:lvl3pPr>
      <a:lvl4pPr algn="l" rtl="0" eaLnBrk="1" fontAlgn="base" hangingPunct="1">
        <a:spcBef>
          <a:spcPct val="0"/>
        </a:spcBef>
        <a:spcAft>
          <a:spcPct val="0"/>
        </a:spcAft>
        <a:defRPr sz="4000" b="1">
          <a:solidFill>
            <a:srgbClr val="065FA8"/>
          </a:solidFill>
          <a:latin typeface="Arial Narrow" pitchFamily="34" charset="0"/>
        </a:defRPr>
      </a:lvl4pPr>
      <a:lvl5pPr algn="l" rtl="0" eaLnBrk="1" fontAlgn="base" hangingPunct="1">
        <a:spcBef>
          <a:spcPct val="0"/>
        </a:spcBef>
        <a:spcAft>
          <a:spcPct val="0"/>
        </a:spcAft>
        <a:defRPr sz="4000" b="1">
          <a:solidFill>
            <a:srgbClr val="065FA8"/>
          </a:solidFill>
          <a:latin typeface="Arial Narrow" pitchFamily="34" charset="0"/>
        </a:defRPr>
      </a:lvl5pPr>
      <a:lvl6pPr marL="457200" algn="l" rtl="0" eaLnBrk="1" fontAlgn="base" hangingPunct="1">
        <a:spcBef>
          <a:spcPct val="0"/>
        </a:spcBef>
        <a:spcAft>
          <a:spcPct val="0"/>
        </a:spcAft>
        <a:defRPr sz="4000" b="1">
          <a:solidFill>
            <a:srgbClr val="006699"/>
          </a:solidFill>
          <a:latin typeface="Arial Narrow" pitchFamily="34" charset="0"/>
        </a:defRPr>
      </a:lvl6pPr>
      <a:lvl7pPr marL="914400" algn="l" rtl="0" eaLnBrk="1" fontAlgn="base" hangingPunct="1">
        <a:spcBef>
          <a:spcPct val="0"/>
        </a:spcBef>
        <a:spcAft>
          <a:spcPct val="0"/>
        </a:spcAft>
        <a:defRPr sz="4000" b="1">
          <a:solidFill>
            <a:srgbClr val="006699"/>
          </a:solidFill>
          <a:latin typeface="Arial Narrow" pitchFamily="34" charset="0"/>
        </a:defRPr>
      </a:lvl7pPr>
      <a:lvl8pPr marL="1371600" algn="l" rtl="0" eaLnBrk="1" fontAlgn="base" hangingPunct="1">
        <a:spcBef>
          <a:spcPct val="0"/>
        </a:spcBef>
        <a:spcAft>
          <a:spcPct val="0"/>
        </a:spcAft>
        <a:defRPr sz="4000" b="1">
          <a:solidFill>
            <a:srgbClr val="006699"/>
          </a:solidFill>
          <a:latin typeface="Arial Narrow" pitchFamily="34" charset="0"/>
        </a:defRPr>
      </a:lvl8pPr>
      <a:lvl9pPr marL="1828800" algn="l" rtl="0" eaLnBrk="1" fontAlgn="base" hangingPunct="1">
        <a:spcBef>
          <a:spcPct val="0"/>
        </a:spcBef>
        <a:spcAft>
          <a:spcPct val="0"/>
        </a:spcAft>
        <a:defRPr sz="4000" b="1">
          <a:solidFill>
            <a:srgbClr val="006699"/>
          </a:solidFill>
          <a:latin typeface="Arial Narrow"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email"/>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7" name="Picture 6" descr="NI logo w text small.png"/>
          <p:cNvPicPr>
            <a:picLocks noChangeAspect="1"/>
          </p:cNvPicPr>
          <p:nvPr/>
        </p:nvPicPr>
        <p:blipFill>
          <a:blip r:embed="rId16" cstate="print"/>
          <a:stretch>
            <a:fillRect/>
          </a:stretch>
        </p:blipFill>
        <p:spPr>
          <a:xfrm>
            <a:off x="7620000" y="6400800"/>
            <a:ext cx="1453930" cy="398912"/>
          </a:xfrm>
          <a:prstGeom prst="rect">
            <a:avLst/>
          </a:prstGeom>
        </p:spPr>
      </p:pic>
      <p:sp>
        <p:nvSpPr>
          <p:cNvPr id="2050" name="Rectangle 2"/>
          <p:cNvSpPr>
            <a:spLocks noGrp="1" noChangeArrowheads="1"/>
          </p:cNvSpPr>
          <p:nvPr>
            <p:ph type="title"/>
          </p:nvPr>
        </p:nvSpPr>
        <p:spPr bwMode="auto">
          <a:xfrm>
            <a:off x="304800" y="381000"/>
            <a:ext cx="8458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304800" y="1219200"/>
            <a:ext cx="84582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defRPr/>
            </a:pPr>
            <a:fld id="{21A28EE8-9C19-4659-A8D0-E414940E312F}" type="slidenum">
              <a:rPr lang="en-US" sz="800">
                <a:solidFill>
                  <a:srgbClr val="E3E3E3"/>
                </a:solidFill>
                <a:latin typeface="Arial" charset="0"/>
              </a:rPr>
              <a:pPr algn="r">
                <a:defRPr/>
              </a:pPr>
              <a:t>‹#›</a:t>
            </a:fld>
            <a:endParaRPr lang="en-US" sz="800">
              <a:solidFill>
                <a:srgbClr val="E3E3E3"/>
              </a:solidFill>
              <a:latin typeface="Arial" charset="0"/>
            </a:endParaRPr>
          </a:p>
        </p:txBody>
      </p:sp>
      <p:sp>
        <p:nvSpPr>
          <p:cNvPr id="3079" name="Rectangle 7"/>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pPr>
              <a:defRPr/>
            </a:pPr>
            <a:endParaRPr lang="en-US">
              <a:solidFill>
                <a:prstClr val="black"/>
              </a:solidFill>
              <a:latin typeface="Times" pitchFamily="18" charset="0"/>
            </a:endParaRPr>
          </a:p>
        </p:txBody>
      </p:sp>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Lst>
  <p:txStyles>
    <p:titleStyle>
      <a:lvl1pPr algn="l" rtl="0" eaLnBrk="1" fontAlgn="base" hangingPunct="1">
        <a:spcBef>
          <a:spcPct val="0"/>
        </a:spcBef>
        <a:spcAft>
          <a:spcPct val="0"/>
        </a:spcAft>
        <a:defRPr sz="4000" b="1">
          <a:solidFill>
            <a:srgbClr val="065FA8"/>
          </a:solidFill>
          <a:latin typeface="+mj-lt"/>
          <a:ea typeface="+mj-ea"/>
          <a:cs typeface="+mj-cs"/>
        </a:defRPr>
      </a:lvl1pPr>
      <a:lvl2pPr algn="l" rtl="0" eaLnBrk="1" fontAlgn="base" hangingPunct="1">
        <a:spcBef>
          <a:spcPct val="0"/>
        </a:spcBef>
        <a:spcAft>
          <a:spcPct val="0"/>
        </a:spcAft>
        <a:defRPr sz="4000" b="1">
          <a:solidFill>
            <a:srgbClr val="065FA8"/>
          </a:solidFill>
          <a:latin typeface="Arial Narrow" pitchFamily="34" charset="0"/>
        </a:defRPr>
      </a:lvl2pPr>
      <a:lvl3pPr algn="l" rtl="0" eaLnBrk="1" fontAlgn="base" hangingPunct="1">
        <a:spcBef>
          <a:spcPct val="0"/>
        </a:spcBef>
        <a:spcAft>
          <a:spcPct val="0"/>
        </a:spcAft>
        <a:defRPr sz="4000" b="1">
          <a:solidFill>
            <a:srgbClr val="065FA8"/>
          </a:solidFill>
          <a:latin typeface="Arial Narrow" pitchFamily="34" charset="0"/>
        </a:defRPr>
      </a:lvl3pPr>
      <a:lvl4pPr algn="l" rtl="0" eaLnBrk="1" fontAlgn="base" hangingPunct="1">
        <a:spcBef>
          <a:spcPct val="0"/>
        </a:spcBef>
        <a:spcAft>
          <a:spcPct val="0"/>
        </a:spcAft>
        <a:defRPr sz="4000" b="1">
          <a:solidFill>
            <a:srgbClr val="065FA8"/>
          </a:solidFill>
          <a:latin typeface="Arial Narrow" pitchFamily="34" charset="0"/>
        </a:defRPr>
      </a:lvl4pPr>
      <a:lvl5pPr algn="l" rtl="0" eaLnBrk="1" fontAlgn="base" hangingPunct="1">
        <a:spcBef>
          <a:spcPct val="0"/>
        </a:spcBef>
        <a:spcAft>
          <a:spcPct val="0"/>
        </a:spcAft>
        <a:defRPr sz="4000" b="1">
          <a:solidFill>
            <a:srgbClr val="065FA8"/>
          </a:solidFill>
          <a:latin typeface="Arial Narrow" pitchFamily="34" charset="0"/>
        </a:defRPr>
      </a:lvl5pPr>
      <a:lvl6pPr marL="457200" algn="l" rtl="0" eaLnBrk="1" fontAlgn="base" hangingPunct="1">
        <a:spcBef>
          <a:spcPct val="0"/>
        </a:spcBef>
        <a:spcAft>
          <a:spcPct val="0"/>
        </a:spcAft>
        <a:defRPr sz="4000" b="1">
          <a:solidFill>
            <a:srgbClr val="006699"/>
          </a:solidFill>
          <a:latin typeface="Arial Narrow" pitchFamily="34" charset="0"/>
        </a:defRPr>
      </a:lvl6pPr>
      <a:lvl7pPr marL="914400" algn="l" rtl="0" eaLnBrk="1" fontAlgn="base" hangingPunct="1">
        <a:spcBef>
          <a:spcPct val="0"/>
        </a:spcBef>
        <a:spcAft>
          <a:spcPct val="0"/>
        </a:spcAft>
        <a:defRPr sz="4000" b="1">
          <a:solidFill>
            <a:srgbClr val="006699"/>
          </a:solidFill>
          <a:latin typeface="Arial Narrow" pitchFamily="34" charset="0"/>
        </a:defRPr>
      </a:lvl7pPr>
      <a:lvl8pPr marL="1371600" algn="l" rtl="0" eaLnBrk="1" fontAlgn="base" hangingPunct="1">
        <a:spcBef>
          <a:spcPct val="0"/>
        </a:spcBef>
        <a:spcAft>
          <a:spcPct val="0"/>
        </a:spcAft>
        <a:defRPr sz="4000" b="1">
          <a:solidFill>
            <a:srgbClr val="006699"/>
          </a:solidFill>
          <a:latin typeface="Arial Narrow" pitchFamily="34" charset="0"/>
        </a:defRPr>
      </a:lvl8pPr>
      <a:lvl9pPr marL="1828800" algn="l" rtl="0" eaLnBrk="1" fontAlgn="base" hangingPunct="1">
        <a:spcBef>
          <a:spcPct val="0"/>
        </a:spcBef>
        <a:spcAft>
          <a:spcPct val="0"/>
        </a:spcAft>
        <a:defRPr sz="4000" b="1">
          <a:solidFill>
            <a:srgbClr val="006699"/>
          </a:solidFill>
          <a:latin typeface="Arial Narrow"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991195" y="5473899"/>
            <a:ext cx="4071938" cy="1196578"/>
          </a:xfrm>
          <a:prstGeom prst="rect">
            <a:avLst/>
          </a:prstGeom>
          <a:noFill/>
          <a:ln w="12700">
            <a:noFill/>
            <a:miter lim="800000"/>
            <a:headEnd/>
            <a:tailEnd/>
          </a:ln>
          <a:effectLst/>
        </p:spPr>
        <p:txBody>
          <a:bodyPr vert="horz" wrap="square" lIns="35715" tIns="35715" rIns="35715" bIns="35715" numCol="1" anchor="ctr" anchorCtr="0" compatLnSpc="1">
            <a:prstTxWarp prst="textNoShape">
              <a:avLst/>
            </a:prstTxWarp>
          </a:bodyPr>
          <a:lstStyle/>
          <a:p>
            <a:pPr lvl="0"/>
            <a:r>
              <a:rPr lang="en-US" smtClean="0">
                <a:sym typeface="Helvetica Neue Light" charset="0"/>
              </a:rPr>
              <a:t>Click to edit Master title style</a:t>
            </a:r>
          </a:p>
        </p:txBody>
      </p:sp>
      <p:sp>
        <p:nvSpPr>
          <p:cNvPr id="6146" name="Line 2"/>
          <p:cNvSpPr>
            <a:spLocks noChangeShapeType="1"/>
          </p:cNvSpPr>
          <p:nvPr/>
        </p:nvSpPr>
        <p:spPr bwMode="auto">
          <a:xfrm flipH="1">
            <a:off x="5304234" y="5607844"/>
            <a:ext cx="0" cy="1000125"/>
          </a:xfrm>
          <a:prstGeom prst="line">
            <a:avLst/>
          </a:prstGeom>
          <a:noFill/>
          <a:ln w="12700" cap="flat">
            <a:solidFill>
              <a:srgbClr val="888888"/>
            </a:solidFill>
            <a:prstDash val="solid"/>
            <a:miter lim="800000"/>
            <a:headEnd type="none" w="med" len="med"/>
            <a:tailEnd type="none" w="med" len="med"/>
          </a:ln>
        </p:spPr>
        <p:txBody>
          <a:bodyPr lIns="0" tIns="0" rIns="0" bIns="0"/>
          <a:lstStyle/>
          <a:p>
            <a:pPr algn="ctr" fontAlgn="base">
              <a:spcBef>
                <a:spcPct val="0"/>
              </a:spcBef>
              <a:spcAft>
                <a:spcPct val="0"/>
              </a:spcAft>
            </a:pPr>
            <a:endParaRPr lang="en-US" sz="3000">
              <a:solidFill>
                <a:srgbClr val="000000"/>
              </a:solidFill>
              <a:latin typeface="Helvetica Neue Light" charset="0"/>
              <a:sym typeface="Helvetica Neue Light" charset="0"/>
            </a:endParaRPr>
          </a:p>
        </p:txBody>
      </p:sp>
      <p:sp>
        <p:nvSpPr>
          <p:cNvPr id="6147" name="Rectangle 3"/>
          <p:cNvSpPr>
            <a:spLocks noGrp="1" noChangeArrowheads="1"/>
          </p:cNvSpPr>
          <p:nvPr>
            <p:ph type="body" idx="1"/>
          </p:nvPr>
        </p:nvSpPr>
        <p:spPr bwMode="auto">
          <a:xfrm>
            <a:off x="5518547" y="5956101"/>
            <a:ext cx="3482578" cy="357188"/>
          </a:xfrm>
          <a:prstGeom prst="rect">
            <a:avLst/>
          </a:prstGeom>
          <a:noFill/>
          <a:ln w="12700">
            <a:noFill/>
            <a:miter lim="800000"/>
            <a:headEnd/>
            <a:tailEnd/>
          </a:ln>
          <a:effectLst/>
        </p:spPr>
        <p:txBody>
          <a:bodyPr vert="horz" wrap="square" lIns="35715" tIns="35715" rIns="35715" bIns="35715" numCol="1" anchor="t" anchorCtr="0" compatLnSpc="1">
            <a:prstTxWarp prst="textNoShape">
              <a:avLst/>
            </a:prstTxWarp>
          </a:bodyPr>
          <a:lstStyle/>
          <a:p>
            <a:pPr lvl="0"/>
            <a:r>
              <a:rPr lang="en-US" smtClean="0">
                <a:sym typeface="Helvetica Neue" charset="0"/>
              </a:rPr>
              <a:t>Click to edit Master text styles</a:t>
            </a:r>
          </a:p>
          <a:p>
            <a:pPr lvl="1"/>
            <a:r>
              <a:rPr lang="en-US" smtClean="0">
                <a:sym typeface="Helvetica Neue" charset="0"/>
              </a:rPr>
              <a:t>Second level</a:t>
            </a:r>
          </a:p>
          <a:p>
            <a:pPr lvl="2"/>
            <a:r>
              <a:rPr lang="en-US" smtClean="0">
                <a:sym typeface="Helvetica Neue" charset="0"/>
              </a:rPr>
              <a:t>Third level</a:t>
            </a:r>
          </a:p>
          <a:p>
            <a:pPr lvl="3"/>
            <a:r>
              <a:rPr lang="en-US" smtClean="0">
                <a:sym typeface="Helvetica Neue" charset="0"/>
              </a:rPr>
              <a:t>Fourth level</a:t>
            </a:r>
          </a:p>
          <a:p>
            <a:pPr lvl="4"/>
            <a:r>
              <a:rPr lang="en-US" smtClean="0">
                <a:sym typeface="Helvetica Neue" charset="0"/>
              </a:rPr>
              <a:t>Fifth level</a:t>
            </a:r>
          </a:p>
        </p:txBody>
      </p:sp>
    </p:spTree>
    <p:extLst>
      <p:ext uri="{BB962C8B-B14F-4D97-AF65-F5344CB8AC3E}">
        <p14:creationId xmlns:p14="http://schemas.microsoft.com/office/powerpoint/2010/main" val="279401434"/>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ransition/>
  <p:txStyles>
    <p:titleStyle>
      <a:lvl1pPr algn="r" rtl="0" fontAlgn="base">
        <a:spcBef>
          <a:spcPct val="0"/>
        </a:spcBef>
        <a:spcAft>
          <a:spcPct val="0"/>
        </a:spcAft>
        <a:defRPr sz="3000">
          <a:solidFill>
            <a:schemeClr val="tx1"/>
          </a:solidFill>
          <a:latin typeface="+mj-lt"/>
          <a:ea typeface="+mj-ea"/>
          <a:cs typeface="+mj-cs"/>
          <a:sym typeface="Helvetica Neue Light" charset="0"/>
        </a:defRPr>
      </a:lvl1pPr>
      <a:lvl2pPr algn="r"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2pPr>
      <a:lvl3pPr algn="r"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3pPr>
      <a:lvl4pPr algn="r"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4pPr>
      <a:lvl5pPr algn="r"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5pPr>
      <a:lvl6pPr marL="321440" algn="r"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6pPr>
      <a:lvl7pPr marL="642882" algn="r"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7pPr>
      <a:lvl8pPr marL="964323" algn="r"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8pPr>
      <a:lvl9pPr marL="1285763" algn="r" rtl="0" fontAlgn="base">
        <a:spcBef>
          <a:spcPct val="0"/>
        </a:spcBef>
        <a:spcAft>
          <a:spcPct val="0"/>
        </a:spcAft>
        <a:defRPr sz="3000">
          <a:solidFill>
            <a:schemeClr val="tx1"/>
          </a:solidFill>
          <a:latin typeface="Helvetica Neue Light" charset="0"/>
          <a:ea typeface="ヒラギノ角ゴ ProN W3" charset="0"/>
          <a:cs typeface="ヒラギノ角ゴ ProN W3" charset="0"/>
          <a:sym typeface="Helvetica Neue Light" charset="0"/>
        </a:defRPr>
      </a:lvl9pPr>
    </p:titleStyle>
    <p:bodyStyle>
      <a:lvl1pPr algn="l" rtl="0" fontAlgn="base">
        <a:spcBef>
          <a:spcPct val="0"/>
        </a:spcBef>
        <a:spcAft>
          <a:spcPct val="0"/>
        </a:spcAft>
        <a:defRPr sz="1800">
          <a:solidFill>
            <a:srgbClr val="999999"/>
          </a:solidFill>
          <a:latin typeface="+mn-lt"/>
          <a:ea typeface="+mn-ea"/>
          <a:cs typeface="+mn-cs"/>
          <a:sym typeface="Helvetica Neue" charset="0"/>
        </a:defRPr>
      </a:lvl1pPr>
      <a:lvl2pPr algn="l" rtl="0" fontAlgn="base">
        <a:spcBef>
          <a:spcPct val="0"/>
        </a:spcBef>
        <a:spcAft>
          <a:spcPct val="0"/>
        </a:spcAft>
        <a:defRPr sz="1800">
          <a:solidFill>
            <a:srgbClr val="999999"/>
          </a:solidFill>
          <a:latin typeface="+mn-lt"/>
          <a:ea typeface="+mn-ea"/>
          <a:cs typeface="+mn-cs"/>
          <a:sym typeface="Helvetica Neue" charset="0"/>
        </a:defRPr>
      </a:lvl2pPr>
      <a:lvl3pPr algn="l" rtl="0" fontAlgn="base">
        <a:spcBef>
          <a:spcPct val="0"/>
        </a:spcBef>
        <a:spcAft>
          <a:spcPct val="0"/>
        </a:spcAft>
        <a:defRPr sz="1800">
          <a:solidFill>
            <a:srgbClr val="999999"/>
          </a:solidFill>
          <a:latin typeface="+mn-lt"/>
          <a:ea typeface="+mn-ea"/>
          <a:cs typeface="+mn-cs"/>
          <a:sym typeface="Helvetica Neue" charset="0"/>
        </a:defRPr>
      </a:lvl3pPr>
      <a:lvl4pPr algn="l" rtl="0" fontAlgn="base">
        <a:spcBef>
          <a:spcPct val="0"/>
        </a:spcBef>
        <a:spcAft>
          <a:spcPct val="0"/>
        </a:spcAft>
        <a:defRPr sz="1800">
          <a:solidFill>
            <a:srgbClr val="999999"/>
          </a:solidFill>
          <a:latin typeface="+mn-lt"/>
          <a:ea typeface="+mn-ea"/>
          <a:cs typeface="+mn-cs"/>
          <a:sym typeface="Helvetica Neue" charset="0"/>
        </a:defRPr>
      </a:lvl4pPr>
      <a:lvl5pPr algn="l" rtl="0" fontAlgn="base">
        <a:spcBef>
          <a:spcPct val="0"/>
        </a:spcBef>
        <a:spcAft>
          <a:spcPct val="0"/>
        </a:spcAft>
        <a:defRPr sz="1800">
          <a:solidFill>
            <a:srgbClr val="999999"/>
          </a:solidFill>
          <a:latin typeface="+mn-lt"/>
          <a:ea typeface="+mn-ea"/>
          <a:cs typeface="+mn-cs"/>
          <a:sym typeface="Helvetica Neue" charset="0"/>
        </a:defRPr>
      </a:lvl5pPr>
      <a:lvl6pPr marL="321440" algn="l" rtl="0" fontAlgn="base">
        <a:spcBef>
          <a:spcPct val="0"/>
        </a:spcBef>
        <a:spcAft>
          <a:spcPct val="0"/>
        </a:spcAft>
        <a:defRPr sz="1800">
          <a:solidFill>
            <a:srgbClr val="999999"/>
          </a:solidFill>
          <a:latin typeface="+mn-lt"/>
          <a:ea typeface="+mn-ea"/>
          <a:cs typeface="+mn-cs"/>
          <a:sym typeface="Helvetica Neue" charset="0"/>
        </a:defRPr>
      </a:lvl6pPr>
      <a:lvl7pPr marL="642882" algn="l" rtl="0" fontAlgn="base">
        <a:spcBef>
          <a:spcPct val="0"/>
        </a:spcBef>
        <a:spcAft>
          <a:spcPct val="0"/>
        </a:spcAft>
        <a:defRPr sz="1800">
          <a:solidFill>
            <a:srgbClr val="999999"/>
          </a:solidFill>
          <a:latin typeface="+mn-lt"/>
          <a:ea typeface="+mn-ea"/>
          <a:cs typeface="+mn-cs"/>
          <a:sym typeface="Helvetica Neue" charset="0"/>
        </a:defRPr>
      </a:lvl7pPr>
      <a:lvl8pPr marL="964323" algn="l" rtl="0" fontAlgn="base">
        <a:spcBef>
          <a:spcPct val="0"/>
        </a:spcBef>
        <a:spcAft>
          <a:spcPct val="0"/>
        </a:spcAft>
        <a:defRPr sz="1800">
          <a:solidFill>
            <a:srgbClr val="999999"/>
          </a:solidFill>
          <a:latin typeface="+mn-lt"/>
          <a:ea typeface="+mn-ea"/>
          <a:cs typeface="+mn-cs"/>
          <a:sym typeface="Helvetica Neue" charset="0"/>
        </a:defRPr>
      </a:lvl8pPr>
      <a:lvl9pPr marL="1285763" algn="l" rtl="0" fontAlgn="base">
        <a:spcBef>
          <a:spcPct val="0"/>
        </a:spcBef>
        <a:spcAft>
          <a:spcPct val="0"/>
        </a:spcAft>
        <a:defRPr sz="1800">
          <a:solidFill>
            <a:srgbClr val="999999"/>
          </a:solidFill>
          <a:latin typeface="+mn-lt"/>
          <a:ea typeface="+mn-ea"/>
          <a:cs typeface="+mn-cs"/>
          <a:sym typeface="Helvetica Neue" charset="0"/>
        </a:defRPr>
      </a:lvl9pPr>
    </p:bodyStyle>
    <p:otherStyle>
      <a:defPPr>
        <a:defRPr lang="en-US"/>
      </a:defPPr>
      <a:lvl1pPr marL="0" algn="l" defTabSz="642882" rtl="0" eaLnBrk="1" latinLnBrk="0" hangingPunct="1">
        <a:defRPr sz="1300" kern="1200">
          <a:solidFill>
            <a:schemeClr val="tx1"/>
          </a:solidFill>
          <a:latin typeface="+mn-lt"/>
          <a:ea typeface="+mn-ea"/>
          <a:cs typeface="+mn-cs"/>
        </a:defRPr>
      </a:lvl1pPr>
      <a:lvl2pPr marL="321440" algn="l" defTabSz="642882" rtl="0" eaLnBrk="1" latinLnBrk="0" hangingPunct="1">
        <a:defRPr sz="1300" kern="1200">
          <a:solidFill>
            <a:schemeClr val="tx1"/>
          </a:solidFill>
          <a:latin typeface="+mn-lt"/>
          <a:ea typeface="+mn-ea"/>
          <a:cs typeface="+mn-cs"/>
        </a:defRPr>
      </a:lvl2pPr>
      <a:lvl3pPr marL="642882" algn="l" defTabSz="642882" rtl="0" eaLnBrk="1" latinLnBrk="0" hangingPunct="1">
        <a:defRPr sz="1300" kern="1200">
          <a:solidFill>
            <a:schemeClr val="tx1"/>
          </a:solidFill>
          <a:latin typeface="+mn-lt"/>
          <a:ea typeface="+mn-ea"/>
          <a:cs typeface="+mn-cs"/>
        </a:defRPr>
      </a:lvl3pPr>
      <a:lvl4pPr marL="964323" algn="l" defTabSz="642882" rtl="0" eaLnBrk="1" latinLnBrk="0" hangingPunct="1">
        <a:defRPr sz="1300" kern="1200">
          <a:solidFill>
            <a:schemeClr val="tx1"/>
          </a:solidFill>
          <a:latin typeface="+mn-lt"/>
          <a:ea typeface="+mn-ea"/>
          <a:cs typeface="+mn-cs"/>
        </a:defRPr>
      </a:lvl4pPr>
      <a:lvl5pPr marL="1285763" algn="l" defTabSz="642882" rtl="0" eaLnBrk="1" latinLnBrk="0" hangingPunct="1">
        <a:defRPr sz="1300" kern="1200">
          <a:solidFill>
            <a:schemeClr val="tx1"/>
          </a:solidFill>
          <a:latin typeface="+mn-lt"/>
          <a:ea typeface="+mn-ea"/>
          <a:cs typeface="+mn-cs"/>
        </a:defRPr>
      </a:lvl5pPr>
      <a:lvl6pPr marL="1607205" algn="l" defTabSz="642882" rtl="0" eaLnBrk="1" latinLnBrk="0" hangingPunct="1">
        <a:defRPr sz="1300" kern="1200">
          <a:solidFill>
            <a:schemeClr val="tx1"/>
          </a:solidFill>
          <a:latin typeface="+mn-lt"/>
          <a:ea typeface="+mn-ea"/>
          <a:cs typeface="+mn-cs"/>
        </a:defRPr>
      </a:lvl6pPr>
      <a:lvl7pPr marL="1928645" algn="l" defTabSz="642882" rtl="0" eaLnBrk="1" latinLnBrk="0" hangingPunct="1">
        <a:defRPr sz="1300" kern="1200">
          <a:solidFill>
            <a:schemeClr val="tx1"/>
          </a:solidFill>
          <a:latin typeface="+mn-lt"/>
          <a:ea typeface="+mn-ea"/>
          <a:cs typeface="+mn-cs"/>
        </a:defRPr>
      </a:lvl7pPr>
      <a:lvl8pPr marL="2250086" algn="l" defTabSz="642882" rtl="0" eaLnBrk="1" latinLnBrk="0" hangingPunct="1">
        <a:defRPr sz="1300" kern="1200">
          <a:solidFill>
            <a:schemeClr val="tx1"/>
          </a:solidFill>
          <a:latin typeface="+mn-lt"/>
          <a:ea typeface="+mn-ea"/>
          <a:cs typeface="+mn-cs"/>
        </a:defRPr>
      </a:lvl8pPr>
      <a:lvl9pPr marL="2571527" algn="l" defTabSz="642882" rtl="0" eaLnBrk="1" latinLnBrk="0" hangingPunct="1">
        <a:defRPr sz="13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email"/>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25" tIns="45713" rIns="91425" bIns="45713" numCol="1" rtlCol="0" anchor="t" anchorCtr="0" compatLnSpc="1">
            <a:prstTxWarp prst="textNoShape">
              <a:avLst/>
            </a:prstTxWarp>
          </a:bodyPr>
          <a:lstStyle/>
          <a:p>
            <a:pPr defTabSz="914259" eaLnBrk="0" fontAlgn="base" hangingPunct="0">
              <a:spcBef>
                <a:spcPct val="0"/>
              </a:spcBef>
              <a:spcAft>
                <a:spcPct val="0"/>
              </a:spcAft>
            </a:pPr>
            <a:endParaRPr lang="en-US" sz="2400" dirty="0" smtClean="0">
              <a:solidFill>
                <a:prstClr val="black"/>
              </a:solidFill>
            </a:endParaRPr>
          </a:p>
        </p:txBody>
      </p:sp>
      <p:pic>
        <p:nvPicPr>
          <p:cNvPr id="7" name="Picture 6" descr="NI logo w text small.png"/>
          <p:cNvPicPr>
            <a:picLocks noChangeAspect="1"/>
          </p:cNvPicPr>
          <p:nvPr/>
        </p:nvPicPr>
        <p:blipFill>
          <a:blip r:embed="rId16" cstate="print"/>
          <a:stretch>
            <a:fillRect/>
          </a:stretch>
        </p:blipFill>
        <p:spPr>
          <a:xfrm>
            <a:off x="7620000" y="6400800"/>
            <a:ext cx="1453930" cy="398912"/>
          </a:xfrm>
          <a:prstGeom prst="rect">
            <a:avLst/>
          </a:prstGeom>
        </p:spPr>
      </p:pic>
      <p:sp>
        <p:nvSpPr>
          <p:cNvPr id="2050" name="Rectangle 2"/>
          <p:cNvSpPr>
            <a:spLocks noGrp="1" noChangeArrowheads="1"/>
          </p:cNvSpPr>
          <p:nvPr>
            <p:ph type="title"/>
          </p:nvPr>
        </p:nvSpPr>
        <p:spPr bwMode="auto">
          <a:xfrm>
            <a:off x="304800" y="381000"/>
            <a:ext cx="8458200" cy="6858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304800" y="1219201"/>
            <a:ext cx="8458200" cy="46482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lIns="91425" tIns="45713" rIns="91425" bIns="45713"/>
          <a:lstStyle/>
          <a:p>
            <a:pPr algn="r" defTabSz="914259">
              <a:defRPr/>
            </a:pPr>
            <a:fld id="{21A28EE8-9C19-4659-A8D0-E414940E312F}" type="slidenum">
              <a:rPr lang="en-US" sz="800">
                <a:solidFill>
                  <a:srgbClr val="E3E3E3"/>
                </a:solidFill>
                <a:latin typeface="Arial" charset="0"/>
              </a:rPr>
              <a:pPr algn="r" defTabSz="914259">
                <a:defRPr/>
              </a:pPr>
              <a:t>‹#›</a:t>
            </a:fld>
            <a:endParaRPr lang="en-US" sz="800" dirty="0">
              <a:solidFill>
                <a:srgbClr val="E3E3E3"/>
              </a:solidFill>
              <a:latin typeface="Arial" charset="0"/>
            </a:endParaRPr>
          </a:p>
        </p:txBody>
      </p:sp>
      <p:sp>
        <p:nvSpPr>
          <p:cNvPr id="3079" name="Rectangle 7"/>
          <p:cNvSpPr>
            <a:spLocks noChangeArrowheads="1"/>
          </p:cNvSpPr>
          <p:nvPr/>
        </p:nvSpPr>
        <p:spPr bwMode="auto">
          <a:xfrm>
            <a:off x="3127377" y="-241298"/>
            <a:ext cx="184709" cy="373659"/>
          </a:xfrm>
          <a:prstGeom prst="rect">
            <a:avLst/>
          </a:prstGeom>
          <a:noFill/>
          <a:ln w="9525">
            <a:noFill/>
            <a:miter lim="800000"/>
            <a:headEnd/>
            <a:tailEnd/>
          </a:ln>
          <a:effectLst/>
        </p:spPr>
        <p:txBody>
          <a:bodyPr wrap="none" lIns="91425" tIns="45713" rIns="91425" bIns="45713">
            <a:spAutoFit/>
          </a:bodyPr>
          <a:lstStyle/>
          <a:p>
            <a:pPr defTabSz="914259">
              <a:defRPr/>
            </a:pPr>
            <a:endParaRPr lang="en-US">
              <a:solidFill>
                <a:prstClr val="black"/>
              </a:solidFill>
              <a:latin typeface="Times" pitchFamily="18" charset="0"/>
            </a:endParaRPr>
          </a:p>
        </p:txBody>
      </p:sp>
    </p:spTree>
    <p:extLst>
      <p:ext uri="{BB962C8B-B14F-4D97-AF65-F5344CB8AC3E}">
        <p14:creationId xmlns:p14="http://schemas.microsoft.com/office/powerpoint/2010/main" val="4219699044"/>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Lst>
  <p:txStyles>
    <p:titleStyle>
      <a:lvl1pPr algn="l" rtl="0" eaLnBrk="1" fontAlgn="base" hangingPunct="1">
        <a:spcBef>
          <a:spcPct val="0"/>
        </a:spcBef>
        <a:spcAft>
          <a:spcPct val="0"/>
        </a:spcAft>
        <a:defRPr sz="4000" b="1">
          <a:solidFill>
            <a:srgbClr val="065FA8"/>
          </a:solidFill>
          <a:latin typeface="+mj-lt"/>
          <a:ea typeface="+mj-ea"/>
          <a:cs typeface="+mj-cs"/>
        </a:defRPr>
      </a:lvl1pPr>
      <a:lvl2pPr algn="l" rtl="0" eaLnBrk="1" fontAlgn="base" hangingPunct="1">
        <a:spcBef>
          <a:spcPct val="0"/>
        </a:spcBef>
        <a:spcAft>
          <a:spcPct val="0"/>
        </a:spcAft>
        <a:defRPr sz="4000" b="1">
          <a:solidFill>
            <a:srgbClr val="065FA8"/>
          </a:solidFill>
          <a:latin typeface="Arial Narrow" pitchFamily="34" charset="0"/>
        </a:defRPr>
      </a:lvl2pPr>
      <a:lvl3pPr algn="l" rtl="0" eaLnBrk="1" fontAlgn="base" hangingPunct="1">
        <a:spcBef>
          <a:spcPct val="0"/>
        </a:spcBef>
        <a:spcAft>
          <a:spcPct val="0"/>
        </a:spcAft>
        <a:defRPr sz="4000" b="1">
          <a:solidFill>
            <a:srgbClr val="065FA8"/>
          </a:solidFill>
          <a:latin typeface="Arial Narrow" pitchFamily="34" charset="0"/>
        </a:defRPr>
      </a:lvl3pPr>
      <a:lvl4pPr algn="l" rtl="0" eaLnBrk="1" fontAlgn="base" hangingPunct="1">
        <a:spcBef>
          <a:spcPct val="0"/>
        </a:spcBef>
        <a:spcAft>
          <a:spcPct val="0"/>
        </a:spcAft>
        <a:defRPr sz="4000" b="1">
          <a:solidFill>
            <a:srgbClr val="065FA8"/>
          </a:solidFill>
          <a:latin typeface="Arial Narrow" pitchFamily="34" charset="0"/>
        </a:defRPr>
      </a:lvl4pPr>
      <a:lvl5pPr algn="l" rtl="0" eaLnBrk="1" fontAlgn="base" hangingPunct="1">
        <a:spcBef>
          <a:spcPct val="0"/>
        </a:spcBef>
        <a:spcAft>
          <a:spcPct val="0"/>
        </a:spcAft>
        <a:defRPr sz="4000" b="1">
          <a:solidFill>
            <a:srgbClr val="065FA8"/>
          </a:solidFill>
          <a:latin typeface="Arial Narrow" pitchFamily="34" charset="0"/>
        </a:defRPr>
      </a:lvl5pPr>
      <a:lvl6pPr marL="457130" algn="l" rtl="0" eaLnBrk="1" fontAlgn="base" hangingPunct="1">
        <a:spcBef>
          <a:spcPct val="0"/>
        </a:spcBef>
        <a:spcAft>
          <a:spcPct val="0"/>
        </a:spcAft>
        <a:defRPr sz="4000" b="1">
          <a:solidFill>
            <a:srgbClr val="006699"/>
          </a:solidFill>
          <a:latin typeface="Arial Narrow" pitchFamily="34" charset="0"/>
        </a:defRPr>
      </a:lvl6pPr>
      <a:lvl7pPr marL="914259" algn="l" rtl="0" eaLnBrk="1" fontAlgn="base" hangingPunct="1">
        <a:spcBef>
          <a:spcPct val="0"/>
        </a:spcBef>
        <a:spcAft>
          <a:spcPct val="0"/>
        </a:spcAft>
        <a:defRPr sz="4000" b="1">
          <a:solidFill>
            <a:srgbClr val="006699"/>
          </a:solidFill>
          <a:latin typeface="Arial Narrow" pitchFamily="34" charset="0"/>
        </a:defRPr>
      </a:lvl7pPr>
      <a:lvl8pPr marL="1371390" algn="l" rtl="0" eaLnBrk="1" fontAlgn="base" hangingPunct="1">
        <a:spcBef>
          <a:spcPct val="0"/>
        </a:spcBef>
        <a:spcAft>
          <a:spcPct val="0"/>
        </a:spcAft>
        <a:defRPr sz="4000" b="1">
          <a:solidFill>
            <a:srgbClr val="006699"/>
          </a:solidFill>
          <a:latin typeface="Arial Narrow" pitchFamily="34" charset="0"/>
        </a:defRPr>
      </a:lvl8pPr>
      <a:lvl9pPr marL="1828519" algn="l" rtl="0" eaLnBrk="1" fontAlgn="base" hangingPunct="1">
        <a:spcBef>
          <a:spcPct val="0"/>
        </a:spcBef>
        <a:spcAft>
          <a:spcPct val="0"/>
        </a:spcAft>
        <a:defRPr sz="4000" b="1">
          <a:solidFill>
            <a:srgbClr val="006699"/>
          </a:solidFill>
          <a:latin typeface="Arial Narrow" pitchFamily="34" charset="0"/>
        </a:defRPr>
      </a:lvl9pPr>
    </p:titleStyle>
    <p:bodyStyle>
      <a:lvl1pPr marL="342848" indent="-342848" algn="l" rtl="0" eaLnBrk="1" fontAlgn="base" hangingPunct="1">
        <a:spcBef>
          <a:spcPct val="20000"/>
        </a:spcBef>
        <a:spcAft>
          <a:spcPct val="0"/>
        </a:spcAft>
        <a:buChar char="•"/>
        <a:defRPr sz="3200">
          <a:solidFill>
            <a:schemeClr val="tx1"/>
          </a:solidFill>
          <a:latin typeface="+mn-lt"/>
          <a:ea typeface="+mn-ea"/>
          <a:cs typeface="+mn-cs"/>
        </a:defRPr>
      </a:lvl1pPr>
      <a:lvl2pPr marL="742836" indent="-285707" algn="l" rtl="0" eaLnBrk="1" fontAlgn="base" hangingPunct="1">
        <a:spcBef>
          <a:spcPct val="20000"/>
        </a:spcBef>
        <a:spcAft>
          <a:spcPct val="0"/>
        </a:spcAft>
        <a:buSzPct val="80000"/>
        <a:buFont typeface="Wingdings" pitchFamily="2" charset="2"/>
        <a:buChar char="§"/>
        <a:defRPr sz="2800">
          <a:solidFill>
            <a:schemeClr val="tx1"/>
          </a:solidFill>
          <a:latin typeface="+mn-lt"/>
        </a:defRPr>
      </a:lvl2pPr>
      <a:lvl3pPr marL="1142824" indent="-228564" algn="l" rtl="0" eaLnBrk="1" fontAlgn="base" hangingPunct="1">
        <a:spcBef>
          <a:spcPct val="20000"/>
        </a:spcBef>
        <a:spcAft>
          <a:spcPct val="0"/>
        </a:spcAft>
        <a:buChar char="•"/>
        <a:defRPr sz="2400">
          <a:solidFill>
            <a:schemeClr val="tx1"/>
          </a:solidFill>
          <a:latin typeface="+mn-lt"/>
        </a:defRPr>
      </a:lvl3pPr>
      <a:lvl4pPr marL="1599954" indent="-228564" algn="l" rtl="0" eaLnBrk="1" fontAlgn="base" hangingPunct="1">
        <a:spcBef>
          <a:spcPct val="20000"/>
        </a:spcBef>
        <a:spcAft>
          <a:spcPct val="0"/>
        </a:spcAft>
        <a:buFont typeface="Wingdings" pitchFamily="2" charset="2"/>
        <a:buChar char="§"/>
        <a:defRPr sz="2000">
          <a:solidFill>
            <a:schemeClr val="tx1"/>
          </a:solidFill>
          <a:latin typeface="+mn-lt"/>
        </a:defRPr>
      </a:lvl4pPr>
      <a:lvl5pPr marL="2057085" indent="-228564" algn="l" rtl="0" eaLnBrk="1" fontAlgn="base" hangingPunct="1">
        <a:spcBef>
          <a:spcPct val="20000"/>
        </a:spcBef>
        <a:spcAft>
          <a:spcPct val="0"/>
        </a:spcAft>
        <a:buChar char="»"/>
        <a:defRPr sz="2000">
          <a:solidFill>
            <a:schemeClr val="tx1"/>
          </a:solidFill>
          <a:latin typeface="+mn-lt"/>
        </a:defRPr>
      </a:lvl5pPr>
      <a:lvl6pPr marL="2514215" indent="-228564" algn="l" rtl="0" eaLnBrk="1" fontAlgn="base" hangingPunct="1">
        <a:spcBef>
          <a:spcPct val="20000"/>
        </a:spcBef>
        <a:spcAft>
          <a:spcPct val="0"/>
        </a:spcAft>
        <a:buChar char="»"/>
        <a:defRPr sz="2000">
          <a:solidFill>
            <a:schemeClr val="tx1"/>
          </a:solidFill>
          <a:latin typeface="+mn-lt"/>
        </a:defRPr>
      </a:lvl6pPr>
      <a:lvl7pPr marL="2971344" indent="-228564" algn="l" rtl="0" eaLnBrk="1" fontAlgn="base" hangingPunct="1">
        <a:spcBef>
          <a:spcPct val="20000"/>
        </a:spcBef>
        <a:spcAft>
          <a:spcPct val="0"/>
        </a:spcAft>
        <a:buChar char="»"/>
        <a:defRPr sz="2000">
          <a:solidFill>
            <a:schemeClr val="tx1"/>
          </a:solidFill>
          <a:latin typeface="+mn-lt"/>
        </a:defRPr>
      </a:lvl7pPr>
      <a:lvl8pPr marL="3428475" indent="-228564" algn="l" rtl="0" eaLnBrk="1" fontAlgn="base" hangingPunct="1">
        <a:spcBef>
          <a:spcPct val="20000"/>
        </a:spcBef>
        <a:spcAft>
          <a:spcPct val="0"/>
        </a:spcAft>
        <a:buChar char="»"/>
        <a:defRPr sz="2000">
          <a:solidFill>
            <a:schemeClr val="tx1"/>
          </a:solidFill>
          <a:latin typeface="+mn-lt"/>
        </a:defRPr>
      </a:lvl8pPr>
      <a:lvl9pPr marL="3885603" indent="-228564"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screen"/>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4800" y="228600"/>
            <a:ext cx="8458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304800" y="1676400"/>
            <a:ext cx="84582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9" name="Rectangle 7"/>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defRPr/>
            </a:pPr>
            <a:endParaRPr lang="en-US" sz="2400">
              <a:solidFill>
                <a:prstClr val="black"/>
              </a:solidFill>
              <a:latin typeface="Times" pitchFamily="18" charset="0"/>
            </a:endParaRPr>
          </a:p>
        </p:txBody>
      </p:sp>
      <p:sp>
        <p:nvSpPr>
          <p:cNvPr id="2" name="TextBox 1"/>
          <p:cNvSpPr txBox="1"/>
          <p:nvPr userDrawn="1"/>
        </p:nvSpPr>
        <p:spPr>
          <a:xfrm>
            <a:off x="3526294" y="6324600"/>
            <a:ext cx="1807706" cy="369332"/>
          </a:xfrm>
          <a:prstGeom prst="rect">
            <a:avLst/>
          </a:prstGeom>
          <a:noFill/>
        </p:spPr>
        <p:txBody>
          <a:bodyPr wrap="none" rtlCol="0">
            <a:spAutoFit/>
          </a:bodyPr>
          <a:lstStyle/>
          <a:p>
            <a:pPr eaLnBrk="0" fontAlgn="base" hangingPunct="0">
              <a:spcBef>
                <a:spcPct val="0"/>
              </a:spcBef>
              <a:spcAft>
                <a:spcPct val="0"/>
              </a:spcAft>
            </a:pPr>
            <a:r>
              <a:rPr lang="en-US" dirty="0" smtClean="0">
                <a:solidFill>
                  <a:prstClr val="black"/>
                </a:solidFill>
              </a:rPr>
              <a:t>NI CONFIDENTIAL</a:t>
            </a:r>
            <a:endParaRPr lang="en-US" dirty="0">
              <a:solidFill>
                <a:prstClr val="black"/>
              </a:solidFill>
            </a:endParaRPr>
          </a:p>
        </p:txBody>
      </p:sp>
    </p:spTree>
    <p:extLst>
      <p:ext uri="{BB962C8B-B14F-4D97-AF65-F5344CB8AC3E}">
        <p14:creationId xmlns:p14="http://schemas.microsoft.com/office/powerpoint/2010/main" val="407878964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0" eaLnBrk="0" fontAlgn="base" hangingPunct="0">
        <a:spcBef>
          <a:spcPct val="0"/>
        </a:spcBef>
        <a:spcAft>
          <a:spcPct val="0"/>
        </a:spcAft>
        <a:defRPr sz="4000" b="1">
          <a:solidFill>
            <a:srgbClr val="065FA8"/>
          </a:solidFill>
          <a:latin typeface="+mj-lt"/>
          <a:ea typeface="+mj-ea"/>
          <a:cs typeface="+mj-cs"/>
        </a:defRPr>
      </a:lvl1pPr>
      <a:lvl2pPr algn="l" rtl="0" eaLnBrk="0" fontAlgn="base" hangingPunct="0">
        <a:spcBef>
          <a:spcPct val="0"/>
        </a:spcBef>
        <a:spcAft>
          <a:spcPct val="0"/>
        </a:spcAft>
        <a:defRPr sz="4000" b="1">
          <a:solidFill>
            <a:srgbClr val="065FA8"/>
          </a:solidFill>
          <a:latin typeface="Arial Narrow" pitchFamily="34" charset="0"/>
        </a:defRPr>
      </a:lvl2pPr>
      <a:lvl3pPr algn="l" rtl="0" eaLnBrk="0" fontAlgn="base" hangingPunct="0">
        <a:spcBef>
          <a:spcPct val="0"/>
        </a:spcBef>
        <a:spcAft>
          <a:spcPct val="0"/>
        </a:spcAft>
        <a:defRPr sz="4000" b="1">
          <a:solidFill>
            <a:srgbClr val="065FA8"/>
          </a:solidFill>
          <a:latin typeface="Arial Narrow" pitchFamily="34" charset="0"/>
        </a:defRPr>
      </a:lvl3pPr>
      <a:lvl4pPr algn="l" rtl="0" eaLnBrk="0" fontAlgn="base" hangingPunct="0">
        <a:spcBef>
          <a:spcPct val="0"/>
        </a:spcBef>
        <a:spcAft>
          <a:spcPct val="0"/>
        </a:spcAft>
        <a:defRPr sz="4000" b="1">
          <a:solidFill>
            <a:srgbClr val="065FA8"/>
          </a:solidFill>
          <a:latin typeface="Arial Narrow" pitchFamily="34" charset="0"/>
        </a:defRPr>
      </a:lvl4pPr>
      <a:lvl5pPr algn="l" rtl="0" eaLnBrk="0" fontAlgn="base" hangingPunct="0">
        <a:spcBef>
          <a:spcPct val="0"/>
        </a:spcBef>
        <a:spcAft>
          <a:spcPct val="0"/>
        </a:spcAft>
        <a:defRPr sz="4000" b="1">
          <a:solidFill>
            <a:srgbClr val="065FA8"/>
          </a:solidFill>
          <a:latin typeface="Arial Narrow" pitchFamily="34" charset="0"/>
        </a:defRPr>
      </a:lvl5pPr>
      <a:lvl6pPr marL="457200" algn="l" rtl="0" fontAlgn="base">
        <a:spcBef>
          <a:spcPct val="0"/>
        </a:spcBef>
        <a:spcAft>
          <a:spcPct val="0"/>
        </a:spcAft>
        <a:defRPr sz="4000" b="1">
          <a:solidFill>
            <a:srgbClr val="006699"/>
          </a:solidFill>
          <a:latin typeface="Arial Narrow" pitchFamily="34" charset="0"/>
        </a:defRPr>
      </a:lvl6pPr>
      <a:lvl7pPr marL="914400" algn="l" rtl="0" fontAlgn="base">
        <a:spcBef>
          <a:spcPct val="0"/>
        </a:spcBef>
        <a:spcAft>
          <a:spcPct val="0"/>
        </a:spcAft>
        <a:defRPr sz="4000" b="1">
          <a:solidFill>
            <a:srgbClr val="006699"/>
          </a:solidFill>
          <a:latin typeface="Arial Narrow" pitchFamily="34" charset="0"/>
        </a:defRPr>
      </a:lvl7pPr>
      <a:lvl8pPr marL="1371600" algn="l" rtl="0" fontAlgn="base">
        <a:spcBef>
          <a:spcPct val="0"/>
        </a:spcBef>
        <a:spcAft>
          <a:spcPct val="0"/>
        </a:spcAft>
        <a:defRPr sz="4000" b="1">
          <a:solidFill>
            <a:srgbClr val="006699"/>
          </a:solidFill>
          <a:latin typeface="Arial Narrow" pitchFamily="34" charset="0"/>
        </a:defRPr>
      </a:lvl8pPr>
      <a:lvl9pPr marL="1828800" algn="l" rtl="0" fontAlgn="base">
        <a:spcBef>
          <a:spcPct val="0"/>
        </a:spcBef>
        <a:spcAft>
          <a:spcPct val="0"/>
        </a:spcAft>
        <a:defRPr sz="4000" b="1">
          <a:solidFill>
            <a:srgbClr val="006699"/>
          </a:solidFill>
          <a:latin typeface="Arial Narrow"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5"/>
          <p:cNvPicPr>
            <a:picLocks noChangeAspect="1"/>
          </p:cNvPicPr>
          <p:nvPr/>
        </p:nvPicPr>
        <p:blipFill>
          <a:blip r:embed="rId17" cstate="print"/>
          <a:srcRect/>
          <a:stretch>
            <a:fillRect/>
          </a:stretch>
        </p:blipFill>
        <p:spPr bwMode="auto">
          <a:xfrm>
            <a:off x="0" y="0"/>
            <a:ext cx="9144000" cy="6858000"/>
          </a:xfrm>
          <a:prstGeom prst="rect">
            <a:avLst/>
          </a:prstGeom>
          <a:noFill/>
          <a:ln w="9525">
            <a:noFill/>
            <a:miter lim="800000"/>
            <a:headEnd/>
            <a:tailEnd/>
          </a:ln>
        </p:spPr>
      </p:pic>
      <p:sp>
        <p:nvSpPr>
          <p:cNvPr id="2" name="Title Placeholder 1"/>
          <p:cNvSpPr>
            <a:spLocks noGrp="1"/>
          </p:cNvSpPr>
          <p:nvPr>
            <p:ph type="title"/>
          </p:nvPr>
        </p:nvSpPr>
        <p:spPr>
          <a:xfrm>
            <a:off x="474663" y="142875"/>
            <a:ext cx="8169275" cy="963613"/>
          </a:xfrm>
          <a:prstGeom prst="rect">
            <a:avLst/>
          </a:prstGeom>
        </p:spPr>
        <p:txBody>
          <a:bodyPr vert="horz" lIns="91435" tIns="45717" rIns="91435" bIns="45717" rtlCol="0" anchor="ctr">
            <a:normAutofit/>
          </a:bodyPr>
          <a:lstStyle/>
          <a:p>
            <a:r>
              <a:rPr lang="en-US" dirty="0" smtClean="0"/>
              <a:t>NI confidential master title style</a:t>
            </a:r>
            <a:endParaRPr lang="en-US" dirty="0"/>
          </a:p>
        </p:txBody>
      </p:sp>
      <p:sp>
        <p:nvSpPr>
          <p:cNvPr id="1028" name="Text Placeholder 2"/>
          <p:cNvSpPr>
            <a:spLocks noGrp="1"/>
          </p:cNvSpPr>
          <p:nvPr>
            <p:ph type="body" idx="1"/>
          </p:nvPr>
        </p:nvSpPr>
        <p:spPr bwMode="auto">
          <a:xfrm>
            <a:off x="469900" y="1120775"/>
            <a:ext cx="8174038" cy="4949825"/>
          </a:xfrm>
          <a:prstGeom prst="rect">
            <a:avLst/>
          </a:prstGeom>
          <a:noFill/>
          <a:ln w="9525">
            <a:noFill/>
            <a:miter lim="800000"/>
            <a:headEnd/>
            <a:tailEnd/>
          </a:ln>
        </p:spPr>
        <p:txBody>
          <a:bodyPr vert="horz" wrap="square" lIns="91435" tIns="45717" rIns="91435" bIns="45717" numCol="1" anchor="t" anchorCtr="0" compatLnSpc="1">
            <a:prstTxWarp prst="textNoShape">
              <a:avLst/>
            </a:prstTxWarp>
          </a:bodyPr>
          <a:lstStyle/>
          <a:p>
            <a:pPr lvl="0"/>
            <a:r>
              <a:rPr lang="en-US" smtClean="0"/>
              <a:t>Master text styles</a:t>
            </a:r>
          </a:p>
          <a:p>
            <a:pPr lvl="1"/>
            <a:r>
              <a:rPr lang="en-US" smtClean="0"/>
              <a:t>Second level</a:t>
            </a:r>
          </a:p>
          <a:p>
            <a:pPr lvl="2"/>
            <a:r>
              <a:rPr lang="en-US" smtClean="0"/>
              <a:t>Third level</a:t>
            </a:r>
          </a:p>
          <a:p>
            <a:pPr lvl="3"/>
            <a:r>
              <a:rPr lang="en-US" smtClean="0"/>
              <a:t>Fourth level</a:t>
            </a:r>
          </a:p>
        </p:txBody>
      </p:sp>
      <p:sp>
        <p:nvSpPr>
          <p:cNvPr id="21509" name="TextBox 4"/>
          <p:cNvSpPr txBox="1">
            <a:spLocks noChangeArrowheads="1"/>
          </p:cNvSpPr>
          <p:nvPr/>
        </p:nvSpPr>
        <p:spPr bwMode="auto">
          <a:xfrm>
            <a:off x="8978900" y="5105400"/>
            <a:ext cx="130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64" tIns="32132" rIns="64264" bIns="32132">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endParaRPr lang="en-US" smtClean="0">
              <a:solidFill>
                <a:prstClr val="black"/>
              </a:solidFill>
            </a:endParaRPr>
          </a:p>
        </p:txBody>
      </p:sp>
      <p:sp>
        <p:nvSpPr>
          <p:cNvPr id="21510" name="TextBox 7"/>
          <p:cNvSpPr txBox="1">
            <a:spLocks noChangeArrowheads="1"/>
          </p:cNvSpPr>
          <p:nvPr/>
        </p:nvSpPr>
        <p:spPr bwMode="auto">
          <a:xfrm>
            <a:off x="9469438" y="7159625"/>
            <a:ext cx="130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64" tIns="32132" rIns="64264" bIns="32132">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endParaRPr lang="en-US" smtClean="0">
              <a:solidFill>
                <a:prstClr val="black"/>
              </a:solidFill>
            </a:endParaRPr>
          </a:p>
        </p:txBody>
      </p:sp>
      <p:sp>
        <p:nvSpPr>
          <p:cNvPr id="21511" name="TextBox 10"/>
          <p:cNvSpPr txBox="1">
            <a:spLocks noChangeArrowheads="1"/>
          </p:cNvSpPr>
          <p:nvPr/>
        </p:nvSpPr>
        <p:spPr bwMode="auto">
          <a:xfrm>
            <a:off x="9747250" y="2035175"/>
            <a:ext cx="1285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64" tIns="32132" rIns="64264" bIns="32132">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endParaRPr lang="en-US" smtClean="0">
              <a:solidFill>
                <a:prstClr val="black"/>
              </a:solidFill>
            </a:endParaRPr>
          </a:p>
        </p:txBody>
      </p:sp>
      <p:sp>
        <p:nvSpPr>
          <p:cNvPr id="21512" name="TextBox 12"/>
          <p:cNvSpPr txBox="1">
            <a:spLocks noChangeArrowheads="1"/>
          </p:cNvSpPr>
          <p:nvPr/>
        </p:nvSpPr>
        <p:spPr bwMode="auto">
          <a:xfrm>
            <a:off x="-160338" y="4070350"/>
            <a:ext cx="130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64" tIns="32132" rIns="64264" bIns="32132">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endParaRPr lang="en-US" smtClean="0">
              <a:solidFill>
                <a:prstClr val="black"/>
              </a:solidFill>
            </a:endParaRPr>
          </a:p>
        </p:txBody>
      </p:sp>
    </p:spTree>
    <p:extLst>
      <p:ext uri="{BB962C8B-B14F-4D97-AF65-F5344CB8AC3E}">
        <p14:creationId xmlns:p14="http://schemas.microsoft.com/office/powerpoint/2010/main" val="3090064738"/>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Lst>
  <p:transition>
    <p:fade/>
  </p:transition>
  <p:timing>
    <p:tnLst>
      <p:par>
        <p:cTn id="1" dur="indefinite" restart="never" nodeType="tmRoot"/>
      </p:par>
    </p:tnLst>
  </p:timing>
  <p:txStyles>
    <p:titleStyle>
      <a:lvl1pPr algn="l" defTabSz="455613" rtl="0" eaLnBrk="1" fontAlgn="base" hangingPunct="1">
        <a:spcBef>
          <a:spcPct val="0"/>
        </a:spcBef>
        <a:spcAft>
          <a:spcPct val="0"/>
        </a:spcAft>
        <a:defRPr sz="2800" kern="1200" spc="-100">
          <a:solidFill>
            <a:schemeClr val="accent1"/>
          </a:solidFill>
          <a:latin typeface="+mn-lt"/>
          <a:ea typeface="MS PGothic" pitchFamily="34" charset="-128"/>
          <a:cs typeface="Arial"/>
        </a:defRPr>
      </a:lvl1pPr>
      <a:lvl2pPr algn="l" defTabSz="455613" rtl="0" eaLnBrk="1" fontAlgn="base" hangingPunct="1">
        <a:spcBef>
          <a:spcPct val="0"/>
        </a:spcBef>
        <a:spcAft>
          <a:spcPct val="0"/>
        </a:spcAft>
        <a:defRPr sz="2800">
          <a:solidFill>
            <a:schemeClr val="accent1"/>
          </a:solidFill>
          <a:latin typeface="Univers Com 45 Light" charset="0"/>
          <a:ea typeface="MS PGothic" pitchFamily="34" charset="-128"/>
        </a:defRPr>
      </a:lvl2pPr>
      <a:lvl3pPr algn="l" defTabSz="455613" rtl="0" eaLnBrk="1" fontAlgn="base" hangingPunct="1">
        <a:spcBef>
          <a:spcPct val="0"/>
        </a:spcBef>
        <a:spcAft>
          <a:spcPct val="0"/>
        </a:spcAft>
        <a:defRPr sz="2800">
          <a:solidFill>
            <a:schemeClr val="accent1"/>
          </a:solidFill>
          <a:latin typeface="Univers Com 45 Light" charset="0"/>
          <a:ea typeface="MS PGothic" pitchFamily="34" charset="-128"/>
        </a:defRPr>
      </a:lvl3pPr>
      <a:lvl4pPr algn="l" defTabSz="455613" rtl="0" eaLnBrk="1" fontAlgn="base" hangingPunct="1">
        <a:spcBef>
          <a:spcPct val="0"/>
        </a:spcBef>
        <a:spcAft>
          <a:spcPct val="0"/>
        </a:spcAft>
        <a:defRPr sz="2800">
          <a:solidFill>
            <a:schemeClr val="accent1"/>
          </a:solidFill>
          <a:latin typeface="Univers Com 45 Light" charset="0"/>
          <a:ea typeface="MS PGothic" pitchFamily="34" charset="-128"/>
        </a:defRPr>
      </a:lvl4pPr>
      <a:lvl5pPr algn="l" defTabSz="455613" rtl="0" eaLnBrk="1" fontAlgn="base" hangingPunct="1">
        <a:spcBef>
          <a:spcPct val="0"/>
        </a:spcBef>
        <a:spcAft>
          <a:spcPct val="0"/>
        </a:spcAft>
        <a:defRPr sz="2800">
          <a:solidFill>
            <a:schemeClr val="accent1"/>
          </a:solidFill>
          <a:latin typeface="Univers Com 45 Light" charset="0"/>
          <a:ea typeface="MS PGothic" pitchFamily="34" charset="-128"/>
        </a:defRPr>
      </a:lvl5pPr>
      <a:lvl6pPr marL="457200" algn="l" defTabSz="455613" rtl="0" eaLnBrk="1" fontAlgn="base" hangingPunct="1">
        <a:spcBef>
          <a:spcPct val="0"/>
        </a:spcBef>
        <a:spcAft>
          <a:spcPct val="0"/>
        </a:spcAft>
        <a:defRPr sz="2800">
          <a:solidFill>
            <a:schemeClr val="accent1"/>
          </a:solidFill>
          <a:latin typeface="Univers Com 45 Light" charset="0"/>
          <a:ea typeface="ＭＳ Ｐゴシック" charset="0"/>
        </a:defRPr>
      </a:lvl6pPr>
      <a:lvl7pPr marL="914400" algn="l" defTabSz="455613" rtl="0" eaLnBrk="1" fontAlgn="base" hangingPunct="1">
        <a:spcBef>
          <a:spcPct val="0"/>
        </a:spcBef>
        <a:spcAft>
          <a:spcPct val="0"/>
        </a:spcAft>
        <a:defRPr sz="2800">
          <a:solidFill>
            <a:schemeClr val="accent1"/>
          </a:solidFill>
          <a:latin typeface="Univers Com 45 Light" charset="0"/>
          <a:ea typeface="ＭＳ Ｐゴシック" charset="0"/>
        </a:defRPr>
      </a:lvl7pPr>
      <a:lvl8pPr marL="1371600" algn="l" defTabSz="455613" rtl="0" eaLnBrk="1" fontAlgn="base" hangingPunct="1">
        <a:spcBef>
          <a:spcPct val="0"/>
        </a:spcBef>
        <a:spcAft>
          <a:spcPct val="0"/>
        </a:spcAft>
        <a:defRPr sz="2800">
          <a:solidFill>
            <a:schemeClr val="accent1"/>
          </a:solidFill>
          <a:latin typeface="Univers Com 45 Light" charset="0"/>
          <a:ea typeface="ＭＳ Ｐゴシック" charset="0"/>
        </a:defRPr>
      </a:lvl8pPr>
      <a:lvl9pPr marL="1828800" algn="l" defTabSz="455613" rtl="0" eaLnBrk="1" fontAlgn="base" hangingPunct="1">
        <a:spcBef>
          <a:spcPct val="0"/>
        </a:spcBef>
        <a:spcAft>
          <a:spcPct val="0"/>
        </a:spcAft>
        <a:defRPr sz="2800">
          <a:solidFill>
            <a:schemeClr val="accent1"/>
          </a:solidFill>
          <a:latin typeface="Univers Com 45 Light" charset="0"/>
          <a:ea typeface="ＭＳ Ｐゴシック" charset="0"/>
        </a:defRPr>
      </a:lvl9pPr>
    </p:titleStyle>
    <p:bodyStyle>
      <a:lvl1pPr marL="342900" indent="-342900" algn="l" defTabSz="455613" rtl="0" eaLnBrk="1" fontAlgn="base" hangingPunct="1">
        <a:spcBef>
          <a:spcPts val="575"/>
        </a:spcBef>
        <a:spcAft>
          <a:spcPct val="0"/>
        </a:spcAft>
        <a:buClr>
          <a:srgbClr val="7F7F7F"/>
        </a:buClr>
        <a:buSzPct val="70000"/>
        <a:buFont typeface="Arial" pitchFamily="34" charset="0"/>
        <a:defRPr sz="2400" kern="1200">
          <a:solidFill>
            <a:schemeClr val="tx1"/>
          </a:solidFill>
          <a:latin typeface="+mn-lt"/>
          <a:ea typeface="MS PGothic" pitchFamily="34" charset="-128"/>
          <a:cs typeface="Arial"/>
        </a:defRPr>
      </a:lvl1pPr>
      <a:lvl2pPr marL="641350" indent="-185738" algn="l" defTabSz="455613" rtl="0" eaLnBrk="1" fontAlgn="base" hangingPunct="1">
        <a:spcBef>
          <a:spcPct val="20000"/>
        </a:spcBef>
        <a:spcAft>
          <a:spcPct val="0"/>
        </a:spcAft>
        <a:buClr>
          <a:srgbClr val="7F7F7F"/>
        </a:buClr>
        <a:buSzPct val="70000"/>
        <a:buFont typeface="Arial" pitchFamily="34" charset="0"/>
        <a:buChar char="•"/>
        <a:defRPr sz="2000" kern="1200">
          <a:solidFill>
            <a:schemeClr val="tx1"/>
          </a:solidFill>
          <a:latin typeface="+mn-lt"/>
          <a:ea typeface="MS PGothic" pitchFamily="34" charset="-128"/>
          <a:cs typeface="Arial"/>
        </a:defRPr>
      </a:lvl2pPr>
      <a:lvl3pPr marL="1081088" indent="-166688" algn="l" defTabSz="455613" rtl="0" eaLnBrk="1" fontAlgn="base" hangingPunct="1">
        <a:spcBef>
          <a:spcPct val="20000"/>
        </a:spcBef>
        <a:spcAft>
          <a:spcPct val="0"/>
        </a:spcAft>
        <a:buClr>
          <a:srgbClr val="7F7F7F"/>
        </a:buClr>
        <a:buSzPct val="70000"/>
        <a:buFont typeface="Courier New" pitchFamily="49" charset="0"/>
        <a:buChar char="o"/>
        <a:defRPr kern="1200">
          <a:solidFill>
            <a:schemeClr val="tx1"/>
          </a:solidFill>
          <a:latin typeface="+mn-lt"/>
          <a:ea typeface="MS PGothic" pitchFamily="34" charset="-128"/>
          <a:cs typeface="Arial"/>
        </a:defRPr>
      </a:lvl3pPr>
      <a:lvl4pPr marL="1598613" indent="-227013" algn="l" defTabSz="455613" rtl="0" eaLnBrk="1" fontAlgn="base" hangingPunct="1">
        <a:spcBef>
          <a:spcPct val="20000"/>
        </a:spcBef>
        <a:spcAft>
          <a:spcPct val="0"/>
        </a:spcAft>
        <a:buClr>
          <a:srgbClr val="7F7F7F"/>
        </a:buClr>
        <a:buSzPct val="70000"/>
        <a:buFont typeface="Arial" pitchFamily="34" charset="0"/>
        <a:buChar char="–"/>
        <a:defRPr sz="1400" kern="1200">
          <a:solidFill>
            <a:schemeClr val="tx1"/>
          </a:solidFill>
          <a:latin typeface="+mn-lt"/>
          <a:ea typeface="MS PGothic" pitchFamily="34" charset="-128"/>
          <a:cs typeface="Arial"/>
        </a:defRPr>
      </a:lvl4pPr>
      <a:lvl5pPr marL="1827213" indent="1588" algn="l" defTabSz="455613" rtl="0" eaLnBrk="1" fontAlgn="base" hangingPunct="1">
        <a:spcBef>
          <a:spcPct val="20000"/>
        </a:spcBef>
        <a:spcAft>
          <a:spcPct val="0"/>
        </a:spcAft>
        <a:buClr>
          <a:srgbClr val="7F7F7F"/>
        </a:buClr>
        <a:buSzPct val="70000"/>
        <a:buFont typeface="Arial" pitchFamily="34" charset="0"/>
        <a:defRPr sz="2000" kern="1200">
          <a:solidFill>
            <a:schemeClr val="tx1"/>
          </a:solidFill>
          <a:latin typeface="Arial"/>
          <a:ea typeface="MS PGothic" pitchFamily="34" charset="-128"/>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email"/>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7" name="Picture 6" descr="NI logo w text small.png"/>
          <p:cNvPicPr>
            <a:picLocks noChangeAspect="1"/>
          </p:cNvPicPr>
          <p:nvPr/>
        </p:nvPicPr>
        <p:blipFill>
          <a:blip r:embed="rId16" cstate="print"/>
          <a:stretch>
            <a:fillRect/>
          </a:stretch>
        </p:blipFill>
        <p:spPr>
          <a:xfrm>
            <a:off x="7620000" y="6400800"/>
            <a:ext cx="1453930" cy="398912"/>
          </a:xfrm>
          <a:prstGeom prst="rect">
            <a:avLst/>
          </a:prstGeom>
        </p:spPr>
      </p:pic>
      <p:sp>
        <p:nvSpPr>
          <p:cNvPr id="2050" name="Rectangle 2"/>
          <p:cNvSpPr>
            <a:spLocks noGrp="1" noChangeArrowheads="1"/>
          </p:cNvSpPr>
          <p:nvPr>
            <p:ph type="title"/>
          </p:nvPr>
        </p:nvSpPr>
        <p:spPr bwMode="auto">
          <a:xfrm>
            <a:off x="304800" y="381000"/>
            <a:ext cx="8458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304800" y="1219200"/>
            <a:ext cx="84582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defRPr/>
            </a:pPr>
            <a:fld id="{21A28EE8-9C19-4659-A8D0-E414940E312F}" type="slidenum">
              <a:rPr lang="en-US" sz="800">
                <a:solidFill>
                  <a:srgbClr val="E3E3E3"/>
                </a:solidFill>
                <a:latin typeface="Arial" charset="0"/>
              </a:rPr>
              <a:pPr algn="r">
                <a:defRPr/>
              </a:pPr>
              <a:t>‹#›</a:t>
            </a:fld>
            <a:endParaRPr lang="en-US" sz="800">
              <a:solidFill>
                <a:srgbClr val="E3E3E3"/>
              </a:solidFill>
              <a:latin typeface="Arial" charset="0"/>
            </a:endParaRPr>
          </a:p>
        </p:txBody>
      </p:sp>
      <p:sp>
        <p:nvSpPr>
          <p:cNvPr id="3079" name="Rectangle 7"/>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pPr>
              <a:defRPr/>
            </a:pPr>
            <a:endParaRPr lang="en-US">
              <a:solidFill>
                <a:prstClr val="black"/>
              </a:solidFill>
              <a:latin typeface="Times" pitchFamily="18" charset="0"/>
            </a:endParaRPr>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933" r:id="rId13"/>
  </p:sldLayoutIdLst>
  <p:txStyles>
    <p:titleStyle>
      <a:lvl1pPr algn="l" rtl="0" eaLnBrk="1" fontAlgn="base" hangingPunct="1">
        <a:spcBef>
          <a:spcPct val="0"/>
        </a:spcBef>
        <a:spcAft>
          <a:spcPct val="0"/>
        </a:spcAft>
        <a:defRPr sz="4000" b="1">
          <a:solidFill>
            <a:srgbClr val="065FA8"/>
          </a:solidFill>
          <a:latin typeface="+mj-lt"/>
          <a:ea typeface="+mj-ea"/>
          <a:cs typeface="+mj-cs"/>
        </a:defRPr>
      </a:lvl1pPr>
      <a:lvl2pPr algn="l" rtl="0" eaLnBrk="1" fontAlgn="base" hangingPunct="1">
        <a:spcBef>
          <a:spcPct val="0"/>
        </a:spcBef>
        <a:spcAft>
          <a:spcPct val="0"/>
        </a:spcAft>
        <a:defRPr sz="4000" b="1">
          <a:solidFill>
            <a:srgbClr val="065FA8"/>
          </a:solidFill>
          <a:latin typeface="Arial Narrow" pitchFamily="34" charset="0"/>
        </a:defRPr>
      </a:lvl2pPr>
      <a:lvl3pPr algn="l" rtl="0" eaLnBrk="1" fontAlgn="base" hangingPunct="1">
        <a:spcBef>
          <a:spcPct val="0"/>
        </a:spcBef>
        <a:spcAft>
          <a:spcPct val="0"/>
        </a:spcAft>
        <a:defRPr sz="4000" b="1">
          <a:solidFill>
            <a:srgbClr val="065FA8"/>
          </a:solidFill>
          <a:latin typeface="Arial Narrow" pitchFamily="34" charset="0"/>
        </a:defRPr>
      </a:lvl3pPr>
      <a:lvl4pPr algn="l" rtl="0" eaLnBrk="1" fontAlgn="base" hangingPunct="1">
        <a:spcBef>
          <a:spcPct val="0"/>
        </a:spcBef>
        <a:spcAft>
          <a:spcPct val="0"/>
        </a:spcAft>
        <a:defRPr sz="4000" b="1">
          <a:solidFill>
            <a:srgbClr val="065FA8"/>
          </a:solidFill>
          <a:latin typeface="Arial Narrow" pitchFamily="34" charset="0"/>
        </a:defRPr>
      </a:lvl4pPr>
      <a:lvl5pPr algn="l" rtl="0" eaLnBrk="1" fontAlgn="base" hangingPunct="1">
        <a:spcBef>
          <a:spcPct val="0"/>
        </a:spcBef>
        <a:spcAft>
          <a:spcPct val="0"/>
        </a:spcAft>
        <a:defRPr sz="4000" b="1">
          <a:solidFill>
            <a:srgbClr val="065FA8"/>
          </a:solidFill>
          <a:latin typeface="Arial Narrow" pitchFamily="34" charset="0"/>
        </a:defRPr>
      </a:lvl5pPr>
      <a:lvl6pPr marL="457200" algn="l" rtl="0" eaLnBrk="1" fontAlgn="base" hangingPunct="1">
        <a:spcBef>
          <a:spcPct val="0"/>
        </a:spcBef>
        <a:spcAft>
          <a:spcPct val="0"/>
        </a:spcAft>
        <a:defRPr sz="4000" b="1">
          <a:solidFill>
            <a:srgbClr val="006699"/>
          </a:solidFill>
          <a:latin typeface="Arial Narrow" pitchFamily="34" charset="0"/>
        </a:defRPr>
      </a:lvl6pPr>
      <a:lvl7pPr marL="914400" algn="l" rtl="0" eaLnBrk="1" fontAlgn="base" hangingPunct="1">
        <a:spcBef>
          <a:spcPct val="0"/>
        </a:spcBef>
        <a:spcAft>
          <a:spcPct val="0"/>
        </a:spcAft>
        <a:defRPr sz="4000" b="1">
          <a:solidFill>
            <a:srgbClr val="006699"/>
          </a:solidFill>
          <a:latin typeface="Arial Narrow" pitchFamily="34" charset="0"/>
        </a:defRPr>
      </a:lvl7pPr>
      <a:lvl8pPr marL="1371600" algn="l" rtl="0" eaLnBrk="1" fontAlgn="base" hangingPunct="1">
        <a:spcBef>
          <a:spcPct val="0"/>
        </a:spcBef>
        <a:spcAft>
          <a:spcPct val="0"/>
        </a:spcAft>
        <a:defRPr sz="4000" b="1">
          <a:solidFill>
            <a:srgbClr val="006699"/>
          </a:solidFill>
          <a:latin typeface="Arial Narrow" pitchFamily="34" charset="0"/>
        </a:defRPr>
      </a:lvl8pPr>
      <a:lvl9pPr marL="1828800" algn="l" rtl="0" eaLnBrk="1" fontAlgn="base" hangingPunct="1">
        <a:spcBef>
          <a:spcPct val="0"/>
        </a:spcBef>
        <a:spcAft>
          <a:spcPct val="0"/>
        </a:spcAft>
        <a:defRPr sz="4000" b="1">
          <a:solidFill>
            <a:srgbClr val="006699"/>
          </a:solidFill>
          <a:latin typeface="Arial Narrow"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7" name="Picture 6" descr="NI logo w text small.png"/>
          <p:cNvPicPr>
            <a:picLocks noChangeAspect="1"/>
          </p:cNvPicPr>
          <p:nvPr userDrawn="1"/>
        </p:nvPicPr>
        <p:blipFill>
          <a:blip r:embed="rId14" cstate="email"/>
          <a:stretch>
            <a:fillRect/>
          </a:stretch>
        </p:blipFill>
        <p:spPr>
          <a:xfrm>
            <a:off x="7620000" y="6400800"/>
            <a:ext cx="1453930" cy="398912"/>
          </a:xfrm>
          <a:prstGeom prst="rect">
            <a:avLst/>
          </a:prstGeom>
        </p:spPr>
      </p:pic>
      <p:sp>
        <p:nvSpPr>
          <p:cNvPr id="2050" name="Rectangle 2"/>
          <p:cNvSpPr>
            <a:spLocks noGrp="1" noChangeArrowheads="1"/>
          </p:cNvSpPr>
          <p:nvPr>
            <p:ph type="title"/>
          </p:nvPr>
        </p:nvSpPr>
        <p:spPr bwMode="auto">
          <a:xfrm>
            <a:off x="304800" y="381000"/>
            <a:ext cx="8458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304800" y="1219200"/>
            <a:ext cx="84582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defRPr/>
            </a:pPr>
            <a:fld id="{21A28EE8-9C19-4659-A8D0-E414940E312F}" type="slidenum">
              <a:rPr lang="en-US" sz="800">
                <a:solidFill>
                  <a:srgbClr val="E3E3E3"/>
                </a:solidFill>
                <a:latin typeface="Arial" charset="0"/>
              </a:rPr>
              <a:pPr algn="r">
                <a:defRPr/>
              </a:pPr>
              <a:t>‹#›</a:t>
            </a:fld>
            <a:endParaRPr lang="en-US" sz="800">
              <a:solidFill>
                <a:srgbClr val="E3E3E3"/>
              </a:solidFill>
              <a:latin typeface="Arial" charset="0"/>
            </a:endParaRPr>
          </a:p>
        </p:txBody>
      </p:sp>
      <p:sp>
        <p:nvSpPr>
          <p:cNvPr id="3079" name="Rectangle 7"/>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pPr>
              <a:defRPr/>
            </a:pPr>
            <a:endParaRPr lang="en-US">
              <a:solidFill>
                <a:prstClr val="black"/>
              </a:solidFill>
              <a:latin typeface="Times" pitchFamily="18" charset="0"/>
            </a:endParaRPr>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rtl="0" eaLnBrk="1" fontAlgn="base" hangingPunct="1">
        <a:spcBef>
          <a:spcPct val="0"/>
        </a:spcBef>
        <a:spcAft>
          <a:spcPct val="0"/>
        </a:spcAft>
        <a:defRPr sz="4000" b="1">
          <a:solidFill>
            <a:srgbClr val="065FA8"/>
          </a:solidFill>
          <a:latin typeface="+mj-lt"/>
          <a:ea typeface="+mj-ea"/>
          <a:cs typeface="+mj-cs"/>
        </a:defRPr>
      </a:lvl1pPr>
      <a:lvl2pPr algn="l" rtl="0" eaLnBrk="1" fontAlgn="base" hangingPunct="1">
        <a:spcBef>
          <a:spcPct val="0"/>
        </a:spcBef>
        <a:spcAft>
          <a:spcPct val="0"/>
        </a:spcAft>
        <a:defRPr sz="4000" b="1">
          <a:solidFill>
            <a:srgbClr val="065FA8"/>
          </a:solidFill>
          <a:latin typeface="Arial Narrow" pitchFamily="34" charset="0"/>
        </a:defRPr>
      </a:lvl2pPr>
      <a:lvl3pPr algn="l" rtl="0" eaLnBrk="1" fontAlgn="base" hangingPunct="1">
        <a:spcBef>
          <a:spcPct val="0"/>
        </a:spcBef>
        <a:spcAft>
          <a:spcPct val="0"/>
        </a:spcAft>
        <a:defRPr sz="4000" b="1">
          <a:solidFill>
            <a:srgbClr val="065FA8"/>
          </a:solidFill>
          <a:latin typeface="Arial Narrow" pitchFamily="34" charset="0"/>
        </a:defRPr>
      </a:lvl3pPr>
      <a:lvl4pPr algn="l" rtl="0" eaLnBrk="1" fontAlgn="base" hangingPunct="1">
        <a:spcBef>
          <a:spcPct val="0"/>
        </a:spcBef>
        <a:spcAft>
          <a:spcPct val="0"/>
        </a:spcAft>
        <a:defRPr sz="4000" b="1">
          <a:solidFill>
            <a:srgbClr val="065FA8"/>
          </a:solidFill>
          <a:latin typeface="Arial Narrow" pitchFamily="34" charset="0"/>
        </a:defRPr>
      </a:lvl4pPr>
      <a:lvl5pPr algn="l" rtl="0" eaLnBrk="1" fontAlgn="base" hangingPunct="1">
        <a:spcBef>
          <a:spcPct val="0"/>
        </a:spcBef>
        <a:spcAft>
          <a:spcPct val="0"/>
        </a:spcAft>
        <a:defRPr sz="4000" b="1">
          <a:solidFill>
            <a:srgbClr val="065FA8"/>
          </a:solidFill>
          <a:latin typeface="Arial Narrow" pitchFamily="34" charset="0"/>
        </a:defRPr>
      </a:lvl5pPr>
      <a:lvl6pPr marL="457200" algn="l" rtl="0" eaLnBrk="1" fontAlgn="base" hangingPunct="1">
        <a:spcBef>
          <a:spcPct val="0"/>
        </a:spcBef>
        <a:spcAft>
          <a:spcPct val="0"/>
        </a:spcAft>
        <a:defRPr sz="4000" b="1">
          <a:solidFill>
            <a:srgbClr val="006699"/>
          </a:solidFill>
          <a:latin typeface="Arial Narrow" pitchFamily="34" charset="0"/>
        </a:defRPr>
      </a:lvl6pPr>
      <a:lvl7pPr marL="914400" algn="l" rtl="0" eaLnBrk="1" fontAlgn="base" hangingPunct="1">
        <a:spcBef>
          <a:spcPct val="0"/>
        </a:spcBef>
        <a:spcAft>
          <a:spcPct val="0"/>
        </a:spcAft>
        <a:defRPr sz="4000" b="1">
          <a:solidFill>
            <a:srgbClr val="006699"/>
          </a:solidFill>
          <a:latin typeface="Arial Narrow" pitchFamily="34" charset="0"/>
        </a:defRPr>
      </a:lvl7pPr>
      <a:lvl8pPr marL="1371600" algn="l" rtl="0" eaLnBrk="1" fontAlgn="base" hangingPunct="1">
        <a:spcBef>
          <a:spcPct val="0"/>
        </a:spcBef>
        <a:spcAft>
          <a:spcPct val="0"/>
        </a:spcAft>
        <a:defRPr sz="4000" b="1">
          <a:solidFill>
            <a:srgbClr val="006699"/>
          </a:solidFill>
          <a:latin typeface="Arial Narrow" pitchFamily="34" charset="0"/>
        </a:defRPr>
      </a:lvl8pPr>
      <a:lvl9pPr marL="1828800" algn="l" rtl="0" eaLnBrk="1" fontAlgn="base" hangingPunct="1">
        <a:spcBef>
          <a:spcPct val="0"/>
        </a:spcBef>
        <a:spcAft>
          <a:spcPct val="0"/>
        </a:spcAft>
        <a:defRPr sz="4000" b="1">
          <a:solidFill>
            <a:srgbClr val="006699"/>
          </a:solidFill>
          <a:latin typeface="Arial Narrow"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pic>
        <p:nvPicPr>
          <p:cNvPr id="7" name="Picture 6" descr="NI logo w text small.png"/>
          <p:cNvPicPr>
            <a:picLocks noChangeAspect="1"/>
          </p:cNvPicPr>
          <p:nvPr userDrawn="1"/>
        </p:nvPicPr>
        <p:blipFill>
          <a:blip r:embed="rId14" cstate="email"/>
          <a:stretch>
            <a:fillRect/>
          </a:stretch>
        </p:blipFill>
        <p:spPr>
          <a:xfrm>
            <a:off x="7620000" y="6400800"/>
            <a:ext cx="1453930" cy="398912"/>
          </a:xfrm>
          <a:prstGeom prst="rect">
            <a:avLst/>
          </a:prstGeom>
        </p:spPr>
      </p:pic>
      <p:sp>
        <p:nvSpPr>
          <p:cNvPr id="307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685800" y="1981200"/>
            <a:ext cx="7772400" cy="3657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fld id="{01E7B40F-2E75-4B28-8CC1-9F874AE52CE1}" type="slidenum">
              <a:rPr lang="en-US" sz="800">
                <a:solidFill>
                  <a:srgbClr val="E3E3E3"/>
                </a:solidFill>
                <a:latin typeface="Arial" charset="0"/>
              </a:rPr>
              <a:pPr algn="r"/>
              <a:t>‹#›</a:t>
            </a:fld>
            <a:endParaRPr lang="en-US" sz="800">
              <a:solidFill>
                <a:srgbClr val="E3E3E3"/>
              </a:solidFill>
              <a:latin typeface="Arial" charset="0"/>
            </a:endParaRPr>
          </a:p>
        </p:txBody>
      </p:sp>
      <p:sp>
        <p:nvSpPr>
          <p:cNvPr id="3079" name="Rectangle 7"/>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xStyles>
    <p:titleStyle>
      <a:lvl1pPr algn="l" rtl="0" eaLnBrk="1" fontAlgn="base" hangingPunct="1">
        <a:spcBef>
          <a:spcPct val="0"/>
        </a:spcBef>
        <a:spcAft>
          <a:spcPct val="0"/>
        </a:spcAft>
        <a:defRPr sz="4000" b="1">
          <a:solidFill>
            <a:srgbClr val="006699"/>
          </a:solidFill>
          <a:latin typeface="+mj-lt"/>
          <a:ea typeface="+mj-ea"/>
          <a:cs typeface="+mj-cs"/>
        </a:defRPr>
      </a:lvl1pPr>
      <a:lvl2pPr algn="l" rtl="0" eaLnBrk="1" fontAlgn="base" hangingPunct="1">
        <a:spcBef>
          <a:spcPct val="0"/>
        </a:spcBef>
        <a:spcAft>
          <a:spcPct val="0"/>
        </a:spcAft>
        <a:defRPr sz="4000" b="1">
          <a:solidFill>
            <a:srgbClr val="006699"/>
          </a:solidFill>
          <a:latin typeface="Arial Narrow" pitchFamily="34" charset="0"/>
        </a:defRPr>
      </a:lvl2pPr>
      <a:lvl3pPr algn="l" rtl="0" eaLnBrk="1" fontAlgn="base" hangingPunct="1">
        <a:spcBef>
          <a:spcPct val="0"/>
        </a:spcBef>
        <a:spcAft>
          <a:spcPct val="0"/>
        </a:spcAft>
        <a:defRPr sz="4000" b="1">
          <a:solidFill>
            <a:srgbClr val="006699"/>
          </a:solidFill>
          <a:latin typeface="Arial Narrow" pitchFamily="34" charset="0"/>
        </a:defRPr>
      </a:lvl3pPr>
      <a:lvl4pPr algn="l" rtl="0" eaLnBrk="1" fontAlgn="base" hangingPunct="1">
        <a:spcBef>
          <a:spcPct val="0"/>
        </a:spcBef>
        <a:spcAft>
          <a:spcPct val="0"/>
        </a:spcAft>
        <a:defRPr sz="4000" b="1">
          <a:solidFill>
            <a:srgbClr val="006699"/>
          </a:solidFill>
          <a:latin typeface="Arial Narrow" pitchFamily="34" charset="0"/>
        </a:defRPr>
      </a:lvl4pPr>
      <a:lvl5pPr algn="l" rtl="0" eaLnBrk="1" fontAlgn="base" hangingPunct="1">
        <a:spcBef>
          <a:spcPct val="0"/>
        </a:spcBef>
        <a:spcAft>
          <a:spcPct val="0"/>
        </a:spcAft>
        <a:defRPr sz="4000" b="1">
          <a:solidFill>
            <a:srgbClr val="006699"/>
          </a:solidFill>
          <a:latin typeface="Arial Narrow" pitchFamily="34" charset="0"/>
        </a:defRPr>
      </a:lvl5pPr>
      <a:lvl6pPr marL="457200" algn="l" rtl="0" eaLnBrk="1" fontAlgn="base" hangingPunct="1">
        <a:spcBef>
          <a:spcPct val="0"/>
        </a:spcBef>
        <a:spcAft>
          <a:spcPct val="0"/>
        </a:spcAft>
        <a:defRPr sz="4000" b="1">
          <a:solidFill>
            <a:srgbClr val="006699"/>
          </a:solidFill>
          <a:latin typeface="Arial Narrow" pitchFamily="34" charset="0"/>
        </a:defRPr>
      </a:lvl6pPr>
      <a:lvl7pPr marL="914400" algn="l" rtl="0" eaLnBrk="1" fontAlgn="base" hangingPunct="1">
        <a:spcBef>
          <a:spcPct val="0"/>
        </a:spcBef>
        <a:spcAft>
          <a:spcPct val="0"/>
        </a:spcAft>
        <a:defRPr sz="4000" b="1">
          <a:solidFill>
            <a:srgbClr val="006699"/>
          </a:solidFill>
          <a:latin typeface="Arial Narrow" pitchFamily="34" charset="0"/>
        </a:defRPr>
      </a:lvl7pPr>
      <a:lvl8pPr marL="1371600" algn="l" rtl="0" eaLnBrk="1" fontAlgn="base" hangingPunct="1">
        <a:spcBef>
          <a:spcPct val="0"/>
        </a:spcBef>
        <a:spcAft>
          <a:spcPct val="0"/>
        </a:spcAft>
        <a:defRPr sz="4000" b="1">
          <a:solidFill>
            <a:srgbClr val="006699"/>
          </a:solidFill>
          <a:latin typeface="Arial Narrow" pitchFamily="34" charset="0"/>
        </a:defRPr>
      </a:lvl8pPr>
      <a:lvl9pPr marL="1828800" algn="l" rtl="0" eaLnBrk="1" fontAlgn="base" hangingPunct="1">
        <a:spcBef>
          <a:spcPct val="0"/>
        </a:spcBef>
        <a:spcAft>
          <a:spcPct val="0"/>
        </a:spcAft>
        <a:defRPr sz="4000" b="1">
          <a:solidFill>
            <a:srgbClr val="006699"/>
          </a:solidFill>
          <a:latin typeface="Arial Narrow"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email"/>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pic>
        <p:nvPicPr>
          <p:cNvPr id="7" name="Picture 6" descr="NI logo w text small.png"/>
          <p:cNvPicPr>
            <a:picLocks noChangeAspect="1"/>
          </p:cNvPicPr>
          <p:nvPr userDrawn="1"/>
        </p:nvPicPr>
        <p:blipFill>
          <a:blip r:embed="rId14" cstate="email"/>
          <a:stretch>
            <a:fillRect/>
          </a:stretch>
        </p:blipFill>
        <p:spPr>
          <a:xfrm>
            <a:off x="7620000" y="6400800"/>
            <a:ext cx="1453930" cy="398912"/>
          </a:xfrm>
          <a:prstGeom prst="rect">
            <a:avLst/>
          </a:prstGeom>
        </p:spPr>
      </p:pic>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defRPr/>
            </a:pPr>
            <a:fld id="{38C1B149-B123-41C0-8081-B1A09B8E9F2D}" type="slidenum">
              <a:rPr lang="en-US" sz="800">
                <a:solidFill>
                  <a:srgbClr val="E3E3E3"/>
                </a:solidFill>
                <a:latin typeface="Arial" charset="0"/>
              </a:rPr>
              <a:pPr algn="r">
                <a:defRPr/>
              </a:pPr>
              <a:t>‹#›</a:t>
            </a:fld>
            <a:endParaRPr lang="en-US" sz="800">
              <a:solidFill>
                <a:srgbClr val="E3E3E3"/>
              </a:solidFill>
              <a:latin typeface="Arial" charset="0"/>
            </a:endParaRPr>
          </a:p>
        </p:txBody>
      </p:sp>
      <p:sp>
        <p:nvSpPr>
          <p:cNvPr id="3079" name="Rectangle 7"/>
          <p:cNvSpPr>
            <a:spLocks noChangeArrowheads="1"/>
          </p:cNvSpPr>
          <p:nvPr/>
        </p:nvSpPr>
        <p:spPr bwMode="auto">
          <a:xfrm>
            <a:off x="3127377" y="-241300"/>
            <a:ext cx="184731" cy="369332"/>
          </a:xfrm>
          <a:prstGeom prst="rect">
            <a:avLst/>
          </a:prstGeom>
          <a:noFill/>
          <a:ln w="9525">
            <a:noFill/>
            <a:miter lim="800000"/>
            <a:headEnd/>
            <a:tailEnd/>
          </a:ln>
          <a:effectLst/>
        </p:spPr>
        <p:txBody>
          <a:bodyPr wrap="none">
            <a:spAutoFit/>
          </a:bodyPr>
          <a:lstStyle/>
          <a:p>
            <a:pPr>
              <a:defRPr/>
            </a:pPr>
            <a:endParaRPr lang="en-US">
              <a:solidFill>
                <a:srgbClr val="000000"/>
              </a:solidFill>
              <a:latin typeface="Times" pitchFamily="18" charset="0"/>
            </a:endParaRPr>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hf sldNum="0" hdr="0" dt="0"/>
  <p:txStyles>
    <p:titleStyle>
      <a:lvl1pPr algn="l" rtl="0" eaLnBrk="1" fontAlgn="base" hangingPunct="1">
        <a:spcBef>
          <a:spcPct val="0"/>
        </a:spcBef>
        <a:spcAft>
          <a:spcPct val="0"/>
        </a:spcAft>
        <a:defRPr sz="4000" b="1">
          <a:solidFill>
            <a:srgbClr val="006699"/>
          </a:solidFill>
          <a:latin typeface="+mj-lt"/>
          <a:ea typeface="+mj-ea"/>
          <a:cs typeface="+mj-cs"/>
        </a:defRPr>
      </a:lvl1pPr>
      <a:lvl2pPr algn="l" rtl="0" eaLnBrk="1" fontAlgn="base" hangingPunct="1">
        <a:spcBef>
          <a:spcPct val="0"/>
        </a:spcBef>
        <a:spcAft>
          <a:spcPct val="0"/>
        </a:spcAft>
        <a:defRPr sz="4000" b="1">
          <a:solidFill>
            <a:srgbClr val="006699"/>
          </a:solidFill>
          <a:latin typeface="Arial Narrow" pitchFamily="34" charset="0"/>
        </a:defRPr>
      </a:lvl2pPr>
      <a:lvl3pPr algn="l" rtl="0" eaLnBrk="1" fontAlgn="base" hangingPunct="1">
        <a:spcBef>
          <a:spcPct val="0"/>
        </a:spcBef>
        <a:spcAft>
          <a:spcPct val="0"/>
        </a:spcAft>
        <a:defRPr sz="4000" b="1">
          <a:solidFill>
            <a:srgbClr val="006699"/>
          </a:solidFill>
          <a:latin typeface="Arial Narrow" pitchFamily="34" charset="0"/>
        </a:defRPr>
      </a:lvl3pPr>
      <a:lvl4pPr algn="l" rtl="0" eaLnBrk="1" fontAlgn="base" hangingPunct="1">
        <a:spcBef>
          <a:spcPct val="0"/>
        </a:spcBef>
        <a:spcAft>
          <a:spcPct val="0"/>
        </a:spcAft>
        <a:defRPr sz="4000" b="1">
          <a:solidFill>
            <a:srgbClr val="006699"/>
          </a:solidFill>
          <a:latin typeface="Arial Narrow" pitchFamily="34" charset="0"/>
        </a:defRPr>
      </a:lvl4pPr>
      <a:lvl5pPr algn="l" rtl="0" eaLnBrk="1" fontAlgn="base" hangingPunct="1">
        <a:spcBef>
          <a:spcPct val="0"/>
        </a:spcBef>
        <a:spcAft>
          <a:spcPct val="0"/>
        </a:spcAft>
        <a:defRPr sz="4000" b="1">
          <a:solidFill>
            <a:srgbClr val="006699"/>
          </a:solidFill>
          <a:latin typeface="Arial Narrow" pitchFamily="34" charset="0"/>
        </a:defRPr>
      </a:lvl5pPr>
      <a:lvl6pPr marL="457200" algn="l" rtl="0" eaLnBrk="1" fontAlgn="base" hangingPunct="1">
        <a:spcBef>
          <a:spcPct val="0"/>
        </a:spcBef>
        <a:spcAft>
          <a:spcPct val="0"/>
        </a:spcAft>
        <a:defRPr sz="4000" b="1">
          <a:solidFill>
            <a:srgbClr val="006699"/>
          </a:solidFill>
          <a:latin typeface="Arial Narrow" pitchFamily="34" charset="0"/>
        </a:defRPr>
      </a:lvl6pPr>
      <a:lvl7pPr marL="914400" algn="l" rtl="0" eaLnBrk="1" fontAlgn="base" hangingPunct="1">
        <a:spcBef>
          <a:spcPct val="0"/>
        </a:spcBef>
        <a:spcAft>
          <a:spcPct val="0"/>
        </a:spcAft>
        <a:defRPr sz="4000" b="1">
          <a:solidFill>
            <a:srgbClr val="006699"/>
          </a:solidFill>
          <a:latin typeface="Arial Narrow" pitchFamily="34" charset="0"/>
        </a:defRPr>
      </a:lvl7pPr>
      <a:lvl8pPr marL="1371600" algn="l" rtl="0" eaLnBrk="1" fontAlgn="base" hangingPunct="1">
        <a:spcBef>
          <a:spcPct val="0"/>
        </a:spcBef>
        <a:spcAft>
          <a:spcPct val="0"/>
        </a:spcAft>
        <a:defRPr sz="4000" b="1">
          <a:solidFill>
            <a:srgbClr val="006699"/>
          </a:solidFill>
          <a:latin typeface="Arial Narrow" pitchFamily="34" charset="0"/>
        </a:defRPr>
      </a:lvl8pPr>
      <a:lvl9pPr marL="1828800" algn="l" rtl="0" eaLnBrk="1" fontAlgn="base" hangingPunct="1">
        <a:spcBef>
          <a:spcPct val="0"/>
        </a:spcBef>
        <a:spcAft>
          <a:spcPct val="0"/>
        </a:spcAft>
        <a:defRPr sz="4000" b="1">
          <a:solidFill>
            <a:srgbClr val="006699"/>
          </a:solidFill>
          <a:latin typeface="Arial Narrow"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email"/>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7" name="Picture 6" descr="NI logo w text small.png"/>
          <p:cNvPicPr>
            <a:picLocks noChangeAspect="1"/>
          </p:cNvPicPr>
          <p:nvPr/>
        </p:nvPicPr>
        <p:blipFill>
          <a:blip r:embed="rId15" cstate="email"/>
          <a:stretch>
            <a:fillRect/>
          </a:stretch>
        </p:blipFill>
        <p:spPr>
          <a:xfrm>
            <a:off x="7620000" y="6400800"/>
            <a:ext cx="1453930" cy="398912"/>
          </a:xfrm>
          <a:prstGeom prst="rect">
            <a:avLst/>
          </a:prstGeom>
        </p:spPr>
      </p:pic>
      <p:sp>
        <p:nvSpPr>
          <p:cNvPr id="2050" name="Rectangle 2"/>
          <p:cNvSpPr>
            <a:spLocks noGrp="1" noChangeArrowheads="1"/>
          </p:cNvSpPr>
          <p:nvPr>
            <p:ph type="title"/>
          </p:nvPr>
        </p:nvSpPr>
        <p:spPr bwMode="auto">
          <a:xfrm>
            <a:off x="304800" y="381000"/>
            <a:ext cx="8458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304800" y="1219200"/>
            <a:ext cx="84582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defRPr/>
            </a:pPr>
            <a:fld id="{21A28EE8-9C19-4659-A8D0-E414940E312F}" type="slidenum">
              <a:rPr lang="en-US" sz="800">
                <a:solidFill>
                  <a:srgbClr val="E3E3E3"/>
                </a:solidFill>
                <a:latin typeface="Arial" charset="0"/>
              </a:rPr>
              <a:pPr algn="r">
                <a:defRPr/>
              </a:pPr>
              <a:t>‹#›</a:t>
            </a:fld>
            <a:endParaRPr lang="en-US" sz="800">
              <a:solidFill>
                <a:srgbClr val="E3E3E3"/>
              </a:solidFill>
              <a:latin typeface="Arial" charset="0"/>
            </a:endParaRPr>
          </a:p>
        </p:txBody>
      </p:sp>
      <p:sp>
        <p:nvSpPr>
          <p:cNvPr id="3079" name="Rectangle 7"/>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pPr>
              <a:defRPr/>
            </a:pPr>
            <a:endParaRPr lang="en-US">
              <a:solidFill>
                <a:prstClr val="black"/>
              </a:solidFill>
              <a:latin typeface="Times" pitchFamily="18" charset="0"/>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a:lvl1pPr algn="l" rtl="0" eaLnBrk="1" fontAlgn="base" hangingPunct="1">
        <a:spcBef>
          <a:spcPct val="0"/>
        </a:spcBef>
        <a:spcAft>
          <a:spcPct val="0"/>
        </a:spcAft>
        <a:defRPr sz="4000" b="1">
          <a:solidFill>
            <a:srgbClr val="065FA8"/>
          </a:solidFill>
          <a:latin typeface="+mj-lt"/>
          <a:ea typeface="+mj-ea"/>
          <a:cs typeface="+mj-cs"/>
        </a:defRPr>
      </a:lvl1pPr>
      <a:lvl2pPr algn="l" rtl="0" eaLnBrk="1" fontAlgn="base" hangingPunct="1">
        <a:spcBef>
          <a:spcPct val="0"/>
        </a:spcBef>
        <a:spcAft>
          <a:spcPct val="0"/>
        </a:spcAft>
        <a:defRPr sz="4000" b="1">
          <a:solidFill>
            <a:srgbClr val="065FA8"/>
          </a:solidFill>
          <a:latin typeface="Arial Narrow" pitchFamily="34" charset="0"/>
        </a:defRPr>
      </a:lvl2pPr>
      <a:lvl3pPr algn="l" rtl="0" eaLnBrk="1" fontAlgn="base" hangingPunct="1">
        <a:spcBef>
          <a:spcPct val="0"/>
        </a:spcBef>
        <a:spcAft>
          <a:spcPct val="0"/>
        </a:spcAft>
        <a:defRPr sz="4000" b="1">
          <a:solidFill>
            <a:srgbClr val="065FA8"/>
          </a:solidFill>
          <a:latin typeface="Arial Narrow" pitchFamily="34" charset="0"/>
        </a:defRPr>
      </a:lvl3pPr>
      <a:lvl4pPr algn="l" rtl="0" eaLnBrk="1" fontAlgn="base" hangingPunct="1">
        <a:spcBef>
          <a:spcPct val="0"/>
        </a:spcBef>
        <a:spcAft>
          <a:spcPct val="0"/>
        </a:spcAft>
        <a:defRPr sz="4000" b="1">
          <a:solidFill>
            <a:srgbClr val="065FA8"/>
          </a:solidFill>
          <a:latin typeface="Arial Narrow" pitchFamily="34" charset="0"/>
        </a:defRPr>
      </a:lvl4pPr>
      <a:lvl5pPr algn="l" rtl="0" eaLnBrk="1" fontAlgn="base" hangingPunct="1">
        <a:spcBef>
          <a:spcPct val="0"/>
        </a:spcBef>
        <a:spcAft>
          <a:spcPct val="0"/>
        </a:spcAft>
        <a:defRPr sz="4000" b="1">
          <a:solidFill>
            <a:srgbClr val="065FA8"/>
          </a:solidFill>
          <a:latin typeface="Arial Narrow" pitchFamily="34" charset="0"/>
        </a:defRPr>
      </a:lvl5pPr>
      <a:lvl6pPr marL="457200" algn="l" rtl="0" eaLnBrk="1" fontAlgn="base" hangingPunct="1">
        <a:spcBef>
          <a:spcPct val="0"/>
        </a:spcBef>
        <a:spcAft>
          <a:spcPct val="0"/>
        </a:spcAft>
        <a:defRPr sz="4000" b="1">
          <a:solidFill>
            <a:srgbClr val="006699"/>
          </a:solidFill>
          <a:latin typeface="Arial Narrow" pitchFamily="34" charset="0"/>
        </a:defRPr>
      </a:lvl6pPr>
      <a:lvl7pPr marL="914400" algn="l" rtl="0" eaLnBrk="1" fontAlgn="base" hangingPunct="1">
        <a:spcBef>
          <a:spcPct val="0"/>
        </a:spcBef>
        <a:spcAft>
          <a:spcPct val="0"/>
        </a:spcAft>
        <a:defRPr sz="4000" b="1">
          <a:solidFill>
            <a:srgbClr val="006699"/>
          </a:solidFill>
          <a:latin typeface="Arial Narrow" pitchFamily="34" charset="0"/>
        </a:defRPr>
      </a:lvl7pPr>
      <a:lvl8pPr marL="1371600" algn="l" rtl="0" eaLnBrk="1" fontAlgn="base" hangingPunct="1">
        <a:spcBef>
          <a:spcPct val="0"/>
        </a:spcBef>
        <a:spcAft>
          <a:spcPct val="0"/>
        </a:spcAft>
        <a:defRPr sz="4000" b="1">
          <a:solidFill>
            <a:srgbClr val="006699"/>
          </a:solidFill>
          <a:latin typeface="Arial Narrow" pitchFamily="34" charset="0"/>
        </a:defRPr>
      </a:lvl8pPr>
      <a:lvl9pPr marL="1828800" algn="l" rtl="0" eaLnBrk="1" fontAlgn="base" hangingPunct="1">
        <a:spcBef>
          <a:spcPct val="0"/>
        </a:spcBef>
        <a:spcAft>
          <a:spcPct val="0"/>
        </a:spcAft>
        <a:defRPr sz="4000" b="1">
          <a:solidFill>
            <a:srgbClr val="006699"/>
          </a:solidFill>
          <a:latin typeface="Arial Narrow"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email"/>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7" name="Picture 6" descr="NI logo w text small.png"/>
          <p:cNvPicPr>
            <a:picLocks noChangeAspect="1"/>
          </p:cNvPicPr>
          <p:nvPr userDrawn="1"/>
        </p:nvPicPr>
        <p:blipFill>
          <a:blip r:embed="rId15" cstate="email"/>
          <a:stretch>
            <a:fillRect/>
          </a:stretch>
        </p:blipFill>
        <p:spPr>
          <a:xfrm>
            <a:off x="7620000" y="6400800"/>
            <a:ext cx="1453930" cy="398912"/>
          </a:xfrm>
          <a:prstGeom prst="rect">
            <a:avLst/>
          </a:prstGeom>
        </p:spPr>
      </p:pic>
      <p:sp>
        <p:nvSpPr>
          <p:cNvPr id="2050" name="Rectangle 2"/>
          <p:cNvSpPr>
            <a:spLocks noGrp="1" noChangeArrowheads="1"/>
          </p:cNvSpPr>
          <p:nvPr>
            <p:ph type="title"/>
          </p:nvPr>
        </p:nvSpPr>
        <p:spPr bwMode="auto">
          <a:xfrm>
            <a:off x="304800" y="228600"/>
            <a:ext cx="8458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304800" y="1676400"/>
            <a:ext cx="84582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defRPr/>
            </a:pPr>
            <a:fld id="{21A28EE8-9C19-4659-A8D0-E414940E312F}" type="slidenum">
              <a:rPr lang="en-US" sz="800">
                <a:solidFill>
                  <a:srgbClr val="E3E3E3"/>
                </a:solidFill>
                <a:latin typeface="Arial" charset="0"/>
              </a:rPr>
              <a:pPr algn="r">
                <a:defRPr/>
              </a:pPr>
              <a:t>‹#›</a:t>
            </a:fld>
            <a:endParaRPr lang="en-US" sz="800">
              <a:solidFill>
                <a:srgbClr val="E3E3E3"/>
              </a:solidFill>
              <a:latin typeface="Arial" charset="0"/>
            </a:endParaRPr>
          </a:p>
        </p:txBody>
      </p:sp>
      <p:sp>
        <p:nvSpPr>
          <p:cNvPr id="3079" name="Rectangle 7"/>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pPr>
              <a:defRPr/>
            </a:pPr>
            <a:endParaRPr lang="en-US">
              <a:solidFill>
                <a:prstClr val="black"/>
              </a:solidFill>
              <a:latin typeface="Times" pitchFamily="18"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932" r:id="rId12"/>
  </p:sldLayoutIdLst>
  <p:txStyles>
    <p:titleStyle>
      <a:lvl1pPr algn="l" rtl="0" eaLnBrk="1" fontAlgn="base" hangingPunct="1">
        <a:spcBef>
          <a:spcPct val="0"/>
        </a:spcBef>
        <a:spcAft>
          <a:spcPct val="0"/>
        </a:spcAft>
        <a:defRPr sz="4000" b="1">
          <a:solidFill>
            <a:srgbClr val="065FA8"/>
          </a:solidFill>
          <a:latin typeface="+mj-lt"/>
          <a:ea typeface="+mj-ea"/>
          <a:cs typeface="+mj-cs"/>
        </a:defRPr>
      </a:lvl1pPr>
      <a:lvl2pPr algn="l" rtl="0" eaLnBrk="1" fontAlgn="base" hangingPunct="1">
        <a:spcBef>
          <a:spcPct val="0"/>
        </a:spcBef>
        <a:spcAft>
          <a:spcPct val="0"/>
        </a:spcAft>
        <a:defRPr sz="4000" b="1">
          <a:solidFill>
            <a:srgbClr val="065FA8"/>
          </a:solidFill>
          <a:latin typeface="Arial Narrow" pitchFamily="34" charset="0"/>
        </a:defRPr>
      </a:lvl2pPr>
      <a:lvl3pPr algn="l" rtl="0" eaLnBrk="1" fontAlgn="base" hangingPunct="1">
        <a:spcBef>
          <a:spcPct val="0"/>
        </a:spcBef>
        <a:spcAft>
          <a:spcPct val="0"/>
        </a:spcAft>
        <a:defRPr sz="4000" b="1">
          <a:solidFill>
            <a:srgbClr val="065FA8"/>
          </a:solidFill>
          <a:latin typeface="Arial Narrow" pitchFamily="34" charset="0"/>
        </a:defRPr>
      </a:lvl3pPr>
      <a:lvl4pPr algn="l" rtl="0" eaLnBrk="1" fontAlgn="base" hangingPunct="1">
        <a:spcBef>
          <a:spcPct val="0"/>
        </a:spcBef>
        <a:spcAft>
          <a:spcPct val="0"/>
        </a:spcAft>
        <a:defRPr sz="4000" b="1">
          <a:solidFill>
            <a:srgbClr val="065FA8"/>
          </a:solidFill>
          <a:latin typeface="Arial Narrow" pitchFamily="34" charset="0"/>
        </a:defRPr>
      </a:lvl4pPr>
      <a:lvl5pPr algn="l" rtl="0" eaLnBrk="1" fontAlgn="base" hangingPunct="1">
        <a:spcBef>
          <a:spcPct val="0"/>
        </a:spcBef>
        <a:spcAft>
          <a:spcPct val="0"/>
        </a:spcAft>
        <a:defRPr sz="4000" b="1">
          <a:solidFill>
            <a:srgbClr val="065FA8"/>
          </a:solidFill>
          <a:latin typeface="Arial Narrow" pitchFamily="34" charset="0"/>
        </a:defRPr>
      </a:lvl5pPr>
      <a:lvl6pPr marL="457200" algn="l" rtl="0" eaLnBrk="1" fontAlgn="base" hangingPunct="1">
        <a:spcBef>
          <a:spcPct val="0"/>
        </a:spcBef>
        <a:spcAft>
          <a:spcPct val="0"/>
        </a:spcAft>
        <a:defRPr sz="4000" b="1">
          <a:solidFill>
            <a:srgbClr val="006699"/>
          </a:solidFill>
          <a:latin typeface="Arial Narrow" pitchFamily="34" charset="0"/>
        </a:defRPr>
      </a:lvl6pPr>
      <a:lvl7pPr marL="914400" algn="l" rtl="0" eaLnBrk="1" fontAlgn="base" hangingPunct="1">
        <a:spcBef>
          <a:spcPct val="0"/>
        </a:spcBef>
        <a:spcAft>
          <a:spcPct val="0"/>
        </a:spcAft>
        <a:defRPr sz="4000" b="1">
          <a:solidFill>
            <a:srgbClr val="006699"/>
          </a:solidFill>
          <a:latin typeface="Arial Narrow" pitchFamily="34" charset="0"/>
        </a:defRPr>
      </a:lvl7pPr>
      <a:lvl8pPr marL="1371600" algn="l" rtl="0" eaLnBrk="1" fontAlgn="base" hangingPunct="1">
        <a:spcBef>
          <a:spcPct val="0"/>
        </a:spcBef>
        <a:spcAft>
          <a:spcPct val="0"/>
        </a:spcAft>
        <a:defRPr sz="4000" b="1">
          <a:solidFill>
            <a:srgbClr val="006699"/>
          </a:solidFill>
          <a:latin typeface="Arial Narrow" pitchFamily="34" charset="0"/>
        </a:defRPr>
      </a:lvl8pPr>
      <a:lvl9pPr marL="1828800" algn="l" rtl="0" eaLnBrk="1" fontAlgn="base" hangingPunct="1">
        <a:spcBef>
          <a:spcPct val="0"/>
        </a:spcBef>
        <a:spcAft>
          <a:spcPct val="0"/>
        </a:spcAft>
        <a:defRPr sz="4000" b="1">
          <a:solidFill>
            <a:srgbClr val="006699"/>
          </a:solidFill>
          <a:latin typeface="Arial Narrow"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email">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Arial Narrow" pitchFamily="34" charset="0"/>
            </a:endParaRPr>
          </a:p>
        </p:txBody>
      </p:sp>
      <p:pic>
        <p:nvPicPr>
          <p:cNvPr id="8" name="Picture 7" descr="NI logo w text small.png"/>
          <p:cNvPicPr>
            <a:picLocks noChangeAspect="1"/>
          </p:cNvPicPr>
          <p:nvPr userDrawn="1"/>
        </p:nvPicPr>
        <p:blipFill>
          <a:blip r:embed="rId14" cstate="email"/>
          <a:stretch>
            <a:fillRect/>
          </a:stretch>
        </p:blipFill>
        <p:spPr>
          <a:xfrm>
            <a:off x="7620000" y="6400800"/>
            <a:ext cx="1453930" cy="398912"/>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DAD79-1A6B-420A-B574-CB717E49DB7A}"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E31CD1-C0AC-4CB3-AC49-222D688BD362}"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019B3A-95B6-45EE-8FFC-42DD3EE2DF30}" type="datetimeFigureOut">
              <a:rPr lang="en-US" smtClean="0">
                <a:solidFill>
                  <a:prstClr val="black">
                    <a:tint val="75000"/>
                  </a:prstClr>
                </a:solidFill>
              </a:rPr>
              <a:pPr/>
              <a:t>8/6/2012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92E3D-F2D4-4641-A14C-3B35EA97025A}"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0.xml"/><Relationship Id="rId1" Type="http://schemas.openxmlformats.org/officeDocument/2006/relationships/themeOverride" Target="../theme/themeOverride2.xml"/><Relationship Id="rId5" Type="http://schemas.openxmlformats.org/officeDocument/2006/relationships/image" Target="../media/image23.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7.xml"/><Relationship Id="rId1" Type="http://schemas.openxmlformats.org/officeDocument/2006/relationships/tags" Target="../tags/tag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60.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7.xml"/><Relationship Id="rId1" Type="http://schemas.openxmlformats.org/officeDocument/2006/relationships/themeOverride" Target="../theme/themeOverride3.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0.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0.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2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hemeOverride" Target="../theme/themeOverride4.xml"/><Relationship Id="rId5" Type="http://schemas.openxmlformats.org/officeDocument/2006/relationships/image" Target="../media/image44.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49.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7.xml"/><Relationship Id="rId1" Type="http://schemas.openxmlformats.org/officeDocument/2006/relationships/themeOverride" Target="../theme/themeOverride6.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hemeOverride" Target="../theme/themeOverride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75.xml"/><Relationship Id="rId6" Type="http://schemas.openxmlformats.org/officeDocument/2006/relationships/image" Target="../media/image58.gif"/><Relationship Id="rId5" Type="http://schemas.openxmlformats.org/officeDocument/2006/relationships/image" Target="../media/image57.gif"/><Relationship Id="rId4" Type="http://schemas.openxmlformats.org/officeDocument/2006/relationships/image" Target="../media/image56.jpe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75.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75.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8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3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3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84.xml"/><Relationship Id="rId5" Type="http://schemas.openxmlformats.org/officeDocument/2006/relationships/image" Target="../media/image75.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31.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31.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7.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8" Type="http://schemas.openxmlformats.org/officeDocument/2006/relationships/image" Target="../media/image88.gif"/><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3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49.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9.xml"/><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4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49.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95.xml"/><Relationship Id="rId1" Type="http://schemas.openxmlformats.org/officeDocument/2006/relationships/themeOverride" Target="../theme/themeOverride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C:\Users\ekerry\Work\Content\LabVIEW Launch Materials\2012\resources\LabVIEW 2012 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r="26615"/>
          <a:stretch/>
        </p:blipFill>
        <p:spPr bwMode="auto">
          <a:xfrm>
            <a:off x="914400" y="2120120"/>
            <a:ext cx="5410200" cy="965980"/>
          </a:xfrm>
          <a:prstGeom prst="rect">
            <a:avLst/>
          </a:prstGeom>
          <a:noFill/>
          <a:extLst>
            <a:ext uri="{909E8E84-426E-40DD-AFC4-6F175D3DCCD1}">
              <a14:hiddenFill xmlns:a14="http://schemas.microsoft.com/office/drawing/2010/main">
                <a:solidFill>
                  <a:srgbClr val="FFFFFF"/>
                </a:solidFill>
              </a14:hiddenFill>
            </a:ext>
          </a:extLst>
        </p:spPr>
      </p:pic>
      <p:sp>
        <p:nvSpPr>
          <p:cNvPr id="18" name="Subtitle 8"/>
          <p:cNvSpPr>
            <a:spLocks noGrp="1"/>
          </p:cNvSpPr>
          <p:nvPr>
            <p:ph type="subTitle" sz="quarter" idx="1"/>
          </p:nvPr>
        </p:nvSpPr>
        <p:spPr bwMode="auto">
          <a:xfrm>
            <a:off x="914400" y="3886200"/>
            <a:ext cx="6858000" cy="1752600"/>
          </a:xfrm>
          <a:prstGeom prst="rect">
            <a:avLst/>
          </a:prstGeom>
          <a:noFill/>
          <a:ln w="9525">
            <a:noFill/>
            <a:miter lim="800000"/>
            <a:headEnd/>
            <a:tailEnd/>
          </a:ln>
        </p:spPr>
        <p:txBody>
          <a:bodyP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sysClr val="window" lastClr="FFFFFF">
                    <a:lumMod val="50000"/>
                  </a:sysClr>
                </a:solidFill>
                <a:effectLst/>
                <a:uLnTx/>
                <a:uFillTx/>
                <a:latin typeface="Univers Com 45 Light" pitchFamily="34" charset="0"/>
                <a:cs typeface="Calibri" pitchFamily="34" charset="0"/>
              </a:rPr>
              <a:t>Elijah Kerry, Certified LabVIEW Architect (CLA)</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sysClr val="window" lastClr="FFFFFF">
                    <a:lumMod val="50000"/>
                  </a:sysClr>
                </a:solidFill>
                <a:effectLst/>
                <a:uLnTx/>
                <a:uFillTx/>
                <a:latin typeface="Univers Com 45 Light" pitchFamily="34" charset="0"/>
                <a:cs typeface="Calibri" pitchFamily="34" charset="0"/>
              </a:rPr>
              <a:t>Senior Product Manager for LabVIEW, National Instruments</a:t>
            </a:r>
          </a:p>
        </p:txBody>
      </p:sp>
      <p:sp>
        <p:nvSpPr>
          <p:cNvPr id="19" name="Rectangle 18"/>
          <p:cNvSpPr/>
          <p:nvPr/>
        </p:nvSpPr>
        <p:spPr>
          <a:xfrm>
            <a:off x="914400" y="3200400"/>
            <a:ext cx="7372350" cy="584775"/>
          </a:xfrm>
          <a:prstGeom prst="rect">
            <a:avLst/>
          </a:prstGeom>
        </p:spPr>
        <p:txBody>
          <a:bodyPr wrap="square">
            <a:spAutoFit/>
          </a:bodyPr>
          <a:lstStyle/>
          <a:p>
            <a:pPr>
              <a:spcBef>
                <a:spcPct val="20000"/>
              </a:spcBef>
            </a:pPr>
            <a:r>
              <a:rPr lang="en-US" sz="3200" dirty="0" smtClean="0">
                <a:solidFill>
                  <a:prstClr val="white">
                    <a:lumMod val="50000"/>
                  </a:prstClr>
                </a:solidFill>
                <a:latin typeface="Univers Com 45 Light" pitchFamily="34" charset="0"/>
                <a:cs typeface="Calibri" pitchFamily="34" charset="0"/>
              </a:rPr>
              <a:t>Software Engineering Best Practices</a:t>
            </a:r>
            <a:endParaRPr lang="en-US" sz="3200" dirty="0">
              <a:solidFill>
                <a:prstClr val="white">
                  <a:lumMod val="50000"/>
                </a:prstClr>
              </a:solidFill>
              <a:latin typeface="Univers Com 45 Light" pitchFamily="34" charset="0"/>
              <a:cs typeface="Calibri" pitchFamily="34" charset="0"/>
            </a:endParaRPr>
          </a:p>
        </p:txBody>
      </p:sp>
    </p:spTree>
    <p:extLst>
      <p:ext uri="{BB962C8B-B14F-4D97-AF65-F5344CB8AC3E}">
        <p14:creationId xmlns:p14="http://schemas.microsoft.com/office/powerpoint/2010/main" val="664840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0">
          <a:blip r:embed="rId4" cstate="email"/>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534400" cy="1066800"/>
          </a:xfrm>
        </p:spPr>
        <p:txBody>
          <a:bodyPr/>
          <a:lstStyle/>
          <a:p>
            <a:r>
              <a:rPr lang="en-US" dirty="0" smtClean="0"/>
              <a:t>Lawrence Livermore National Labs</a:t>
            </a:r>
            <a:br>
              <a:rPr lang="en-US" dirty="0" smtClean="0"/>
            </a:br>
            <a:r>
              <a:rPr lang="en-US" sz="2000" dirty="0" smtClean="0"/>
              <a:t>Developed automated maintenance process for world’s most energetic laser array at the National Ignition Facility using NI LabVIEW and PXI</a:t>
            </a:r>
            <a:endParaRPr lang="en-US" dirty="0"/>
          </a:p>
        </p:txBody>
      </p:sp>
      <p:sp>
        <p:nvSpPr>
          <p:cNvPr id="3" name="Text Placeholder 2"/>
          <p:cNvSpPr>
            <a:spLocks noGrp="1"/>
          </p:cNvSpPr>
          <p:nvPr>
            <p:ph type="body" sz="half" idx="1"/>
          </p:nvPr>
        </p:nvSpPr>
        <p:spPr>
          <a:xfrm>
            <a:off x="381000" y="1600200"/>
            <a:ext cx="8610600" cy="1752600"/>
          </a:xfrm>
        </p:spPr>
        <p:txBody>
          <a:bodyPr/>
          <a:lstStyle/>
          <a:p>
            <a:r>
              <a:rPr lang="en-US" sz="2800" dirty="0" smtClean="0"/>
              <a:t>LabVIEW increased productivity by 3X over Java and C++</a:t>
            </a:r>
          </a:p>
          <a:p>
            <a:r>
              <a:rPr lang="en-US" sz="2800" dirty="0" smtClean="0"/>
              <a:t>Developed complex application consisting of over 1,000 VIs</a:t>
            </a:r>
          </a:p>
          <a:p>
            <a:r>
              <a:rPr lang="en-US" sz="2800" dirty="0" smtClean="0"/>
              <a:t>Applied software engineering practices to ensure quality</a:t>
            </a:r>
            <a:endParaRPr lang="en-US" sz="2800" dirty="0"/>
          </a:p>
        </p:txBody>
      </p:sp>
      <p:sp>
        <p:nvSpPr>
          <p:cNvPr id="333828" name="Text Box 4"/>
          <p:cNvSpPr txBox="1">
            <a:spLocks noChangeArrowheads="1"/>
          </p:cNvSpPr>
          <p:nvPr/>
        </p:nvSpPr>
        <p:spPr bwMode="auto">
          <a:xfrm>
            <a:off x="6297613" y="3349823"/>
            <a:ext cx="2693987" cy="2819400"/>
          </a:xfrm>
          <a:prstGeom prst="rect">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137160" tIns="91440" rIns="137160" bIns="91440" numCol="1" anchor="ctr" anchorCtr="0" compatLnSpc="1">
            <a:prstTxWarp prst="textNoShape">
              <a:avLst/>
            </a:prstTxWarp>
          </a:bodyPr>
          <a:lstStyle/>
          <a:p>
            <a:pPr>
              <a:lnSpc>
                <a:spcPct val="150000"/>
              </a:lnSpc>
            </a:pPr>
            <a:r>
              <a:rPr lang="en-US" sz="1600" i="1" dirty="0">
                <a:solidFill>
                  <a:prstClr val="black"/>
                </a:solidFill>
                <a:latin typeface="Cambria"/>
                <a:ea typeface="Times New Roman"/>
                <a:cs typeface="Times New Roman"/>
              </a:rPr>
              <a:t>“The value in using the graphical dataflow language is the speed in which a team can deliver a robust solution while still using proper software engineering practices.</a:t>
            </a:r>
            <a:endParaRPr lang="en-US" sz="1200" dirty="0">
              <a:solidFill>
                <a:prstClr val="black"/>
              </a:solidFill>
              <a:latin typeface="Calibri"/>
              <a:ea typeface="Calibri"/>
              <a:cs typeface="Times New Roman"/>
            </a:endParaRPr>
          </a:p>
          <a:p>
            <a:pPr marL="342900" indent="-342900" algn="r">
              <a:lnSpc>
                <a:spcPct val="150000"/>
              </a:lnSpc>
              <a:buFont typeface="Cambria"/>
              <a:buChar char="-"/>
            </a:pPr>
            <a:r>
              <a:rPr lang="en-US" sz="1100" i="1" dirty="0">
                <a:solidFill>
                  <a:prstClr val="black"/>
                </a:solidFill>
                <a:latin typeface="Cambria"/>
                <a:ea typeface="Times New Roman"/>
                <a:cs typeface="Times New Roman"/>
              </a:rPr>
              <a:t>Glenn Larkin, LLNL</a:t>
            </a:r>
            <a:endParaRPr lang="en-US" sz="1100" dirty="0">
              <a:solidFill>
                <a:prstClr val="black"/>
              </a:solidFill>
              <a:latin typeface="Calibri"/>
              <a:ea typeface="Times New Roman"/>
              <a:cs typeface="Times New Roman"/>
            </a:endParaRPr>
          </a:p>
        </p:txBody>
      </p:sp>
      <p:pic>
        <p:nvPicPr>
          <p:cNvPr id="1026" name="Picture 2"/>
          <p:cNvPicPr>
            <a:picLocks noChangeAspect="1" noChangeArrowheads="1"/>
          </p:cNvPicPr>
          <p:nvPr/>
        </p:nvPicPr>
        <p:blipFill>
          <a:blip r:embed="rId5" cstate="print"/>
          <a:srcRect t="5067"/>
          <a:stretch>
            <a:fillRect/>
          </a:stretch>
        </p:blipFill>
        <p:spPr bwMode="auto">
          <a:xfrm>
            <a:off x="201613" y="3349823"/>
            <a:ext cx="5943600" cy="2855568"/>
          </a:xfrm>
          <a:prstGeom prst="rect">
            <a:avLst/>
          </a:prstGeom>
          <a:noFill/>
          <a:ln w="9525">
            <a:noFill/>
            <a:miter lim="800000"/>
            <a:headEnd/>
            <a:tailEnd/>
          </a:ln>
        </p:spPr>
      </p:pic>
      <p:sp>
        <p:nvSpPr>
          <p:cNvPr id="7" name="TextBox 6"/>
          <p:cNvSpPr txBox="1"/>
          <p:nvPr/>
        </p:nvSpPr>
        <p:spPr>
          <a:xfrm>
            <a:off x="430213" y="6169223"/>
            <a:ext cx="5638800" cy="307777"/>
          </a:xfrm>
          <a:prstGeom prst="rect">
            <a:avLst/>
          </a:prstGeom>
          <a:noFill/>
        </p:spPr>
        <p:txBody>
          <a:bodyPr wrap="square" rtlCol="0">
            <a:spAutoFit/>
          </a:bodyPr>
          <a:lstStyle/>
          <a:p>
            <a:pPr algn="ctr"/>
            <a:r>
              <a:rPr lang="en-US" sz="1400" b="1" i="1" dirty="0">
                <a:solidFill>
                  <a:prstClr val="black"/>
                </a:solidFill>
              </a:rPr>
              <a:t>An overhead view of one of the main laser chambers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icture 31" descr="LabVIEW Logo Horizontal.png"/>
          <p:cNvPicPr>
            <a:picLocks noChangeAspect="1"/>
          </p:cNvPicPr>
          <p:nvPr/>
        </p:nvPicPr>
        <p:blipFill>
          <a:blip r:embed="rId4" cstate="print"/>
          <a:stretch>
            <a:fillRect/>
          </a:stretch>
        </p:blipFill>
        <p:spPr>
          <a:xfrm>
            <a:off x="228600" y="228600"/>
            <a:ext cx="4840941" cy="914400"/>
          </a:xfrm>
          <a:prstGeom prst="rect">
            <a:avLst/>
          </a:prstGeom>
        </p:spPr>
      </p:pic>
      <p:sp>
        <p:nvSpPr>
          <p:cNvPr id="35" name="Rounded Rectangle 34"/>
          <p:cNvSpPr/>
          <p:nvPr/>
        </p:nvSpPr>
        <p:spPr bwMode="auto">
          <a:xfrm>
            <a:off x="1143000" y="2514600"/>
            <a:ext cx="6781800" cy="3200400"/>
          </a:xfrm>
          <a:prstGeom prst="roundRect">
            <a:avLst>
              <a:gd name="adj" fmla="val 6480"/>
            </a:avLst>
          </a:prstGeom>
          <a:solidFill>
            <a:schemeClr val="bg1">
              <a:lumMod val="75000"/>
              <a:alpha val="87000"/>
            </a:schemeClr>
          </a:solidFill>
          <a:ln w="349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2" rtlCol="0" anchor="t" anchorCtr="0" compatLnSpc="1">
            <a:prstTxWarp prst="textNoShape">
              <a:avLst/>
            </a:prstTxWarp>
          </a:bodyPr>
          <a:lstStyle/>
          <a:p>
            <a:pPr marL="342900" indent="-342900" fontAlgn="base">
              <a:spcBef>
                <a:spcPct val="20000"/>
              </a:spcBef>
              <a:spcAft>
                <a:spcPct val="0"/>
              </a:spcAft>
              <a:buFontTx/>
              <a:buChar char="•"/>
            </a:pPr>
            <a:r>
              <a:rPr lang="en-US" sz="3200" kern="0" dirty="0" smtClean="0">
                <a:solidFill>
                  <a:prstClr val="white"/>
                </a:solidFill>
              </a:rPr>
              <a:t>Dataflow</a:t>
            </a:r>
          </a:p>
          <a:p>
            <a:pPr marL="342900" indent="-342900" fontAlgn="base">
              <a:spcBef>
                <a:spcPct val="20000"/>
              </a:spcBef>
              <a:spcAft>
                <a:spcPct val="0"/>
              </a:spcAft>
              <a:buFontTx/>
              <a:buChar char="•"/>
            </a:pPr>
            <a:r>
              <a:rPr lang="en-US" sz="3200" kern="0" dirty="0" smtClean="0">
                <a:solidFill>
                  <a:prstClr val="white"/>
                </a:solidFill>
              </a:rPr>
              <a:t>Graphical</a:t>
            </a:r>
          </a:p>
          <a:p>
            <a:pPr marL="342900" indent="-342900" fontAlgn="base">
              <a:spcBef>
                <a:spcPct val="20000"/>
              </a:spcBef>
              <a:spcAft>
                <a:spcPct val="0"/>
              </a:spcAft>
              <a:buFontTx/>
              <a:buChar char="•"/>
            </a:pPr>
            <a:r>
              <a:rPr lang="en-US" sz="3200" kern="0" dirty="0" smtClean="0">
                <a:solidFill>
                  <a:prstClr val="white"/>
                </a:solidFill>
              </a:rPr>
              <a:t>Event-driven</a:t>
            </a:r>
          </a:p>
          <a:p>
            <a:pPr marL="342900" indent="-342900" fontAlgn="base">
              <a:spcBef>
                <a:spcPct val="20000"/>
              </a:spcBef>
              <a:spcAft>
                <a:spcPct val="0"/>
              </a:spcAft>
              <a:buFontTx/>
              <a:buChar char="•"/>
            </a:pPr>
            <a:r>
              <a:rPr lang="en-US" sz="3200" kern="0" dirty="0" smtClean="0">
                <a:solidFill>
                  <a:prstClr val="white"/>
                </a:solidFill>
              </a:rPr>
              <a:t>Multithreaded</a:t>
            </a:r>
          </a:p>
          <a:p>
            <a:pPr marL="342900" indent="-342900" fontAlgn="base">
              <a:spcBef>
                <a:spcPct val="20000"/>
              </a:spcBef>
              <a:spcAft>
                <a:spcPct val="0"/>
              </a:spcAft>
              <a:buFontTx/>
              <a:buChar char="•"/>
            </a:pPr>
            <a:r>
              <a:rPr lang="en-US" sz="3200" kern="0" dirty="0" smtClean="0">
                <a:solidFill>
                  <a:prstClr val="white"/>
                </a:solidFill>
              </a:rPr>
              <a:t>Object-oriented</a:t>
            </a:r>
          </a:p>
          <a:p>
            <a:pPr marL="342900" indent="-342900" fontAlgn="base">
              <a:spcBef>
                <a:spcPct val="20000"/>
              </a:spcBef>
              <a:spcAft>
                <a:spcPct val="0"/>
              </a:spcAft>
              <a:buFontTx/>
              <a:buChar char="•"/>
            </a:pPr>
            <a:r>
              <a:rPr lang="en-US" sz="3200" kern="0" dirty="0" smtClean="0">
                <a:solidFill>
                  <a:prstClr val="white"/>
                </a:solidFill>
              </a:rPr>
              <a:t>Compiled</a:t>
            </a:r>
          </a:p>
          <a:p>
            <a:pPr marL="342900" indent="-342900" fontAlgn="base">
              <a:spcBef>
                <a:spcPct val="20000"/>
              </a:spcBef>
              <a:spcAft>
                <a:spcPct val="0"/>
              </a:spcAft>
              <a:buFontTx/>
              <a:buChar char="•"/>
            </a:pPr>
            <a:r>
              <a:rPr lang="en-US" sz="3200" kern="0" dirty="0" smtClean="0">
                <a:solidFill>
                  <a:prstClr val="white"/>
                </a:solidFill>
              </a:rPr>
              <a:t>Multi-platform</a:t>
            </a:r>
          </a:p>
          <a:p>
            <a:pPr marL="342900" indent="-342900" fontAlgn="base">
              <a:spcBef>
                <a:spcPct val="20000"/>
              </a:spcBef>
              <a:spcAft>
                <a:spcPct val="0"/>
              </a:spcAft>
              <a:buFontTx/>
              <a:buChar char="•"/>
            </a:pPr>
            <a:r>
              <a:rPr lang="en-US" sz="3200" kern="0" dirty="0" smtClean="0">
                <a:solidFill>
                  <a:prstClr val="white"/>
                </a:solidFill>
              </a:rPr>
              <a:t>Multi-target</a:t>
            </a:r>
          </a:p>
          <a:p>
            <a:pPr marL="342900" indent="-342900" fontAlgn="base">
              <a:spcBef>
                <a:spcPct val="20000"/>
              </a:spcBef>
              <a:spcAft>
                <a:spcPct val="0"/>
              </a:spcAft>
              <a:buFontTx/>
              <a:buChar char="•"/>
            </a:pPr>
            <a:r>
              <a:rPr lang="en-US" sz="3200" kern="0" dirty="0" smtClean="0">
                <a:solidFill>
                  <a:prstClr val="white"/>
                </a:solidFill>
              </a:rPr>
              <a:t>Memory managed</a:t>
            </a:r>
          </a:p>
          <a:p>
            <a:pPr marL="342900" indent="-342900" fontAlgn="base">
              <a:spcBef>
                <a:spcPct val="20000"/>
              </a:spcBef>
              <a:spcAft>
                <a:spcPct val="0"/>
              </a:spcAft>
              <a:buFontTx/>
              <a:buChar char="•"/>
            </a:pPr>
            <a:r>
              <a:rPr lang="en-US" sz="3200" kern="0" dirty="0" smtClean="0">
                <a:solidFill>
                  <a:prstClr val="white"/>
                </a:solidFill>
              </a:rPr>
              <a:t>Synchronous</a:t>
            </a:r>
          </a:p>
        </p:txBody>
      </p:sp>
      <p:sp>
        <p:nvSpPr>
          <p:cNvPr id="5" name="Rectangle 4"/>
          <p:cNvSpPr/>
          <p:nvPr/>
        </p:nvSpPr>
        <p:spPr>
          <a:xfrm>
            <a:off x="0" y="1905000"/>
            <a:ext cx="9144000" cy="584775"/>
          </a:xfrm>
          <a:prstGeom prst="rect">
            <a:avLst/>
          </a:prstGeom>
        </p:spPr>
        <p:txBody>
          <a:bodyPr wrap="square">
            <a:spAutoFit/>
          </a:bodyPr>
          <a:lstStyle/>
          <a:p>
            <a:pPr marL="342900" indent="-342900" algn="ctr" fontAlgn="base">
              <a:spcBef>
                <a:spcPct val="20000"/>
              </a:spcBef>
              <a:spcAft>
                <a:spcPct val="0"/>
              </a:spcAft>
            </a:pPr>
            <a:r>
              <a:rPr lang="en-US" sz="3200" kern="0" dirty="0" smtClean="0">
                <a:solidFill>
                  <a:prstClr val="black"/>
                </a:solidFill>
              </a:rPr>
              <a:t>Language Characteristics</a:t>
            </a:r>
          </a:p>
        </p:txBody>
      </p:sp>
    </p:spTree>
    <p:custDataLst>
      <p:tags r:id="rId1"/>
    </p:custDataLst>
    <p:extLst>
      <p:ext uri="{BB962C8B-B14F-4D97-AF65-F5344CB8AC3E}">
        <p14:creationId xmlns:p14="http://schemas.microsoft.com/office/powerpoint/2010/main" val="50706497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LabVIEW Compiles Graphical Code</a:t>
            </a:r>
            <a:endParaRPr lang="en-US" dirty="0"/>
          </a:p>
        </p:txBody>
      </p:sp>
      <p:sp>
        <p:nvSpPr>
          <p:cNvPr id="14" name="Content Placeholder 2"/>
          <p:cNvSpPr>
            <a:spLocks noGrp="1"/>
          </p:cNvSpPr>
          <p:nvPr>
            <p:ph sz="quarter" idx="10"/>
          </p:nvPr>
        </p:nvSpPr>
        <p:spPr>
          <a:xfrm>
            <a:off x="3481449" y="1296322"/>
            <a:ext cx="5510152" cy="5028278"/>
          </a:xfrm>
          <a:prstGeom prst="rect">
            <a:avLst/>
          </a:prstGeom>
        </p:spPr>
        <p:txBody>
          <a:bodyPr numCol="3">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dirty="0" smtClean="0">
                <a:ln>
                  <a:noFill/>
                </a:ln>
                <a:solidFill>
                  <a:sysClr val="windowText" lastClr="000000"/>
                </a:solidFill>
                <a:effectLst/>
                <a:uLnTx/>
                <a:uFillTx/>
              </a:rPr>
              <a:t>  mov         byte ptr [esi+29h],0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eax,dword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[esi+18h]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ebp,dword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[esi+14h]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[esi+0Ch],</a:t>
            </a:r>
            <a:r>
              <a:rPr kumimoji="0" lang="en-US" sz="1050" b="0" i="0" u="none" strike="noStrike" kern="0" cap="none" spc="0" normalizeH="0" baseline="0" noProof="0" dirty="0" err="1" smtClean="0">
                <a:ln>
                  <a:noFill/>
                </a:ln>
                <a:solidFill>
                  <a:sysClr val="windowText" lastClr="000000"/>
                </a:solidFill>
                <a:effectLst/>
                <a:uLnTx/>
                <a:uFillTx/>
              </a:rPr>
              <a:t>eax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cmp</a:t>
            </a:r>
            <a:r>
              <a:rPr kumimoji="0" lang="en-US" sz="1050" b="0" i="0" u="none" strike="noStrike" kern="0" cap="none" spc="0" normalizeH="0" baseline="0" noProof="0" dirty="0" smtClean="0">
                <a:ln>
                  <a:noFill/>
                </a:ln>
                <a:solidFill>
                  <a:sysClr val="windowText" lastClr="000000"/>
                </a:solidFill>
                <a:effectLst/>
                <a:uLnTx/>
                <a:uFillTx/>
              </a:rPr>
              <a:t>         byte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[esi+2Ah],1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je          0ABFFE0F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eax,dword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[esi+1Ch]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eax,dword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[eax+14h]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test        </a:t>
            </a:r>
            <a:r>
              <a:rPr kumimoji="0" lang="en-US" sz="1050" b="0" i="0" u="none" strike="noStrike" kern="0" cap="none" spc="0" normalizeH="0" baseline="0" noProof="0" dirty="0" err="1" smtClean="0">
                <a:ln>
                  <a:noFill/>
                </a:ln>
                <a:solidFill>
                  <a:sysClr val="windowText" lastClr="000000"/>
                </a:solidFill>
                <a:effectLst/>
                <a:uLnTx/>
                <a:uFillTx/>
              </a:rPr>
              <a:t>eax,eax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je          0ABFFCEF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cmp</a:t>
            </a:r>
            <a:r>
              <a:rPr kumimoji="0" lang="en-US" sz="1050" b="0" i="0" u="none" strike="noStrike" kern="0" cap="none" spc="0" normalizeH="0" baseline="0" noProof="0" dirty="0" smtClean="0">
                <a:ln>
                  <a:noFill/>
                </a:ln>
                <a:solidFill>
                  <a:sysClr val="windowText" lastClr="000000"/>
                </a:solidFill>
                <a:effectLst/>
                <a:uLnTx/>
                <a:uFillTx/>
              </a:rPr>
              <a:t>         byte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[eax+2Ah],1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jne</a:t>
            </a:r>
            <a:r>
              <a:rPr kumimoji="0" lang="en-US" sz="1050" b="0" i="0" u="none" strike="noStrike" kern="0" cap="none" spc="0" normalizeH="0" baseline="0" noProof="0" dirty="0" smtClean="0">
                <a:ln>
                  <a:noFill/>
                </a:ln>
                <a:solidFill>
                  <a:sysClr val="windowText" lastClr="000000"/>
                </a:solidFill>
                <a:effectLst/>
                <a:uLnTx/>
                <a:uFillTx/>
              </a:rPr>
              <a:t>         0ABFFCEF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jmp</a:t>
            </a:r>
            <a:r>
              <a:rPr kumimoji="0" lang="en-US" sz="1050" b="0" i="0" u="none" strike="noStrike" kern="0" cap="none" spc="0" normalizeH="0" baseline="0" noProof="0" dirty="0" smtClean="0">
                <a:ln>
                  <a:noFill/>
                </a:ln>
                <a:solidFill>
                  <a:sysClr val="windowText" lastClr="000000"/>
                </a:solidFill>
                <a:effectLst/>
                <a:uLnTx/>
                <a:uFillTx/>
              </a:rPr>
              <a:t>         0ABFFE0F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ecx,dword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[ebp+44h]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xor</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eax,eax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edx,1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lock </a:t>
            </a:r>
            <a:r>
              <a:rPr kumimoji="0" lang="en-US" sz="1050" b="0" i="0" u="none" strike="noStrike" kern="0" cap="none" spc="0" normalizeH="0" baseline="0" noProof="0" dirty="0" err="1" smtClean="0">
                <a:ln>
                  <a:noFill/>
                </a:ln>
                <a:solidFill>
                  <a:sysClr val="windowText" lastClr="000000"/>
                </a:solidFill>
                <a:effectLst/>
                <a:uLnTx/>
                <a:uFillTx/>
              </a:rPr>
              <a:t>cmpxchg</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ecx</a:t>
            </a:r>
            <a:r>
              <a:rPr kumimoji="0" lang="en-US" sz="1050" b="0" i="0" u="none" strike="noStrike" kern="0" cap="none" spc="0" normalizeH="0" baseline="0" noProof="0" dirty="0" smtClean="0">
                <a:ln>
                  <a:noFill/>
                </a:ln>
                <a:solidFill>
                  <a:sysClr val="windowText" lastClr="000000"/>
                </a:solidFill>
                <a:effectLst/>
                <a:uLnTx/>
                <a:uFillTx/>
              </a:rPr>
              <a:t>],</a:t>
            </a:r>
            <a:r>
              <a:rPr kumimoji="0" lang="en-US" sz="1050" b="0" i="0" u="none" strike="noStrike" kern="0" cap="none" spc="0" normalizeH="0" baseline="0" noProof="0" dirty="0" err="1" smtClean="0">
                <a:ln>
                  <a:noFill/>
                </a:ln>
                <a:solidFill>
                  <a:sysClr val="windowText" lastClr="000000"/>
                </a:solidFill>
                <a:effectLst/>
                <a:uLnTx/>
                <a:uFillTx/>
              </a:rPr>
              <a:t>edx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test        </a:t>
            </a:r>
            <a:r>
              <a:rPr kumimoji="0" lang="en-US" sz="1050" b="0" i="0" u="none" strike="noStrike" kern="0" cap="none" spc="0" normalizeH="0" baseline="0" noProof="0" dirty="0" err="1" smtClean="0">
                <a:ln>
                  <a:noFill/>
                </a:ln>
                <a:solidFill>
                  <a:sysClr val="windowText" lastClr="000000"/>
                </a:solidFill>
                <a:effectLst/>
                <a:uLnTx/>
                <a:uFillTx/>
              </a:rPr>
              <a:t>eax,eax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jne</a:t>
            </a:r>
            <a:r>
              <a:rPr kumimoji="0" lang="en-US" sz="1050" b="0" i="0" u="none" strike="noStrike" kern="0" cap="none" spc="0" normalizeH="0" baseline="0" noProof="0" dirty="0" smtClean="0">
                <a:ln>
                  <a:noFill/>
                </a:ln>
                <a:solidFill>
                  <a:sysClr val="windowText" lastClr="000000"/>
                </a:solidFill>
                <a:effectLst/>
                <a:uLnTx/>
                <a:uFillTx/>
              </a:rPr>
              <a:t>         0ABFFCEF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eax,dword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[esi+1Ch]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lea         </a:t>
            </a:r>
            <a:r>
              <a:rPr kumimoji="0" lang="en-US" sz="1050" b="0" i="0" u="none" strike="noStrike" kern="0" cap="none" spc="0" normalizeH="0" baseline="0" noProof="0" dirty="0" err="1" smtClean="0">
                <a:ln>
                  <a:noFill/>
                </a:ln>
                <a:solidFill>
                  <a:sysClr val="windowText" lastClr="000000"/>
                </a:solidFill>
                <a:effectLst/>
                <a:uLnTx/>
                <a:uFillTx/>
              </a:rPr>
              <a:t>ecx</a:t>
            </a:r>
            <a:r>
              <a:rPr kumimoji="0" lang="en-US" sz="1050" b="0" i="0" u="none" strike="noStrike" kern="0" cap="none" spc="0" normalizeH="0" baseline="0" noProof="0" dirty="0" smtClean="0">
                <a:ln>
                  <a:noFill/>
                </a:ln>
                <a:solidFill>
                  <a:sysClr val="windowText" lastClr="000000"/>
                </a:solidFill>
                <a:effectLst/>
                <a:uLnTx/>
                <a:uFillTx/>
              </a:rPr>
              <a:t>,[ebp+4Ch]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[eax+10h],</a:t>
            </a:r>
            <a:r>
              <a:rPr kumimoji="0" lang="en-US" sz="1050" b="0" i="0" u="none" strike="noStrike" kern="0" cap="none" spc="0" normalizeH="0" baseline="0" noProof="0" dirty="0" err="1" smtClean="0">
                <a:ln>
                  <a:noFill/>
                </a:ln>
                <a:solidFill>
                  <a:sysClr val="windowText" lastClr="000000"/>
                </a:solidFill>
                <a:effectLst/>
                <a:uLnTx/>
                <a:uFillTx/>
              </a:rPr>
              <a:t>ecx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[ebp+68h],</a:t>
            </a:r>
            <a:r>
              <a:rPr kumimoji="0" lang="en-US" sz="1050" b="0" i="0" u="none" strike="noStrike" kern="0" cap="none" spc="0" normalizeH="0" baseline="0" noProof="0" dirty="0" err="1" smtClean="0">
                <a:ln>
                  <a:noFill/>
                </a:ln>
                <a:solidFill>
                  <a:sysClr val="windowText" lastClr="000000"/>
                </a:solidFill>
                <a:effectLst/>
                <a:uLnTx/>
                <a:uFillTx/>
              </a:rPr>
              <a:t>eax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[ebp+48h],</a:t>
            </a:r>
            <a:r>
              <a:rPr kumimoji="0" lang="en-US" sz="1050" b="0" i="0" u="none" strike="noStrike" kern="0" cap="none" spc="0" normalizeH="0" baseline="0" noProof="0" dirty="0" err="1" smtClean="0">
                <a:ln>
                  <a:noFill/>
                </a:ln>
                <a:solidFill>
                  <a:sysClr val="windowText" lastClr="000000"/>
                </a:solidFill>
                <a:effectLst/>
                <a:uLnTx/>
                <a:uFillTx/>
              </a:rPr>
              <a:t>esi</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cmp</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[eax+14h],0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jne</a:t>
            </a:r>
            <a:r>
              <a:rPr kumimoji="0" lang="en-US" sz="1050" b="0" i="0" u="none" strike="noStrike" kern="0" cap="none" spc="0" normalizeH="0" baseline="0" noProof="0" dirty="0" smtClean="0">
                <a:ln>
                  <a:noFill/>
                </a:ln>
                <a:solidFill>
                  <a:sysClr val="windowText" lastClr="000000"/>
                </a:solidFill>
                <a:effectLst/>
                <a:uLnTx/>
                <a:uFillTx/>
              </a:rPr>
              <a:t>         0ABFFD90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[eax+14h],</a:t>
            </a:r>
            <a:r>
              <a:rPr kumimoji="0" lang="en-US" sz="1050" b="0" i="0" u="none" strike="noStrike" kern="0" cap="none" spc="0" normalizeH="0" baseline="0" noProof="0" dirty="0" err="1" smtClean="0">
                <a:ln>
                  <a:noFill/>
                </a:ln>
                <a:solidFill>
                  <a:sysClr val="windowText" lastClr="000000"/>
                </a:solidFill>
                <a:effectLst/>
                <a:uLnTx/>
                <a:uFillTx/>
              </a:rPr>
              <a:t>esi</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byte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[ebp+1Eh],1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cmp</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[esi+30h],2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je          0ABFFE39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byte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[ebp+1Bh],1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esi,dword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[ebp+360h]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esi,dword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esi</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[ebp+37Ch],</a:t>
            </a:r>
            <a:r>
              <a:rPr kumimoji="0" lang="en-US" sz="1050" b="0" i="0" u="none" strike="noStrike" kern="0" cap="none" spc="0" normalizeH="0" baseline="0" noProof="0" dirty="0" err="1" smtClean="0">
                <a:ln>
                  <a:noFill/>
                </a:ln>
                <a:solidFill>
                  <a:sysClr val="windowText" lastClr="000000"/>
                </a:solidFill>
                <a:effectLst/>
                <a:uLnTx/>
                <a:uFillTx/>
              </a:rPr>
              <a:t>esi</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rPr>
              <a:t> </a:t>
            </a:r>
            <a:r>
              <a:rPr kumimoji="0" lang="en-US" sz="1100" b="1"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rPr>
              <a:t> </a:t>
            </a:r>
            <a:r>
              <a:rPr kumimoji="0" lang="en-US" sz="1100" b="1" i="1"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rPr>
              <a:t>inc         </a:t>
            </a:r>
            <a:r>
              <a:rPr kumimoji="0" lang="en-US" sz="1100" b="1" i="1" u="none" strike="noStrike" kern="0" cap="none" spc="0" normalizeH="0" baseline="0" noProof="0" dirty="0" err="1" smtClean="0">
                <a:ln>
                  <a:noFill/>
                </a:ln>
                <a:solidFill>
                  <a:sysClr val="windowText" lastClr="000000"/>
                </a:solidFill>
                <a:effectLst>
                  <a:outerShdw blurRad="38100" dist="38100" dir="2700000" algn="tl">
                    <a:srgbClr val="000000">
                      <a:alpha val="43137"/>
                    </a:srgbClr>
                  </a:outerShdw>
                </a:effectLst>
                <a:uLnTx/>
                <a:uFillTx/>
              </a:rPr>
              <a:t>dword</a:t>
            </a:r>
            <a:r>
              <a:rPr kumimoji="0" lang="en-US" sz="1100" b="1" i="1"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rPr>
              <a:t> </a:t>
            </a:r>
            <a:r>
              <a:rPr kumimoji="0" lang="en-US" sz="1100" b="1" i="1" u="none" strike="noStrike" kern="0" cap="none" spc="0" normalizeH="0" baseline="0" noProof="0" dirty="0" err="1" smtClean="0">
                <a:ln>
                  <a:noFill/>
                </a:ln>
                <a:solidFill>
                  <a:sysClr val="windowText" lastClr="000000"/>
                </a:solidFill>
                <a:effectLst>
                  <a:outerShdw blurRad="38100" dist="38100" dir="2700000" algn="tl">
                    <a:srgbClr val="000000">
                      <a:alpha val="43137"/>
                    </a:srgbClr>
                  </a:outerShdw>
                </a:effectLst>
                <a:uLnTx/>
                <a:uFillTx/>
              </a:rPr>
              <a:t>ptr</a:t>
            </a:r>
            <a:r>
              <a:rPr kumimoji="0" lang="en-US" sz="1100" b="1" i="1"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rPr>
              <a:t> [ebp+37Ch]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esi,dword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[ebp+48h]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cmp</a:t>
            </a:r>
            <a:r>
              <a:rPr kumimoji="0" lang="en-US" sz="1050" b="0" i="0" u="none" strike="noStrike" kern="0" cap="none" spc="0" normalizeH="0" baseline="0" noProof="0" dirty="0" smtClean="0">
                <a:ln>
                  <a:noFill/>
                </a:ln>
                <a:solidFill>
                  <a:sysClr val="windowText" lastClr="000000"/>
                </a:solidFill>
                <a:effectLst/>
                <a:uLnTx/>
                <a:uFillTx/>
              </a:rPr>
              <a:t>         byte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[esi+3Dh],1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eax,dword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[ebp+68h]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je          0ABFFE09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cmp</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[eax+28h],0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jne</a:t>
            </a:r>
            <a:r>
              <a:rPr kumimoji="0" lang="en-US" sz="1050" b="0" i="0" u="none" strike="noStrike" kern="0" cap="none" spc="0" normalizeH="0" baseline="0" noProof="0" dirty="0" smtClean="0">
                <a:ln>
                  <a:noFill/>
                </a:ln>
                <a:solidFill>
                  <a:sysClr val="windowText" lastClr="000000"/>
                </a:solidFill>
                <a:effectLst/>
                <a:uLnTx/>
                <a:uFillTx/>
              </a:rPr>
              <a:t>         0ABFFE1F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[ebp+48h],0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[eax+10h],</a:t>
            </a:r>
            <a:r>
              <a:rPr kumimoji="0" lang="en-US" sz="1050" b="0" i="0" u="none" strike="noStrike" kern="0" cap="none" spc="0" normalizeH="0" baseline="0" noProof="0" dirty="0" err="1" smtClean="0">
                <a:ln>
                  <a:noFill/>
                </a:ln>
                <a:solidFill>
                  <a:sysClr val="windowText" lastClr="000000"/>
                </a:solidFill>
                <a:effectLst/>
                <a:uLnTx/>
                <a:uFillTx/>
              </a:rPr>
              <a:t>esi</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byte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[ebp+1Eh],0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ecx,dword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[ebp+44h]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ecx</a:t>
            </a:r>
            <a:r>
              <a:rPr kumimoji="0" lang="en-US" sz="1050" b="0" i="0" u="none" strike="noStrike" kern="0" cap="none" spc="0" normalizeH="0" baseline="0" noProof="0" dirty="0" smtClean="0">
                <a:ln>
                  <a:noFill/>
                </a:ln>
                <a:solidFill>
                  <a:sysClr val="windowText" lastClr="000000"/>
                </a:solidFill>
                <a:effectLst/>
                <a:uLnTx/>
                <a:uFillTx/>
              </a:rPr>
              <a:t>],0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cmp</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[eax+14h],</a:t>
            </a:r>
            <a:r>
              <a:rPr kumimoji="0" lang="en-US" sz="1050" b="0" i="0" u="none" strike="noStrike" kern="0" cap="none" spc="0" normalizeH="0" baseline="0" noProof="0" dirty="0" err="1" smtClean="0">
                <a:ln>
                  <a:noFill/>
                </a:ln>
                <a:solidFill>
                  <a:sysClr val="windowText" lastClr="000000"/>
                </a:solidFill>
                <a:effectLst/>
                <a:uLnTx/>
                <a:uFillTx/>
              </a:rPr>
              <a:t>esi</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jne</a:t>
            </a:r>
            <a:r>
              <a:rPr kumimoji="0" lang="en-US" sz="1050" b="0" i="0" u="none" strike="noStrike" kern="0" cap="none" spc="0" normalizeH="0" baseline="0" noProof="0" dirty="0" smtClean="0">
                <a:ln>
                  <a:noFill/>
                </a:ln>
                <a:solidFill>
                  <a:sysClr val="windowText" lastClr="000000"/>
                </a:solidFill>
                <a:effectLst/>
                <a:uLnTx/>
                <a:uFillTx/>
              </a:rPr>
              <a:t>         0ABFFE0F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[eax+14h],0 </a:t>
            </a:r>
          </a:p>
          <a:p>
            <a:pPr marL="0" marR="0" lvl="0" indent="0" defTabSz="914400"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dirty="0" smtClean="0">
                <a:ln>
                  <a:noFill/>
                </a:ln>
                <a:solidFill>
                  <a:sysClr val="windowText" lastClr="000000"/>
                </a:solidFill>
                <a:effectLst/>
                <a:uLnTx/>
                <a:uFillTx/>
              </a:rPr>
              <a:t>  cmp         byte ptr [esi+29h],5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jne</a:t>
            </a:r>
            <a:r>
              <a:rPr kumimoji="0" lang="en-US" sz="1050" b="0" i="0" u="none" strike="noStrike" kern="0" cap="none" spc="0" normalizeH="0" baseline="0" noProof="0" dirty="0" smtClean="0">
                <a:ln>
                  <a:noFill/>
                </a:ln>
                <a:solidFill>
                  <a:sysClr val="windowText" lastClr="000000"/>
                </a:solidFill>
                <a:effectLst/>
                <a:uLnTx/>
                <a:uFillTx/>
              </a:rPr>
              <a:t>         0ABFFE0F </a:t>
            </a:r>
          </a:p>
          <a:p>
            <a:pPr marL="0" marR="0" lvl="0" indent="0" defTabSz="914400"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dirty="0" smtClean="0">
                <a:ln>
                  <a:noFill/>
                </a:ln>
                <a:solidFill>
                  <a:sysClr val="windowText" lastClr="000000"/>
                </a:solidFill>
                <a:effectLst/>
                <a:uLnTx/>
                <a:uFillTx/>
              </a:rPr>
              <a:t>  mov         dword ptr [esi+29h],2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xor</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eax,eax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jmp</a:t>
            </a:r>
            <a:r>
              <a:rPr kumimoji="0" lang="en-US" sz="1050" b="0" i="0" u="none" strike="noStrike" kern="0" cap="none" spc="0" normalizeH="0" baseline="0" noProof="0" dirty="0" smtClean="0">
                <a:ln>
                  <a:noFill/>
                </a:ln>
                <a:solidFill>
                  <a:sysClr val="windowText" lastClr="000000"/>
                </a:solidFill>
                <a:effectLst/>
                <a:uLnTx/>
                <a:uFillTx/>
              </a:rPr>
              <a:t>         0ABFFD13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[esi+1Ch],</a:t>
            </a:r>
            <a:r>
              <a:rPr kumimoji="0" lang="en-US" sz="1050" b="0" i="0" u="none" strike="noStrike" kern="0" cap="none" spc="0" normalizeH="0" baseline="0" noProof="0" dirty="0" err="1" smtClean="0">
                <a:ln>
                  <a:noFill/>
                </a:ln>
                <a:solidFill>
                  <a:sysClr val="windowText" lastClr="000000"/>
                </a:solidFill>
                <a:effectLst/>
                <a:uLnTx/>
                <a:uFillTx/>
              </a:rPr>
              <a:t>eax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[eax+10h],</a:t>
            </a:r>
            <a:r>
              <a:rPr kumimoji="0" lang="en-US" sz="1050" b="0" i="0" u="none" strike="noStrike" kern="0" cap="none" spc="0" normalizeH="0" baseline="0" noProof="0" dirty="0" err="1" smtClean="0">
                <a:ln>
                  <a:noFill/>
                </a:ln>
                <a:solidFill>
                  <a:sysClr val="windowText" lastClr="000000"/>
                </a:solidFill>
                <a:effectLst/>
                <a:uLnTx/>
                <a:uFillTx/>
              </a:rPr>
              <a:t>esi</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edx,dword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[esi+8]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ecx,dword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[esi+0Ch]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eax,esi</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add         esp,8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pop         </a:t>
            </a:r>
            <a:r>
              <a:rPr kumimoji="0" lang="en-US" sz="1050" b="0" i="0" u="none" strike="noStrike" kern="0" cap="none" spc="0" normalizeH="0" baseline="0" noProof="0" dirty="0" err="1" smtClean="0">
                <a:ln>
                  <a:noFill/>
                </a:ln>
                <a:solidFill>
                  <a:sysClr val="windowText" lastClr="000000"/>
                </a:solidFill>
                <a:effectLst/>
                <a:uLnTx/>
                <a:uFillTx/>
              </a:rPr>
              <a:t>esi</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ebp,edx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jmp</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ecx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add         ebp,3Ch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dword</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esp</a:t>
            </a:r>
            <a:r>
              <a:rPr kumimoji="0" lang="en-US" sz="1050" b="0" i="0" u="none" strike="noStrike" kern="0" cap="none" spc="0" normalizeH="0" baseline="0" noProof="0" dirty="0" smtClean="0">
                <a:ln>
                  <a:noFill/>
                </a:ln>
                <a:solidFill>
                  <a:sysClr val="windowText" lastClr="000000"/>
                </a:solidFill>
                <a:effectLst/>
                <a:uLnTx/>
                <a:uFillTx/>
              </a:rPr>
              <a:t>],</a:t>
            </a:r>
            <a:r>
              <a:rPr kumimoji="0" lang="en-US" sz="1050" b="0" i="0" u="none" strike="noStrike" kern="0" cap="none" spc="0" normalizeH="0" baseline="0" noProof="0" dirty="0" err="1" smtClean="0">
                <a:ln>
                  <a:noFill/>
                </a:ln>
                <a:solidFill>
                  <a:sysClr val="windowText" lastClr="000000"/>
                </a:solidFill>
                <a:effectLst/>
                <a:uLnTx/>
                <a:uFillTx/>
              </a:rPr>
              <a:t>ebp</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call        </a:t>
            </a:r>
            <a:r>
              <a:rPr kumimoji="0" lang="en-US" sz="1050" b="0" i="0" u="none" strike="noStrike" kern="0" cap="none" spc="0" normalizeH="0" baseline="0" noProof="0" dirty="0" err="1" smtClean="0">
                <a:ln>
                  <a:noFill/>
                </a:ln>
                <a:solidFill>
                  <a:sysClr val="windowText" lastClr="000000"/>
                </a:solidFill>
                <a:effectLst/>
                <a:uLnTx/>
                <a:uFillTx/>
              </a:rPr>
              <a:t>SubrVIExit</a:t>
            </a:r>
            <a:r>
              <a:rPr kumimoji="0" lang="en-US" sz="1050" b="0" i="0" u="none" strike="noStrike" kern="0" cap="none" spc="0" normalizeH="0" baseline="0" noProof="0" dirty="0" smtClean="0">
                <a:ln>
                  <a:noFill/>
                </a:ln>
                <a:solidFill>
                  <a:sysClr val="windowText" lastClr="000000"/>
                </a:solidFill>
                <a:effectLst/>
                <a:uLnTx/>
                <a:uFillTx/>
              </a:rPr>
              <a:t> (24D6450h)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test        </a:t>
            </a:r>
            <a:r>
              <a:rPr kumimoji="0" lang="en-US" sz="1050" b="0" i="0" u="none" strike="noStrike" kern="0" cap="none" spc="0" normalizeH="0" baseline="0" noProof="0" dirty="0" err="1" smtClean="0">
                <a:ln>
                  <a:noFill/>
                </a:ln>
                <a:solidFill>
                  <a:sysClr val="windowText" lastClr="000000"/>
                </a:solidFill>
                <a:effectLst/>
                <a:uLnTx/>
                <a:uFillTx/>
              </a:rPr>
              <a:t>eax,eax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je          0ABFFE02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esi,eax</a:t>
            </a:r>
            <a:r>
              <a:rPr kumimoji="0" lang="en-US" sz="105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jmp</a:t>
            </a:r>
            <a:r>
              <a:rPr kumimoji="0" lang="en-US" sz="1050" b="0" i="0" u="none" strike="noStrike" kern="0" cap="none" spc="0" normalizeH="0" baseline="0" noProof="0" dirty="0" smtClean="0">
                <a:ln>
                  <a:noFill/>
                </a:ln>
                <a:solidFill>
                  <a:sysClr val="windowText" lastClr="000000"/>
                </a:solidFill>
                <a:effectLst/>
                <a:uLnTx/>
                <a:uFillTx/>
              </a:rPr>
              <a:t>         0ABFFE0F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mov</a:t>
            </a:r>
            <a:r>
              <a:rPr kumimoji="0" lang="en-US" sz="1050" b="0" i="0" u="none" strike="noStrike" kern="0" cap="none" spc="0" normalizeH="0" baseline="0" noProof="0" dirty="0" smtClean="0">
                <a:ln>
                  <a:noFill/>
                </a:ln>
                <a:solidFill>
                  <a:sysClr val="windowText" lastClr="000000"/>
                </a:solidFill>
                <a:effectLst/>
                <a:uLnTx/>
                <a:uFillTx/>
              </a:rPr>
              <a:t>         byte </a:t>
            </a:r>
            <a:r>
              <a:rPr kumimoji="0" lang="en-US" sz="1050" b="0" i="0" u="none" strike="noStrike" kern="0" cap="none" spc="0" normalizeH="0" baseline="0" noProof="0" dirty="0" err="1" smtClean="0">
                <a:ln>
                  <a:noFill/>
                </a:ln>
                <a:solidFill>
                  <a:sysClr val="windowText" lastClr="000000"/>
                </a:solidFill>
                <a:effectLst/>
                <a:uLnTx/>
                <a:uFillTx/>
              </a:rPr>
              <a:t>ptr</a:t>
            </a:r>
            <a:r>
              <a:rPr kumimoji="0" lang="en-US" sz="1050" b="0" i="0" u="none" strike="noStrike" kern="0" cap="none" spc="0" normalizeH="0" baseline="0" noProof="0" dirty="0" smtClean="0">
                <a:ln>
                  <a:noFill/>
                </a:ln>
                <a:solidFill>
                  <a:sysClr val="windowText" lastClr="000000"/>
                </a:solidFill>
                <a:effectLst/>
                <a:uLnTx/>
                <a:uFillTx/>
              </a:rPr>
              <a:t> [ebp+1Bh],0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ysClr val="windowText" lastClr="000000"/>
                </a:solidFill>
                <a:effectLst/>
                <a:uLnTx/>
                <a:uFillTx/>
              </a:rPr>
              <a:t>  </a:t>
            </a:r>
            <a:r>
              <a:rPr kumimoji="0" lang="en-US" sz="1050" b="0" i="0" u="none" strike="noStrike" kern="0" cap="none" spc="0" normalizeH="0" baseline="0" noProof="0" dirty="0" err="1" smtClean="0">
                <a:ln>
                  <a:noFill/>
                </a:ln>
                <a:solidFill>
                  <a:sysClr val="windowText" lastClr="000000"/>
                </a:solidFill>
                <a:effectLst/>
                <a:uLnTx/>
                <a:uFillTx/>
              </a:rPr>
              <a:t>jmp</a:t>
            </a:r>
            <a:r>
              <a:rPr kumimoji="0" lang="en-US" sz="1050" b="0" i="0" u="none" strike="noStrike" kern="0" cap="none" spc="0" normalizeH="0" baseline="0" noProof="0" dirty="0" smtClean="0">
                <a:ln>
                  <a:noFill/>
                </a:ln>
                <a:solidFill>
                  <a:sysClr val="windowText" lastClr="000000"/>
                </a:solidFill>
                <a:effectLst/>
                <a:uLnTx/>
                <a:uFillTx/>
              </a:rPr>
              <a:t>         0ABFFD90</a:t>
            </a:r>
            <a:endParaRPr kumimoji="0" lang="en-US" sz="1050" b="0" i="0" u="none" strike="noStrike" kern="0" cap="none" spc="0" normalizeH="0" baseline="0" noProof="0" dirty="0">
              <a:ln>
                <a:noFill/>
              </a:ln>
              <a:solidFill>
                <a:sysClr val="windowText" lastClr="000000"/>
              </a:solidFill>
              <a:effectLst/>
              <a:uLnTx/>
              <a:uFillTx/>
            </a:endParaRPr>
          </a:p>
        </p:txBody>
      </p:sp>
      <p:sp>
        <p:nvSpPr>
          <p:cNvPr id="15" name="Bent Arrow 14"/>
          <p:cNvSpPr/>
          <p:nvPr/>
        </p:nvSpPr>
        <p:spPr bwMode="auto">
          <a:xfrm rot="10800000">
            <a:off x="993820" y="3878280"/>
            <a:ext cx="2570754" cy="1359309"/>
          </a:xfrm>
          <a:prstGeom prst="bentArrow">
            <a:avLst/>
          </a:prstGeom>
          <a:solidFill>
            <a:srgbClr val="FF9900"/>
          </a:solidFill>
          <a:ln w="9525" cap="flat" cmpd="sng" algn="ctr">
            <a:solidFill>
              <a:sysClr val="windowText" lastClr="000000"/>
            </a:solidFill>
            <a:prstDash val="solid"/>
            <a:round/>
            <a:headEnd type="none" w="med" len="med"/>
            <a:tailEnd type="none" w="med" len="med"/>
          </a:ln>
          <a:effectLst/>
          <a:scene3d>
            <a:camera prst="orthographicFront">
              <a:rot lat="10800000" lon="0" rev="0"/>
            </a:camera>
            <a:lightRig rig="threePt" dir="t"/>
          </a:scene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sz="2400" kern="0" smtClean="0">
              <a:solidFill>
                <a:sysClr val="windowText" lastClr="000000"/>
              </a:solidFill>
            </a:endParaRPr>
          </a:p>
        </p:txBody>
      </p:sp>
      <p:sp>
        <p:nvSpPr>
          <p:cNvPr id="16" name="TextBox 15"/>
          <p:cNvSpPr txBox="1"/>
          <p:nvPr/>
        </p:nvSpPr>
        <p:spPr>
          <a:xfrm>
            <a:off x="1560490" y="4645161"/>
            <a:ext cx="1196161" cy="461665"/>
          </a:xfrm>
          <a:prstGeom prst="rect">
            <a:avLst/>
          </a:prstGeom>
          <a:noFill/>
        </p:spPr>
        <p:txBody>
          <a:bodyPr wrap="none" rtlCol="0">
            <a:spAutoFit/>
          </a:bodyPr>
          <a:lstStyle/>
          <a:p>
            <a:pPr>
              <a:defRPr/>
            </a:pPr>
            <a:r>
              <a:rPr lang="en-US" sz="2400" kern="0" smtClean="0">
                <a:solidFill>
                  <a:sysClr val="windowText" lastClr="000000"/>
                </a:solidFill>
              </a:rPr>
              <a:t>Compiler</a:t>
            </a:r>
            <a:endParaRPr lang="en-US" sz="2000" kern="0">
              <a:solidFill>
                <a:sysClr val="windowText" lastClr="000000"/>
              </a:solidFill>
            </a:endParaRPr>
          </a:p>
        </p:txBody>
      </p:sp>
      <p:pic>
        <p:nvPicPr>
          <p:cNvPr id="17" name="Picture 3"/>
          <p:cNvPicPr>
            <a:picLocks noChangeAspect="1" noChangeArrowheads="1"/>
          </p:cNvPicPr>
          <p:nvPr/>
        </p:nvPicPr>
        <p:blipFill>
          <a:blip r:embed="rId3" cstate="print"/>
          <a:srcRect/>
          <a:stretch>
            <a:fillRect/>
          </a:stretch>
        </p:blipFill>
        <p:spPr bwMode="auto">
          <a:xfrm>
            <a:off x="228600" y="1509156"/>
            <a:ext cx="2876550" cy="2638425"/>
          </a:xfrm>
          <a:prstGeom prst="rect">
            <a:avLst/>
          </a:prstGeom>
          <a:noFill/>
          <a:ln w="9525">
            <a:noFill/>
            <a:miter lim="800000"/>
            <a:headEnd/>
            <a:tailEnd/>
          </a:ln>
        </p:spPr>
      </p:pic>
    </p:spTree>
    <p:extLst>
      <p:ext uri="{BB962C8B-B14F-4D97-AF65-F5344CB8AC3E}">
        <p14:creationId xmlns:p14="http://schemas.microsoft.com/office/powerpoint/2010/main" val="64616871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pPr lvl="0" fontAlgn="auto">
              <a:lnSpc>
                <a:spcPct val="100000"/>
              </a:lnSpc>
              <a:spcAft>
                <a:spcPts val="0"/>
              </a:spcAft>
              <a:defRPr/>
            </a:pPr>
            <a:r>
              <a:rPr lang="en-US" dirty="0" smtClean="0"/>
              <a:t>Layers of Transforms Optimizes Code</a:t>
            </a:r>
            <a:endParaRPr lang="en-US" dirty="0"/>
          </a:p>
        </p:txBody>
      </p:sp>
      <p:sp>
        <p:nvSpPr>
          <p:cNvPr id="25" name="Title 1"/>
          <p:cNvSpPr txBox="1">
            <a:spLocks/>
          </p:cNvSpPr>
          <p:nvPr/>
        </p:nvSpPr>
        <p:spPr>
          <a:xfrm>
            <a:off x="152400" y="152400"/>
            <a:ext cx="8839200" cy="1143000"/>
          </a:xfrm>
          <a:prstGeom prst="rect">
            <a:avLst/>
          </a:prstGeom>
        </p:spPr>
        <p:txBody>
          <a:bodyPr vert="horz" lIns="91440" tIns="45720" rIns="91440" bIns="45720" rtlCol="0" anchor="ctr">
            <a:normAutofit/>
          </a:bodyPr>
          <a:lstStyle/>
          <a:p>
            <a:pPr>
              <a:spcBef>
                <a:spcPct val="0"/>
              </a:spcBef>
              <a:defRPr/>
            </a:pPr>
            <a:endParaRPr lang="en-US" sz="3600" b="1" dirty="0">
              <a:solidFill>
                <a:sysClr val="windowText" lastClr="000000"/>
              </a:solidFill>
              <a:latin typeface="Calibri" pitchFamily="34" charset="0"/>
              <a:ea typeface="Verdana" pitchFamily="34" charset="0"/>
              <a:cs typeface="Calibri" pitchFamily="34" charset="0"/>
            </a:endParaRPr>
          </a:p>
        </p:txBody>
      </p:sp>
      <p:sp>
        <p:nvSpPr>
          <p:cNvPr id="27" name="Down Arrow 11"/>
          <p:cNvSpPr>
            <a:spLocks noChangeArrowheads="1"/>
          </p:cNvSpPr>
          <p:nvPr/>
        </p:nvSpPr>
        <p:spPr bwMode="auto">
          <a:xfrm>
            <a:off x="7021131" y="1727200"/>
            <a:ext cx="822325" cy="3581400"/>
          </a:xfrm>
          <a:prstGeom prst="downArrow">
            <a:avLst>
              <a:gd name="adj1" fmla="val 50000"/>
              <a:gd name="adj2" fmla="val 50045"/>
            </a:avLst>
          </a:prstGeom>
          <a:solidFill>
            <a:srgbClr val="4F81BD"/>
          </a:solidFill>
          <a:ln w="25400">
            <a:solidFill>
              <a:srgbClr val="000000"/>
            </a:solidFill>
            <a:round/>
            <a:headEnd/>
            <a:tailEnd/>
          </a:ln>
        </p:spPr>
        <p:txBody>
          <a:bodyPr anchor="ctr"/>
          <a:lstStyle/>
          <a:p>
            <a:pPr algn="ctr">
              <a:defRPr/>
            </a:pPr>
            <a:endParaRPr lang="en-US" kern="0">
              <a:solidFill>
                <a:sysClr val="windowText" lastClr="000000"/>
              </a:solidFill>
              <a:latin typeface="Calibri" pitchFamily="34" charset="0"/>
              <a:cs typeface="Calibri" pitchFamily="34" charset="0"/>
            </a:endParaRPr>
          </a:p>
        </p:txBody>
      </p:sp>
      <p:sp>
        <p:nvSpPr>
          <p:cNvPr id="28" name="Rounded Rectangle 27"/>
          <p:cNvSpPr/>
          <p:nvPr/>
        </p:nvSpPr>
        <p:spPr bwMode="auto">
          <a:xfrm>
            <a:off x="6019800" y="1193800"/>
            <a:ext cx="2786063" cy="549275"/>
          </a:xfrm>
          <a:prstGeom prst="roundRect">
            <a:avLst/>
          </a:prstGeom>
          <a:solidFill>
            <a:srgbClr val="4F81BD">
              <a:lumMod val="20000"/>
              <a:lumOff val="80000"/>
            </a:srgbClr>
          </a:solidFill>
          <a:ln w="25400" cap="flat" cmpd="sng" algn="ctr">
            <a:solidFill>
              <a:srgbClr val="000000"/>
            </a:solidFill>
            <a:prstDash val="solid"/>
            <a:round/>
            <a:headEnd type="none" w="med" len="med"/>
            <a:tailEnd type="none" w="med" len="med"/>
          </a:ln>
          <a:effectLst/>
        </p:spPr>
        <p:txBody>
          <a:bodyPr anchor="ctr"/>
          <a:lstStyle/>
          <a:p>
            <a:pPr algn="ctr">
              <a:defRPr/>
            </a:pPr>
            <a:r>
              <a:rPr lang="en-US" kern="0" dirty="0">
                <a:solidFill>
                  <a:sysClr val="windowText" lastClr="000000"/>
                </a:solidFill>
                <a:latin typeface="Calibri" pitchFamily="34" charset="0"/>
                <a:cs typeface="Calibri" pitchFamily="34" charset="0"/>
              </a:rPr>
              <a:t>Block </a:t>
            </a:r>
            <a:r>
              <a:rPr lang="en-US" kern="0" dirty="0" smtClean="0">
                <a:solidFill>
                  <a:sysClr val="windowText" lastClr="000000"/>
                </a:solidFill>
                <a:latin typeface="Calibri" pitchFamily="34" charset="0"/>
                <a:cs typeface="Calibri" pitchFamily="34" charset="0"/>
              </a:rPr>
              <a:t>Diagram</a:t>
            </a:r>
            <a:endParaRPr lang="en-US" kern="0" dirty="0">
              <a:solidFill>
                <a:sysClr val="windowText" lastClr="000000"/>
              </a:solidFill>
              <a:latin typeface="Calibri" pitchFamily="34" charset="0"/>
              <a:cs typeface="Calibri" pitchFamily="34" charset="0"/>
            </a:endParaRPr>
          </a:p>
        </p:txBody>
      </p:sp>
      <p:sp>
        <p:nvSpPr>
          <p:cNvPr id="29" name="Rounded Rectangle 28"/>
          <p:cNvSpPr/>
          <p:nvPr/>
        </p:nvSpPr>
        <p:spPr bwMode="auto">
          <a:xfrm>
            <a:off x="6019800" y="5232400"/>
            <a:ext cx="2895600" cy="711200"/>
          </a:xfrm>
          <a:prstGeom prst="roundRect">
            <a:avLst/>
          </a:prstGeom>
          <a:solidFill>
            <a:srgbClr val="4F81BD">
              <a:lumMod val="20000"/>
              <a:lumOff val="80000"/>
            </a:srgbClr>
          </a:solidFill>
          <a:ln w="25400" cap="flat" cmpd="sng" algn="ctr">
            <a:solidFill>
              <a:srgbClr val="000000"/>
            </a:solidFill>
            <a:prstDash val="solid"/>
            <a:round/>
            <a:headEnd type="none" w="med" len="med"/>
            <a:tailEnd type="none" w="med" len="med"/>
          </a:ln>
          <a:effectLst/>
        </p:spPr>
        <p:txBody>
          <a:bodyPr anchor="ctr"/>
          <a:lstStyle/>
          <a:p>
            <a:pPr algn="ctr">
              <a:defRPr/>
            </a:pPr>
            <a:r>
              <a:rPr lang="en-US" kern="0" dirty="0">
                <a:solidFill>
                  <a:sysClr val="windowText" lastClr="000000"/>
                </a:solidFill>
                <a:latin typeface="Calibri" pitchFamily="34" charset="0"/>
                <a:cs typeface="Calibri" pitchFamily="34" charset="0"/>
              </a:rPr>
              <a:t>Target Machine </a:t>
            </a:r>
            <a:r>
              <a:rPr lang="en-US" kern="0" dirty="0" smtClean="0">
                <a:solidFill>
                  <a:sysClr val="windowText" lastClr="000000"/>
                </a:solidFill>
                <a:latin typeface="Calibri" pitchFamily="34" charset="0"/>
                <a:cs typeface="Calibri" pitchFamily="34" charset="0"/>
              </a:rPr>
              <a:t>Code</a:t>
            </a:r>
            <a:endParaRPr lang="en-US" kern="0" dirty="0">
              <a:solidFill>
                <a:sysClr val="windowText" lastClr="000000"/>
              </a:solidFill>
              <a:latin typeface="Calibri" pitchFamily="34" charset="0"/>
              <a:cs typeface="Calibri" pitchFamily="34" charset="0"/>
            </a:endParaRPr>
          </a:p>
        </p:txBody>
      </p:sp>
      <p:sp>
        <p:nvSpPr>
          <p:cNvPr id="30" name="Rounded Rectangle 29"/>
          <p:cNvSpPr/>
          <p:nvPr/>
        </p:nvSpPr>
        <p:spPr bwMode="auto">
          <a:xfrm>
            <a:off x="6019800" y="1957948"/>
            <a:ext cx="2786063" cy="549275"/>
          </a:xfrm>
          <a:prstGeom prst="roundRect">
            <a:avLst/>
          </a:prstGeom>
          <a:solidFill>
            <a:srgbClr val="4F81BD">
              <a:lumMod val="20000"/>
              <a:lumOff val="80000"/>
            </a:srgbClr>
          </a:solidFill>
          <a:ln w="25400" cap="flat" cmpd="sng" algn="ctr">
            <a:solidFill>
              <a:srgbClr val="000000"/>
            </a:solidFill>
            <a:prstDash val="solid"/>
            <a:round/>
            <a:headEnd type="none" w="med" len="med"/>
            <a:tailEnd type="none" w="med" len="med"/>
          </a:ln>
          <a:effectLst/>
        </p:spPr>
        <p:txBody>
          <a:bodyPr anchor="ctr"/>
          <a:lstStyle/>
          <a:p>
            <a:pPr algn="ctr">
              <a:defRPr/>
            </a:pPr>
            <a:r>
              <a:rPr lang="en-US" kern="0" dirty="0" smtClean="0">
                <a:solidFill>
                  <a:sysClr val="windowText" lastClr="000000"/>
                </a:solidFill>
                <a:latin typeface="Calibri" pitchFamily="34" charset="0"/>
                <a:cs typeface="Calibri" pitchFamily="34" charset="0"/>
              </a:rPr>
              <a:t>DFIR</a:t>
            </a:r>
            <a:endParaRPr lang="en-US" kern="0" dirty="0">
              <a:solidFill>
                <a:sysClr val="windowText" lastClr="000000"/>
              </a:solidFill>
              <a:latin typeface="Calibri" pitchFamily="34" charset="0"/>
              <a:cs typeface="Calibri" pitchFamily="34" charset="0"/>
            </a:endParaRPr>
          </a:p>
        </p:txBody>
      </p:sp>
      <p:sp>
        <p:nvSpPr>
          <p:cNvPr id="31" name="Rounded Rectangle 30"/>
          <p:cNvSpPr/>
          <p:nvPr/>
        </p:nvSpPr>
        <p:spPr bwMode="auto">
          <a:xfrm>
            <a:off x="6019800" y="3488383"/>
            <a:ext cx="2786063" cy="609600"/>
          </a:xfrm>
          <a:prstGeom prst="roundRect">
            <a:avLst/>
          </a:prstGeom>
          <a:solidFill>
            <a:srgbClr val="4F81BD">
              <a:lumMod val="20000"/>
              <a:lumOff val="80000"/>
            </a:srgbClr>
          </a:solidFill>
          <a:ln w="25400" cap="flat" cmpd="sng" algn="ctr">
            <a:solidFill>
              <a:srgbClr val="000000"/>
            </a:solidFill>
            <a:prstDash val="solid"/>
            <a:round/>
            <a:headEnd type="none" w="med" len="med"/>
            <a:tailEnd type="none" w="med" len="med"/>
          </a:ln>
          <a:effectLst/>
        </p:spPr>
        <p:txBody>
          <a:bodyPr anchor="ctr"/>
          <a:lstStyle/>
          <a:p>
            <a:pPr algn="ctr">
              <a:defRPr/>
            </a:pPr>
            <a:r>
              <a:rPr lang="en-US" kern="0" dirty="0" smtClean="0">
                <a:solidFill>
                  <a:sysClr val="windowText" lastClr="000000"/>
                </a:solidFill>
                <a:latin typeface="Calibri" pitchFamily="34" charset="0"/>
                <a:cs typeface="Calibri" pitchFamily="34" charset="0"/>
              </a:rPr>
              <a:t>LLVM</a:t>
            </a:r>
            <a:endParaRPr lang="en-US" kern="0" dirty="0">
              <a:solidFill>
                <a:sysClr val="windowText" lastClr="000000"/>
              </a:solidFill>
              <a:latin typeface="Calibri" pitchFamily="34" charset="0"/>
              <a:cs typeface="Calibri" pitchFamily="34" charset="0"/>
            </a:endParaRPr>
          </a:p>
        </p:txBody>
      </p:sp>
      <p:sp>
        <p:nvSpPr>
          <p:cNvPr id="32" name="Cloud 31"/>
          <p:cNvSpPr/>
          <p:nvPr/>
        </p:nvSpPr>
        <p:spPr bwMode="auto">
          <a:xfrm>
            <a:off x="6260205" y="2674113"/>
            <a:ext cx="2286000" cy="685800"/>
          </a:xfrm>
          <a:prstGeom prst="cloud">
            <a:avLst/>
          </a:prstGeom>
          <a:solidFill>
            <a:srgbClr val="4F81BD"/>
          </a:solidFill>
          <a:ln w="25400" cap="flat" cmpd="sng" algn="ctr">
            <a:solidFill>
              <a:srgbClr val="000000"/>
            </a:solidFill>
            <a:prstDash val="solid"/>
            <a:round/>
            <a:headEnd type="none" w="med" len="med"/>
            <a:tailEnd type="none" w="med" len="med"/>
          </a:ln>
          <a:effectLst/>
        </p:spPr>
        <p:txBody>
          <a:bodyPr wrap="none" anchor="ctr"/>
          <a:lstStyle/>
          <a:p>
            <a:pPr algn="ctr">
              <a:defRPr/>
            </a:pPr>
            <a:r>
              <a:rPr lang="en-US" sz="2400" kern="0" dirty="0">
                <a:solidFill>
                  <a:sysClr val="window" lastClr="FFFFFF"/>
                </a:solidFill>
                <a:latin typeface="Calibri" pitchFamily="34" charset="0"/>
                <a:cs typeface="Calibri" pitchFamily="34" charset="0"/>
              </a:rPr>
              <a:t>Transforms</a:t>
            </a:r>
          </a:p>
        </p:txBody>
      </p:sp>
      <p:sp>
        <p:nvSpPr>
          <p:cNvPr id="33" name="Cloud 32"/>
          <p:cNvSpPr/>
          <p:nvPr/>
        </p:nvSpPr>
        <p:spPr bwMode="auto">
          <a:xfrm>
            <a:off x="6260205" y="4188136"/>
            <a:ext cx="2286000" cy="685800"/>
          </a:xfrm>
          <a:prstGeom prst="cloud">
            <a:avLst/>
          </a:prstGeom>
          <a:solidFill>
            <a:srgbClr val="4F81BD"/>
          </a:solidFill>
          <a:ln w="25400" cap="flat" cmpd="sng" algn="ctr">
            <a:solidFill>
              <a:srgbClr val="000000"/>
            </a:solidFill>
            <a:prstDash val="solid"/>
            <a:round/>
            <a:headEnd type="none" w="med" len="med"/>
            <a:tailEnd type="none" w="med" len="med"/>
          </a:ln>
          <a:effectLst/>
        </p:spPr>
        <p:txBody>
          <a:bodyPr wrap="none" anchor="ctr"/>
          <a:lstStyle/>
          <a:p>
            <a:pPr algn="ctr">
              <a:defRPr/>
            </a:pPr>
            <a:r>
              <a:rPr lang="en-US" sz="2400" kern="0" dirty="0">
                <a:solidFill>
                  <a:sysClr val="window" lastClr="FFFFFF"/>
                </a:solidFill>
                <a:latin typeface="Calibri" pitchFamily="34" charset="0"/>
                <a:cs typeface="Calibri" pitchFamily="34" charset="0"/>
              </a:rPr>
              <a:t>Transforms</a:t>
            </a:r>
          </a:p>
        </p:txBody>
      </p:sp>
      <p:sp>
        <p:nvSpPr>
          <p:cNvPr id="34" name="Content Placeholder 2"/>
          <p:cNvSpPr txBox="1">
            <a:spLocks/>
          </p:cNvSpPr>
          <p:nvPr/>
        </p:nvSpPr>
        <p:spPr>
          <a:xfrm>
            <a:off x="357390" y="1295400"/>
            <a:ext cx="5662410" cy="4474335"/>
          </a:xfrm>
          <a:prstGeom prst="rect">
            <a:avLst/>
          </a:prstGeom>
        </p:spPr>
        <p:txBody>
          <a:bodyPr vert="horz" lIns="91440" tIns="45720" rIns="91440" bIns="45720" rtlCol="0">
            <a:normAutofit/>
          </a:bodyPr>
          <a:lstStyle/>
          <a:p>
            <a:pPr marL="233363" indent="-233363">
              <a:spcBef>
                <a:spcPct val="20000"/>
              </a:spcBef>
              <a:buFont typeface="Arial" pitchFamily="34" charset="0"/>
              <a:buNone/>
              <a:defRPr/>
            </a:pPr>
            <a:r>
              <a:rPr lang="en-US" sz="2000" dirty="0" err="1" smtClean="0">
                <a:solidFill>
                  <a:sysClr val="windowText" lastClr="000000"/>
                </a:solidFill>
                <a:latin typeface="Calibri" pitchFamily="34" charset="0"/>
                <a:ea typeface="Verdana" pitchFamily="34" charset="0"/>
                <a:cs typeface="Calibri" pitchFamily="34" charset="0"/>
              </a:rPr>
              <a:t>DataFlow</a:t>
            </a:r>
            <a:r>
              <a:rPr lang="en-US" sz="2000" dirty="0" smtClean="0">
                <a:solidFill>
                  <a:sysClr val="windowText" lastClr="000000"/>
                </a:solidFill>
                <a:latin typeface="Calibri" pitchFamily="34" charset="0"/>
                <a:ea typeface="Verdana" pitchFamily="34" charset="0"/>
                <a:cs typeface="Calibri" pitchFamily="34" charset="0"/>
              </a:rPr>
              <a:t> Intermediate Representation (DFIR)</a:t>
            </a:r>
          </a:p>
          <a:p>
            <a:pPr marL="233363" lvl="1" indent="-233363">
              <a:spcBef>
                <a:spcPct val="20000"/>
              </a:spcBef>
              <a:buFont typeface="Arial" pitchFamily="34" charset="0"/>
              <a:buChar char="•"/>
              <a:defRPr/>
            </a:pPr>
            <a:r>
              <a:rPr lang="en-US" dirty="0" smtClean="0">
                <a:solidFill>
                  <a:sysClr val="windowText" lastClr="000000"/>
                </a:solidFill>
                <a:latin typeface="Calibri" pitchFamily="34" charset="0"/>
                <a:cs typeface="Calibri" pitchFamily="34" charset="0"/>
              </a:rPr>
              <a:t>High-level graph-based representation</a:t>
            </a:r>
          </a:p>
          <a:p>
            <a:pPr marL="233363" lvl="1" indent="-233363">
              <a:spcBef>
                <a:spcPct val="20000"/>
              </a:spcBef>
              <a:buFont typeface="Arial" pitchFamily="34" charset="0"/>
              <a:buChar char="•"/>
              <a:defRPr/>
            </a:pPr>
            <a:r>
              <a:rPr lang="en-US" dirty="0" smtClean="0">
                <a:solidFill>
                  <a:sysClr val="windowText" lastClr="000000"/>
                </a:solidFill>
                <a:latin typeface="Calibri" pitchFamily="34" charset="0"/>
                <a:cs typeface="Calibri" pitchFamily="34" charset="0"/>
              </a:rPr>
              <a:t>Preserves execution semantics, dataflow, parallelism, and structure hierarchy</a:t>
            </a:r>
          </a:p>
          <a:p>
            <a:pPr marL="233363" lvl="1" indent="-233363">
              <a:spcBef>
                <a:spcPct val="20000"/>
              </a:spcBef>
              <a:buFont typeface="Arial" pitchFamily="34" charset="0"/>
              <a:buChar char="•"/>
              <a:defRPr/>
            </a:pPr>
            <a:r>
              <a:rPr lang="en-US" dirty="0" smtClean="0">
                <a:solidFill>
                  <a:sysClr val="windowText" lastClr="000000"/>
                </a:solidFill>
                <a:latin typeface="Calibri" pitchFamily="34" charset="0"/>
                <a:cs typeface="Calibri" pitchFamily="34" charset="0"/>
              </a:rPr>
              <a:t>Developed internally at NI</a:t>
            </a:r>
          </a:p>
          <a:p>
            <a:pPr marL="233363" lvl="1" indent="-233363">
              <a:spcBef>
                <a:spcPct val="20000"/>
              </a:spcBef>
              <a:buFont typeface="Arial" pitchFamily="34" charset="0"/>
              <a:buChar char="•"/>
              <a:defRPr/>
            </a:pPr>
            <a:endParaRPr lang="en-US" dirty="0" smtClean="0">
              <a:solidFill>
                <a:sysClr val="windowText" lastClr="000000"/>
              </a:solidFill>
              <a:latin typeface="Calibri" pitchFamily="34" charset="0"/>
              <a:cs typeface="Calibri" pitchFamily="34" charset="0"/>
            </a:endParaRPr>
          </a:p>
          <a:p>
            <a:pPr marL="233363" indent="-233363">
              <a:spcBef>
                <a:spcPct val="20000"/>
              </a:spcBef>
            </a:pPr>
            <a:r>
              <a:rPr lang="en-US" sz="2000" dirty="0" smtClean="0">
                <a:solidFill>
                  <a:sysClr val="windowText" lastClr="000000"/>
                </a:solidFill>
                <a:latin typeface="Calibri" pitchFamily="34" charset="0"/>
                <a:ea typeface="Verdana" pitchFamily="34" charset="0"/>
                <a:cs typeface="Calibri" pitchFamily="34" charset="0"/>
              </a:rPr>
              <a:t>Low-Level Virtual Machine (LLVM)</a:t>
            </a:r>
          </a:p>
          <a:p>
            <a:pPr marL="233363" lvl="1" indent="-233363">
              <a:spcBef>
                <a:spcPct val="20000"/>
              </a:spcBef>
              <a:buFont typeface="Arial" pitchFamily="34" charset="0"/>
              <a:buChar char="•"/>
            </a:pPr>
            <a:r>
              <a:rPr lang="en-US" dirty="0" smtClean="0">
                <a:solidFill>
                  <a:sysClr val="windowText" lastClr="000000"/>
                </a:solidFill>
                <a:latin typeface="Calibri" pitchFamily="34" charset="0"/>
                <a:cs typeface="Calibri" pitchFamily="34" charset="0"/>
              </a:rPr>
              <a:t>Low-level sequential representation</a:t>
            </a:r>
          </a:p>
          <a:p>
            <a:pPr marL="233363" lvl="1" indent="-233363">
              <a:spcBef>
                <a:spcPct val="20000"/>
              </a:spcBef>
              <a:buFont typeface="Arial" pitchFamily="34" charset="0"/>
              <a:buChar char="•"/>
            </a:pPr>
            <a:r>
              <a:rPr lang="en-US" dirty="0" smtClean="0">
                <a:solidFill>
                  <a:sysClr val="windowText" lastClr="000000"/>
                </a:solidFill>
                <a:latin typeface="Calibri" pitchFamily="34" charset="0"/>
                <a:cs typeface="Calibri" pitchFamily="34" charset="0"/>
              </a:rPr>
              <a:t>Knowledge of target machine characteristics</a:t>
            </a:r>
          </a:p>
          <a:p>
            <a:pPr marL="233363" lvl="1" indent="-233363">
              <a:spcBef>
                <a:spcPct val="20000"/>
              </a:spcBef>
              <a:buFont typeface="Arial" pitchFamily="34" charset="0"/>
              <a:buChar char="•"/>
            </a:pPr>
            <a:r>
              <a:rPr lang="en-US" dirty="0" smtClean="0">
                <a:solidFill>
                  <a:sysClr val="windowText" lastClr="000000"/>
                </a:solidFill>
                <a:latin typeface="Calibri" pitchFamily="34" charset="0"/>
                <a:cs typeface="Calibri" pitchFamily="34" charset="0"/>
              </a:rPr>
              <a:t>3rd party, Open Source</a:t>
            </a:r>
          </a:p>
          <a:p>
            <a:pPr marL="233363" lvl="1" indent="-233363">
              <a:spcBef>
                <a:spcPct val="20000"/>
              </a:spcBef>
              <a:defRPr/>
            </a:pPr>
            <a:endParaRPr lang="en-US" dirty="0" smtClean="0">
              <a:solidFill>
                <a:sysClr val="windowText" lastClr="000000"/>
              </a:solidFill>
              <a:latin typeface="Calibri" pitchFamily="34" charset="0"/>
              <a:cs typeface="Calibri" pitchFamily="34" charset="0"/>
            </a:endParaRPr>
          </a:p>
        </p:txBody>
      </p:sp>
    </p:spTree>
    <p:extLst>
      <p:ext uri="{BB962C8B-B14F-4D97-AF65-F5344CB8AC3E}">
        <p14:creationId xmlns:p14="http://schemas.microsoft.com/office/powerpoint/2010/main" val="32891059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Size of </a:t>
            </a:r>
            <a:r>
              <a:rPr lang="en-US" dirty="0" err="1" smtClean="0"/>
              <a:t>LabVIEW</a:t>
            </a:r>
            <a:r>
              <a:rPr lang="en-US" dirty="0" smtClean="0"/>
              <a:t> Applications</a:t>
            </a:r>
            <a:endParaRPr lang="en-US" dirty="0"/>
          </a:p>
        </p:txBody>
      </p:sp>
      <p:graphicFrame>
        <p:nvGraphicFramePr>
          <p:cNvPr id="9" name="Content Placeholder 3"/>
          <p:cNvGraphicFramePr>
            <a:graphicFrameLocks noGrp="1"/>
          </p:cNvGraphicFramePr>
          <p:nvPr>
            <p:ph idx="1"/>
          </p:nvPr>
        </p:nvGraphicFramePr>
        <p:xfrm>
          <a:off x="0" y="1219200"/>
          <a:ext cx="9144000" cy="5029200"/>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p:cNvSpPr txBox="1"/>
          <p:nvPr/>
        </p:nvSpPr>
        <p:spPr>
          <a:xfrm>
            <a:off x="304800" y="6248400"/>
            <a:ext cx="6400800" cy="369332"/>
          </a:xfrm>
          <a:prstGeom prst="rect">
            <a:avLst/>
          </a:prstGeom>
          <a:noFill/>
        </p:spPr>
        <p:txBody>
          <a:bodyPr wrap="square" rtlCol="0">
            <a:spAutoFit/>
          </a:bodyPr>
          <a:lstStyle/>
          <a:p>
            <a:r>
              <a:rPr lang="en-US" b="1" i="1" dirty="0">
                <a:solidFill>
                  <a:prstClr val="white">
                    <a:lumMod val="50000"/>
                  </a:prstClr>
                </a:solidFill>
              </a:rPr>
              <a:t>Source</a:t>
            </a:r>
            <a:r>
              <a:rPr lang="en-US" i="1" dirty="0">
                <a:solidFill>
                  <a:prstClr val="white">
                    <a:lumMod val="50000"/>
                  </a:prstClr>
                </a:solidFill>
              </a:rPr>
              <a:t>: 2010 ni.com/</a:t>
            </a:r>
            <a:r>
              <a:rPr lang="en-US" i="1" dirty="0" err="1">
                <a:solidFill>
                  <a:prstClr val="white">
                    <a:lumMod val="50000"/>
                  </a:prstClr>
                </a:solidFill>
              </a:rPr>
              <a:t>largeapps</a:t>
            </a:r>
            <a:r>
              <a:rPr lang="en-US" i="1" dirty="0">
                <a:solidFill>
                  <a:prstClr val="white">
                    <a:lumMod val="50000"/>
                  </a:prstClr>
                </a:solidFill>
              </a:rPr>
              <a:t> survey</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Average Number of Developers Per Project</a:t>
            </a:r>
            <a:endParaRPr lang="en-US" dirty="0"/>
          </a:p>
        </p:txBody>
      </p:sp>
      <p:graphicFrame>
        <p:nvGraphicFramePr>
          <p:cNvPr id="9" name="Content Placeholder 3"/>
          <p:cNvGraphicFramePr>
            <a:graphicFrameLocks noGrp="1"/>
          </p:cNvGraphicFramePr>
          <p:nvPr>
            <p:ph idx="1"/>
          </p:nvPr>
        </p:nvGraphicFramePr>
        <p:xfrm>
          <a:off x="0" y="1219200"/>
          <a:ext cx="9144000" cy="50292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304800" y="6248400"/>
            <a:ext cx="6400800" cy="369332"/>
          </a:xfrm>
          <a:prstGeom prst="rect">
            <a:avLst/>
          </a:prstGeom>
          <a:noFill/>
        </p:spPr>
        <p:txBody>
          <a:bodyPr wrap="square" rtlCol="0">
            <a:spAutoFit/>
          </a:bodyPr>
          <a:lstStyle/>
          <a:p>
            <a:r>
              <a:rPr lang="en-US" b="1" i="1" dirty="0">
                <a:solidFill>
                  <a:prstClr val="white">
                    <a:lumMod val="50000"/>
                  </a:prstClr>
                </a:solidFill>
              </a:rPr>
              <a:t>Source</a:t>
            </a:r>
            <a:r>
              <a:rPr lang="en-US" i="1" dirty="0">
                <a:solidFill>
                  <a:prstClr val="white">
                    <a:lumMod val="50000"/>
                  </a:prstClr>
                </a:solidFill>
              </a:rPr>
              <a:t>: </a:t>
            </a:r>
            <a:r>
              <a:rPr lang="en-US" i="1" dirty="0" err="1">
                <a:solidFill>
                  <a:prstClr val="white">
                    <a:lumMod val="50000"/>
                  </a:prstClr>
                </a:solidFill>
              </a:rPr>
              <a:t>NIWeek</a:t>
            </a:r>
            <a:r>
              <a:rPr lang="en-US" i="1" dirty="0">
                <a:solidFill>
                  <a:prstClr val="white">
                    <a:lumMod val="50000"/>
                  </a:prstClr>
                </a:solidFill>
              </a:rPr>
              <a:t>  2008 Software Engineering Survey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ight Arrow 89"/>
          <p:cNvSpPr/>
          <p:nvPr/>
        </p:nvSpPr>
        <p:spPr>
          <a:xfrm rot="17572447">
            <a:off x="6600665" y="4867627"/>
            <a:ext cx="1633276" cy="247968"/>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cxnSp>
        <p:nvCxnSpPr>
          <p:cNvPr id="93" name="Straight Connector 92"/>
          <p:cNvCxnSpPr/>
          <p:nvPr/>
        </p:nvCxnSpPr>
        <p:spPr bwMode="auto">
          <a:xfrm>
            <a:off x="2514600" y="5715000"/>
            <a:ext cx="64008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p:cNvCxnSpPr/>
          <p:nvPr/>
        </p:nvCxnSpPr>
        <p:spPr bwMode="auto">
          <a:xfrm>
            <a:off x="1257300" y="4343400"/>
            <a:ext cx="70485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9" name="Right Arrow 88"/>
          <p:cNvSpPr/>
          <p:nvPr/>
        </p:nvSpPr>
        <p:spPr>
          <a:xfrm>
            <a:off x="6376035" y="5638800"/>
            <a:ext cx="762000" cy="209633"/>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88" name="Right Arrow 87"/>
          <p:cNvSpPr/>
          <p:nvPr/>
        </p:nvSpPr>
        <p:spPr>
          <a:xfrm rot="4158517">
            <a:off x="5278129" y="4950988"/>
            <a:ext cx="1633276" cy="247968"/>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87" name="Right Arrow 86"/>
          <p:cNvSpPr/>
          <p:nvPr/>
        </p:nvSpPr>
        <p:spPr>
          <a:xfrm>
            <a:off x="5385437" y="4191000"/>
            <a:ext cx="3428998" cy="228600"/>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83" name="Right Arrow 82"/>
          <p:cNvSpPr/>
          <p:nvPr/>
        </p:nvSpPr>
        <p:spPr>
          <a:xfrm rot="4158517">
            <a:off x="4320889" y="3556326"/>
            <a:ext cx="1563183" cy="217888"/>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67" name="Right Arrow 66"/>
          <p:cNvSpPr/>
          <p:nvPr/>
        </p:nvSpPr>
        <p:spPr>
          <a:xfrm flipV="1">
            <a:off x="4495800" y="2819396"/>
            <a:ext cx="4495800" cy="228603"/>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91" name="Right Arrow 90"/>
          <p:cNvSpPr/>
          <p:nvPr/>
        </p:nvSpPr>
        <p:spPr>
          <a:xfrm rot="17572447">
            <a:off x="7515065" y="3496028"/>
            <a:ext cx="1633276" cy="247968"/>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81" name="Right Arrow 80"/>
          <p:cNvSpPr/>
          <p:nvPr/>
        </p:nvSpPr>
        <p:spPr>
          <a:xfrm rot="17572447">
            <a:off x="3425030" y="3496028"/>
            <a:ext cx="1633276" cy="247968"/>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80" name="Right Arrow 79"/>
          <p:cNvSpPr/>
          <p:nvPr/>
        </p:nvSpPr>
        <p:spPr>
          <a:xfrm>
            <a:off x="3581400" y="4191000"/>
            <a:ext cx="457198" cy="228600"/>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77" name="Right Arrow 76"/>
          <p:cNvSpPr/>
          <p:nvPr/>
        </p:nvSpPr>
        <p:spPr>
          <a:xfrm rot="17572447">
            <a:off x="2510629" y="4867628"/>
            <a:ext cx="1633276" cy="247968"/>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4" name="Title 3"/>
          <p:cNvSpPr>
            <a:spLocks noGrp="1"/>
          </p:cNvSpPr>
          <p:nvPr>
            <p:ph type="title"/>
          </p:nvPr>
        </p:nvSpPr>
        <p:spPr>
          <a:xfrm>
            <a:off x="685800" y="304800"/>
            <a:ext cx="7772400" cy="762000"/>
          </a:xfrm>
        </p:spPr>
        <p:txBody>
          <a:bodyPr/>
          <a:lstStyle/>
          <a:p>
            <a:r>
              <a:rPr lang="en-US" dirty="0" smtClean="0"/>
              <a:t>Source Code Control</a:t>
            </a:r>
            <a:endParaRPr lang="en-US" dirty="0"/>
          </a:p>
        </p:txBody>
      </p:sp>
      <p:sp>
        <p:nvSpPr>
          <p:cNvPr id="10" name="TextBox 9"/>
          <p:cNvSpPr txBox="1"/>
          <p:nvPr/>
        </p:nvSpPr>
        <p:spPr>
          <a:xfrm>
            <a:off x="6477000" y="2362200"/>
            <a:ext cx="1619354" cy="461665"/>
          </a:xfrm>
          <a:prstGeom prst="rect">
            <a:avLst/>
          </a:prstGeom>
          <a:noFill/>
        </p:spPr>
        <p:txBody>
          <a:bodyPr wrap="none" rtlCol="0">
            <a:spAutoFit/>
          </a:bodyPr>
          <a:lstStyle/>
          <a:p>
            <a:r>
              <a:rPr lang="en-US" sz="2400" b="1" dirty="0">
                <a:solidFill>
                  <a:srgbClr val="000000"/>
                </a:solidFill>
              </a:rPr>
              <a:t>Developer 1</a:t>
            </a:r>
          </a:p>
        </p:txBody>
      </p:sp>
      <p:sp>
        <p:nvSpPr>
          <p:cNvPr id="14" name="TextBox 13"/>
          <p:cNvSpPr txBox="1"/>
          <p:nvPr/>
        </p:nvSpPr>
        <p:spPr>
          <a:xfrm>
            <a:off x="3200400" y="5715000"/>
            <a:ext cx="1619354" cy="461665"/>
          </a:xfrm>
          <a:prstGeom prst="rect">
            <a:avLst/>
          </a:prstGeom>
          <a:noFill/>
        </p:spPr>
        <p:txBody>
          <a:bodyPr wrap="none" rtlCol="0">
            <a:spAutoFit/>
          </a:bodyPr>
          <a:lstStyle/>
          <a:p>
            <a:r>
              <a:rPr lang="en-US" sz="2400" b="1" dirty="0">
                <a:solidFill>
                  <a:srgbClr val="000000"/>
                </a:solidFill>
              </a:rPr>
              <a:t>Developer 2</a:t>
            </a:r>
          </a:p>
        </p:txBody>
      </p:sp>
      <p:sp>
        <p:nvSpPr>
          <p:cNvPr id="42" name="Right Arrow 41"/>
          <p:cNvSpPr/>
          <p:nvPr/>
        </p:nvSpPr>
        <p:spPr>
          <a:xfrm>
            <a:off x="2362200" y="5638800"/>
            <a:ext cx="762000" cy="209633"/>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43" name="Rectangle 42"/>
          <p:cNvSpPr/>
          <p:nvPr/>
        </p:nvSpPr>
        <p:spPr>
          <a:xfrm>
            <a:off x="152400" y="2209800"/>
            <a:ext cx="2133600" cy="1371600"/>
          </a:xfrm>
          <a:prstGeom prst="rect">
            <a:avLst/>
          </a:prstGeom>
          <a:solidFill>
            <a:sysClr val="window" lastClr="FFFFFF"/>
          </a:solidFill>
          <a:ln w="25400" cap="flat" cmpd="sng" algn="ctr">
            <a:solidFill>
              <a:srgbClr val="4F81BD">
                <a:shade val="50000"/>
              </a:srgbClr>
            </a:solidFill>
            <a:prstDash val="solid"/>
          </a:ln>
          <a:effectLst/>
        </p:spPr>
        <p:txBody>
          <a:bodyPr lIns="95769" tIns="47884" rIns="95769" bIns="47884" rtlCol="0" anchor="ctr"/>
          <a:lstStyle/>
          <a:p>
            <a:pPr algn="ctr">
              <a:defRPr/>
            </a:pPr>
            <a:endParaRPr lang="en-US">
              <a:solidFill>
                <a:prstClr val="white"/>
              </a:solidFill>
            </a:endParaRPr>
          </a:p>
        </p:txBody>
      </p:sp>
      <p:sp>
        <p:nvSpPr>
          <p:cNvPr id="50" name="Multiply 49"/>
          <p:cNvSpPr/>
          <p:nvPr/>
        </p:nvSpPr>
        <p:spPr>
          <a:xfrm>
            <a:off x="6680835" y="2743200"/>
            <a:ext cx="380999" cy="457201"/>
          </a:xfrm>
          <a:prstGeom prst="mathMultiply">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endParaRPr lang="en-US">
              <a:solidFill>
                <a:prstClr val="white"/>
              </a:solidFill>
            </a:endParaRPr>
          </a:p>
        </p:txBody>
      </p:sp>
      <p:sp>
        <p:nvSpPr>
          <p:cNvPr id="51" name="Multiply 50"/>
          <p:cNvSpPr/>
          <p:nvPr/>
        </p:nvSpPr>
        <p:spPr>
          <a:xfrm>
            <a:off x="2514600" y="5486400"/>
            <a:ext cx="380999" cy="457201"/>
          </a:xfrm>
          <a:prstGeom prst="mathMultiply">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endParaRPr lang="en-US">
              <a:solidFill>
                <a:prstClr val="white"/>
              </a:solidFill>
            </a:endParaRPr>
          </a:p>
        </p:txBody>
      </p:sp>
      <p:sp>
        <p:nvSpPr>
          <p:cNvPr id="58" name="Multiply 57"/>
          <p:cNvSpPr/>
          <p:nvPr/>
        </p:nvSpPr>
        <p:spPr>
          <a:xfrm>
            <a:off x="228602" y="2667002"/>
            <a:ext cx="380999" cy="457201"/>
          </a:xfrm>
          <a:prstGeom prst="mathMultiply">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endParaRPr lang="en-US">
              <a:solidFill>
                <a:prstClr val="white"/>
              </a:solidFill>
            </a:endParaRPr>
          </a:p>
        </p:txBody>
      </p:sp>
      <p:sp>
        <p:nvSpPr>
          <p:cNvPr id="59" name="Oval 58"/>
          <p:cNvSpPr/>
          <p:nvPr/>
        </p:nvSpPr>
        <p:spPr>
          <a:xfrm>
            <a:off x="304799" y="2362199"/>
            <a:ext cx="228600" cy="228600"/>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endParaRPr lang="en-US">
              <a:solidFill>
                <a:prstClr val="white"/>
              </a:solidFill>
            </a:endParaRPr>
          </a:p>
        </p:txBody>
      </p:sp>
      <p:sp>
        <p:nvSpPr>
          <p:cNvPr id="60" name="TextBox 59"/>
          <p:cNvSpPr txBox="1"/>
          <p:nvPr/>
        </p:nvSpPr>
        <p:spPr>
          <a:xfrm>
            <a:off x="685801" y="2286000"/>
            <a:ext cx="1371601" cy="373702"/>
          </a:xfrm>
          <a:prstGeom prst="rect">
            <a:avLst/>
          </a:prstGeom>
          <a:noFill/>
        </p:spPr>
        <p:txBody>
          <a:bodyPr wrap="square" lIns="95769" tIns="47884" rIns="95769" bIns="47884" rtlCol="0">
            <a:spAutoFit/>
          </a:bodyPr>
          <a:lstStyle/>
          <a:p>
            <a:r>
              <a:rPr lang="en-US" dirty="0">
                <a:solidFill>
                  <a:prstClr val="black"/>
                </a:solidFill>
              </a:rPr>
              <a:t>Merger</a:t>
            </a:r>
          </a:p>
        </p:txBody>
      </p:sp>
      <p:sp>
        <p:nvSpPr>
          <p:cNvPr id="61" name="TextBox 60"/>
          <p:cNvSpPr txBox="1"/>
          <p:nvPr/>
        </p:nvSpPr>
        <p:spPr>
          <a:xfrm>
            <a:off x="685799" y="2678668"/>
            <a:ext cx="1600200" cy="373702"/>
          </a:xfrm>
          <a:prstGeom prst="rect">
            <a:avLst/>
          </a:prstGeom>
          <a:noFill/>
        </p:spPr>
        <p:txBody>
          <a:bodyPr wrap="square" lIns="95769" tIns="47884" rIns="95769" bIns="47884" rtlCol="0">
            <a:spAutoFit/>
          </a:bodyPr>
          <a:lstStyle/>
          <a:p>
            <a:r>
              <a:rPr lang="en-US" dirty="0">
                <a:solidFill>
                  <a:prstClr val="black"/>
                </a:solidFill>
              </a:rPr>
              <a:t>Code Revision</a:t>
            </a:r>
          </a:p>
        </p:txBody>
      </p:sp>
      <p:sp>
        <p:nvSpPr>
          <p:cNvPr id="69" name="Multiply 68"/>
          <p:cNvSpPr/>
          <p:nvPr/>
        </p:nvSpPr>
        <p:spPr>
          <a:xfrm flipV="1">
            <a:off x="4495800" y="2743200"/>
            <a:ext cx="380999" cy="457201"/>
          </a:xfrm>
          <a:prstGeom prst="mathMultiply">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endParaRPr lang="en-US">
              <a:solidFill>
                <a:prstClr val="white"/>
              </a:solidFill>
            </a:endParaRPr>
          </a:p>
        </p:txBody>
      </p:sp>
      <p:sp>
        <p:nvSpPr>
          <p:cNvPr id="72" name="Multiply 71"/>
          <p:cNvSpPr/>
          <p:nvPr/>
        </p:nvSpPr>
        <p:spPr>
          <a:xfrm flipV="1">
            <a:off x="5233035" y="2743200"/>
            <a:ext cx="380999" cy="457201"/>
          </a:xfrm>
          <a:prstGeom prst="mathMultiply">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endParaRPr lang="en-US">
              <a:solidFill>
                <a:prstClr val="white"/>
              </a:solidFill>
            </a:endParaRPr>
          </a:p>
        </p:txBody>
      </p:sp>
      <p:sp>
        <p:nvSpPr>
          <p:cNvPr id="76" name="Right Arrow 75"/>
          <p:cNvSpPr/>
          <p:nvPr/>
        </p:nvSpPr>
        <p:spPr>
          <a:xfrm rot="4158517">
            <a:off x="1340495" y="4950986"/>
            <a:ext cx="1633276" cy="247968"/>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45" name="Right Arrow 44"/>
          <p:cNvSpPr/>
          <p:nvPr/>
        </p:nvSpPr>
        <p:spPr>
          <a:xfrm>
            <a:off x="838200" y="4221636"/>
            <a:ext cx="1143000" cy="197964"/>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5" name="Flowchart: Magnetic Disk 4"/>
          <p:cNvSpPr/>
          <p:nvPr/>
        </p:nvSpPr>
        <p:spPr bwMode="auto">
          <a:xfrm>
            <a:off x="152400" y="3962400"/>
            <a:ext cx="1485900" cy="990600"/>
          </a:xfrm>
          <a:prstGeom prst="flowChartMagneticDisk">
            <a:avLst/>
          </a:prstGeom>
          <a:gradFill flip="none" rotWithShape="0">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solidFill>
              <a:schemeClr val="tx1"/>
            </a:solidFill>
          </a:ln>
          <a:sp3d prstMaterial="dkEdge">
            <a:bevelT w="8200" h="38100"/>
          </a:sp3d>
        </p:spPr>
        <p:style>
          <a:lnRef idx="0">
            <a:schemeClr val="lt2">
              <a:hueOff val="0"/>
              <a:satOff val="0"/>
              <a:lumOff val="0"/>
              <a:alphaOff val="0"/>
            </a:schemeClr>
          </a:lnRef>
          <a:fillRef idx="2">
            <a:scrgbClr r="0" g="0" b="0"/>
          </a:fillRef>
          <a:effectRef idx="1">
            <a:schemeClr val="dk2">
              <a:hueOff val="0"/>
              <a:satOff val="0"/>
              <a:lumOff val="0"/>
              <a:alphaOff val="0"/>
            </a:schemeClr>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rgbClr val="000000"/>
                </a:solidFill>
              </a:rPr>
              <a:t>Code Repository</a:t>
            </a:r>
          </a:p>
        </p:txBody>
      </p:sp>
      <p:sp>
        <p:nvSpPr>
          <p:cNvPr id="84" name="TextBox 83"/>
          <p:cNvSpPr txBox="1"/>
          <p:nvPr/>
        </p:nvSpPr>
        <p:spPr>
          <a:xfrm>
            <a:off x="685800" y="3048000"/>
            <a:ext cx="1600200" cy="373702"/>
          </a:xfrm>
          <a:prstGeom prst="rect">
            <a:avLst/>
          </a:prstGeom>
          <a:noFill/>
        </p:spPr>
        <p:txBody>
          <a:bodyPr wrap="square" lIns="95769" tIns="47884" rIns="95769" bIns="47884" rtlCol="0">
            <a:spAutoFit/>
          </a:bodyPr>
          <a:lstStyle/>
          <a:p>
            <a:r>
              <a:rPr lang="en-US" dirty="0">
                <a:solidFill>
                  <a:prstClr val="black"/>
                </a:solidFill>
              </a:rPr>
              <a:t>Locked for edit</a:t>
            </a:r>
          </a:p>
        </p:txBody>
      </p:sp>
      <p:cxnSp>
        <p:nvCxnSpPr>
          <p:cNvPr id="85" name="Straight Connector 84"/>
          <p:cNvCxnSpPr/>
          <p:nvPr/>
        </p:nvCxnSpPr>
        <p:spPr bwMode="auto">
          <a:xfrm>
            <a:off x="266700" y="3276600"/>
            <a:ext cx="2667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Multiply 51"/>
          <p:cNvSpPr/>
          <p:nvPr/>
        </p:nvSpPr>
        <p:spPr>
          <a:xfrm>
            <a:off x="6528435" y="5486400"/>
            <a:ext cx="380999" cy="457201"/>
          </a:xfrm>
          <a:prstGeom prst="mathMultiply">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endParaRPr lang="en-US">
              <a:solidFill>
                <a:prstClr val="white"/>
              </a:solidFill>
            </a:endParaRPr>
          </a:p>
        </p:txBody>
      </p:sp>
      <p:sp>
        <p:nvSpPr>
          <p:cNvPr id="53" name="Oval 52"/>
          <p:cNvSpPr/>
          <p:nvPr/>
        </p:nvSpPr>
        <p:spPr>
          <a:xfrm>
            <a:off x="7595235" y="4191000"/>
            <a:ext cx="228600" cy="228600"/>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endParaRPr lang="en-US">
              <a:solidFill>
                <a:prstClr val="white"/>
              </a:solidFill>
            </a:endParaRPr>
          </a:p>
        </p:txBody>
      </p:sp>
      <p:sp>
        <p:nvSpPr>
          <p:cNvPr id="92" name="Oval 91"/>
          <p:cNvSpPr/>
          <p:nvPr/>
        </p:nvSpPr>
        <p:spPr>
          <a:xfrm>
            <a:off x="8509635" y="2819401"/>
            <a:ext cx="228600" cy="228600"/>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endParaRPr lang="en-US">
              <a:solidFill>
                <a:prstClr val="white"/>
              </a:solidFill>
            </a:endParaRPr>
          </a:p>
        </p:txBody>
      </p:sp>
      <p:sp>
        <p:nvSpPr>
          <p:cNvPr id="109" name="Rounded Rectangle 108"/>
          <p:cNvSpPr/>
          <p:nvPr/>
        </p:nvSpPr>
        <p:spPr>
          <a:xfrm>
            <a:off x="304803" y="228600"/>
            <a:ext cx="1447799" cy="914400"/>
          </a:xfrm>
          <a:prstGeom prst="roundRect">
            <a:avLst>
              <a:gd name="adj" fmla="val 1227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r>
              <a:rPr lang="en-US" sz="1600" dirty="0">
                <a:solidFill>
                  <a:prstClr val="white"/>
                </a:solidFill>
              </a:rPr>
              <a:t>Requirements Gathering</a:t>
            </a:r>
          </a:p>
        </p:txBody>
      </p:sp>
      <p:sp>
        <p:nvSpPr>
          <p:cNvPr id="110" name="Rounded Rectangle 109"/>
          <p:cNvSpPr/>
          <p:nvPr/>
        </p:nvSpPr>
        <p:spPr>
          <a:xfrm>
            <a:off x="2057403" y="228600"/>
            <a:ext cx="1447799" cy="914400"/>
          </a:xfrm>
          <a:prstGeom prst="roundRect">
            <a:avLst>
              <a:gd name="adj" fmla="val 1227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r>
              <a:rPr lang="en-US" sz="1600" dirty="0">
                <a:solidFill>
                  <a:prstClr val="white"/>
                </a:solidFill>
              </a:rPr>
              <a:t>Application Architecture</a:t>
            </a:r>
          </a:p>
        </p:txBody>
      </p:sp>
      <p:sp>
        <p:nvSpPr>
          <p:cNvPr id="111" name="Rounded Rectangle 110"/>
          <p:cNvSpPr/>
          <p:nvPr/>
        </p:nvSpPr>
        <p:spPr>
          <a:xfrm>
            <a:off x="3810003" y="228600"/>
            <a:ext cx="1447799" cy="914400"/>
          </a:xfrm>
          <a:prstGeom prst="roundRect">
            <a:avLst>
              <a:gd name="adj" fmla="val 1227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r>
              <a:rPr lang="en-US" sz="1600" dirty="0">
                <a:solidFill>
                  <a:prstClr val="white"/>
                </a:solidFill>
              </a:rPr>
              <a:t>Development</a:t>
            </a:r>
          </a:p>
        </p:txBody>
      </p:sp>
      <p:sp>
        <p:nvSpPr>
          <p:cNvPr id="112" name="Rounded Rectangle 111"/>
          <p:cNvSpPr/>
          <p:nvPr/>
        </p:nvSpPr>
        <p:spPr>
          <a:xfrm>
            <a:off x="5562603" y="228600"/>
            <a:ext cx="1447799" cy="914400"/>
          </a:xfrm>
          <a:prstGeom prst="roundRect">
            <a:avLst>
              <a:gd name="adj" fmla="val 1227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r>
              <a:rPr lang="en-US" sz="1600" dirty="0">
                <a:solidFill>
                  <a:prstClr val="white"/>
                </a:solidFill>
              </a:rPr>
              <a:t>Debugging &amp; Testing</a:t>
            </a:r>
          </a:p>
        </p:txBody>
      </p:sp>
      <p:sp>
        <p:nvSpPr>
          <p:cNvPr id="113" name="Rounded Rectangle 112"/>
          <p:cNvSpPr/>
          <p:nvPr/>
        </p:nvSpPr>
        <p:spPr>
          <a:xfrm>
            <a:off x="7315203" y="228600"/>
            <a:ext cx="1447799" cy="914400"/>
          </a:xfrm>
          <a:prstGeom prst="roundRect">
            <a:avLst>
              <a:gd name="adj" fmla="val 1227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r>
              <a:rPr lang="en-US" sz="1600" dirty="0">
                <a:solidFill>
                  <a:prstClr val="white"/>
                </a:solidFill>
              </a:rPr>
              <a:t>Deployment</a:t>
            </a:r>
          </a:p>
        </p:txBody>
      </p:sp>
      <p:sp>
        <p:nvSpPr>
          <p:cNvPr id="114" name="Right Arrow 113"/>
          <p:cNvSpPr/>
          <p:nvPr/>
        </p:nvSpPr>
        <p:spPr>
          <a:xfrm>
            <a:off x="1752600" y="457202"/>
            <a:ext cx="304800" cy="457201"/>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115" name="Right Arrow 114"/>
          <p:cNvSpPr/>
          <p:nvPr/>
        </p:nvSpPr>
        <p:spPr>
          <a:xfrm>
            <a:off x="3505200" y="457202"/>
            <a:ext cx="304800" cy="457201"/>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116" name="Right Arrow 115"/>
          <p:cNvSpPr/>
          <p:nvPr/>
        </p:nvSpPr>
        <p:spPr>
          <a:xfrm>
            <a:off x="5257800" y="457202"/>
            <a:ext cx="304800" cy="457201"/>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117" name="Right Arrow 116"/>
          <p:cNvSpPr/>
          <p:nvPr/>
        </p:nvSpPr>
        <p:spPr>
          <a:xfrm>
            <a:off x="7010400" y="457202"/>
            <a:ext cx="304800" cy="457201"/>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118" name="Right Arrow 117"/>
          <p:cNvSpPr/>
          <p:nvPr/>
        </p:nvSpPr>
        <p:spPr bwMode="auto">
          <a:xfrm>
            <a:off x="533400" y="1295400"/>
            <a:ext cx="7924800" cy="533400"/>
          </a:xfrm>
          <a:prstGeom prst="rightArrow">
            <a:avLst>
              <a:gd name="adj1" fmla="val 69104"/>
              <a:gd name="adj2" fmla="val 50000"/>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9525" cap="flat" cmpd="sng" algn="ctr">
            <a:solidFill>
              <a:sysClr val="window" lastClr="FFFFFF">
                <a:lumMod val="50000"/>
              </a:sysClr>
            </a:solidFill>
            <a:prstDash val="solid"/>
            <a:round/>
            <a:headEnd type="none" w="med" len="med"/>
            <a:tailEnd type="none" w="med" len="med"/>
          </a:ln>
          <a:effectLst>
            <a:outerShdw blurRad="76200" dir="18900000" sy="23000" kx="-1200000" algn="bl" rotWithShape="0">
              <a:prstClr val="black">
                <a:alpha val="20000"/>
              </a:prstClr>
            </a:outerShdw>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b="1" dirty="0">
                <a:solidFill>
                  <a:prstClr val="black"/>
                </a:solidFill>
              </a:rPr>
              <a:t>Software Configuration Management</a:t>
            </a:r>
          </a:p>
        </p:txBody>
      </p:sp>
      <p:sp>
        <p:nvSpPr>
          <p:cNvPr id="119" name="TextBox 118"/>
          <p:cNvSpPr txBox="1"/>
          <p:nvPr/>
        </p:nvSpPr>
        <p:spPr>
          <a:xfrm>
            <a:off x="1447800" y="4953000"/>
            <a:ext cx="1219200" cy="342924"/>
          </a:xfrm>
          <a:prstGeom prst="rect">
            <a:avLst/>
          </a:prstGeom>
          <a:solidFill>
            <a:schemeClr val="bg1"/>
          </a:solidFill>
          <a:ln>
            <a:solidFill>
              <a:schemeClr val="bg1">
                <a:lumMod val="50000"/>
              </a:schemeClr>
            </a:solidFill>
          </a:ln>
        </p:spPr>
        <p:txBody>
          <a:bodyPr wrap="square" lIns="95769" tIns="47884" rIns="95769" bIns="47884" rtlCol="0">
            <a:spAutoFit/>
          </a:bodyPr>
          <a:lstStyle/>
          <a:p>
            <a:pPr algn="ctr"/>
            <a:r>
              <a:rPr lang="en-US" sz="1600" dirty="0">
                <a:solidFill>
                  <a:srgbClr val="000000"/>
                </a:solidFill>
              </a:rPr>
              <a:t>Checked Out</a:t>
            </a:r>
          </a:p>
        </p:txBody>
      </p:sp>
      <p:sp>
        <p:nvSpPr>
          <p:cNvPr id="120" name="TextBox 119"/>
          <p:cNvSpPr txBox="1"/>
          <p:nvPr/>
        </p:nvSpPr>
        <p:spPr>
          <a:xfrm>
            <a:off x="2819400" y="4953000"/>
            <a:ext cx="1143000" cy="342924"/>
          </a:xfrm>
          <a:prstGeom prst="rect">
            <a:avLst/>
          </a:prstGeom>
          <a:solidFill>
            <a:schemeClr val="bg1"/>
          </a:solidFill>
          <a:ln>
            <a:solidFill>
              <a:schemeClr val="bg1">
                <a:lumMod val="50000"/>
              </a:schemeClr>
            </a:solidFill>
          </a:ln>
        </p:spPr>
        <p:txBody>
          <a:bodyPr wrap="square" lIns="95769" tIns="47884" rIns="95769" bIns="47884" rtlCol="0">
            <a:spAutoFit/>
          </a:bodyPr>
          <a:lstStyle/>
          <a:p>
            <a:pPr algn="ctr"/>
            <a:r>
              <a:rPr lang="en-US" sz="1600" dirty="0">
                <a:solidFill>
                  <a:srgbClr val="000000"/>
                </a:solidFill>
              </a:rPr>
              <a:t>Checked In</a:t>
            </a:r>
          </a:p>
        </p:txBody>
      </p:sp>
      <p:sp>
        <p:nvSpPr>
          <p:cNvPr id="121" name="TextBox 120"/>
          <p:cNvSpPr txBox="1"/>
          <p:nvPr/>
        </p:nvSpPr>
        <p:spPr>
          <a:xfrm>
            <a:off x="3352800" y="3581400"/>
            <a:ext cx="1219200" cy="342924"/>
          </a:xfrm>
          <a:prstGeom prst="rect">
            <a:avLst/>
          </a:prstGeom>
          <a:solidFill>
            <a:schemeClr val="bg1"/>
          </a:solidFill>
          <a:ln>
            <a:solidFill>
              <a:schemeClr val="bg1">
                <a:lumMod val="50000"/>
              </a:schemeClr>
            </a:solidFill>
          </a:ln>
        </p:spPr>
        <p:txBody>
          <a:bodyPr wrap="square" lIns="95769" tIns="47884" rIns="95769" bIns="47884" rtlCol="0">
            <a:spAutoFit/>
          </a:bodyPr>
          <a:lstStyle/>
          <a:p>
            <a:pPr algn="ctr"/>
            <a:r>
              <a:rPr lang="en-US" sz="1600" dirty="0">
                <a:solidFill>
                  <a:srgbClr val="000000"/>
                </a:solidFill>
              </a:rPr>
              <a:t>Checked Out</a:t>
            </a:r>
          </a:p>
        </p:txBody>
      </p:sp>
      <p:sp>
        <p:nvSpPr>
          <p:cNvPr id="122" name="TextBox 121"/>
          <p:cNvSpPr txBox="1"/>
          <p:nvPr/>
        </p:nvSpPr>
        <p:spPr>
          <a:xfrm>
            <a:off x="4724400" y="3581400"/>
            <a:ext cx="1143000" cy="342924"/>
          </a:xfrm>
          <a:prstGeom prst="rect">
            <a:avLst/>
          </a:prstGeom>
          <a:solidFill>
            <a:schemeClr val="bg1"/>
          </a:solidFill>
          <a:ln>
            <a:solidFill>
              <a:schemeClr val="bg1">
                <a:lumMod val="50000"/>
              </a:schemeClr>
            </a:solidFill>
          </a:ln>
        </p:spPr>
        <p:txBody>
          <a:bodyPr wrap="square" lIns="95769" tIns="47884" rIns="95769" bIns="47884" rtlCol="0">
            <a:spAutoFit/>
          </a:bodyPr>
          <a:lstStyle/>
          <a:p>
            <a:pPr algn="ctr"/>
            <a:r>
              <a:rPr lang="en-US" sz="1600" dirty="0">
                <a:solidFill>
                  <a:srgbClr val="000000"/>
                </a:solidFill>
              </a:rPr>
              <a:t>Checked In</a:t>
            </a:r>
          </a:p>
        </p:txBody>
      </p:sp>
      <p:sp>
        <p:nvSpPr>
          <p:cNvPr id="123" name="TextBox 122"/>
          <p:cNvSpPr txBox="1"/>
          <p:nvPr/>
        </p:nvSpPr>
        <p:spPr>
          <a:xfrm>
            <a:off x="6858000" y="4953000"/>
            <a:ext cx="1143000" cy="342924"/>
          </a:xfrm>
          <a:prstGeom prst="rect">
            <a:avLst/>
          </a:prstGeom>
          <a:solidFill>
            <a:schemeClr val="bg1"/>
          </a:solidFill>
          <a:ln>
            <a:solidFill>
              <a:schemeClr val="bg1">
                <a:lumMod val="50000"/>
              </a:schemeClr>
            </a:solidFill>
          </a:ln>
        </p:spPr>
        <p:txBody>
          <a:bodyPr wrap="square" lIns="95769" tIns="47884" rIns="95769" bIns="47884" rtlCol="0">
            <a:spAutoFit/>
          </a:bodyPr>
          <a:lstStyle/>
          <a:p>
            <a:pPr algn="ctr"/>
            <a:r>
              <a:rPr lang="en-US" sz="1600" dirty="0">
                <a:solidFill>
                  <a:srgbClr val="000000"/>
                </a:solidFill>
              </a:rPr>
              <a:t>Checked In</a:t>
            </a:r>
          </a:p>
        </p:txBody>
      </p:sp>
      <p:sp>
        <p:nvSpPr>
          <p:cNvPr id="124" name="TextBox 123"/>
          <p:cNvSpPr txBox="1"/>
          <p:nvPr/>
        </p:nvSpPr>
        <p:spPr>
          <a:xfrm>
            <a:off x="5410200" y="4953000"/>
            <a:ext cx="1219200" cy="342924"/>
          </a:xfrm>
          <a:prstGeom prst="rect">
            <a:avLst/>
          </a:prstGeom>
          <a:solidFill>
            <a:schemeClr val="bg1"/>
          </a:solidFill>
          <a:ln>
            <a:solidFill>
              <a:schemeClr val="bg1">
                <a:lumMod val="50000"/>
              </a:schemeClr>
            </a:solidFill>
          </a:ln>
        </p:spPr>
        <p:txBody>
          <a:bodyPr wrap="square" lIns="95769" tIns="47884" rIns="95769" bIns="47884" rtlCol="0">
            <a:spAutoFit/>
          </a:bodyPr>
          <a:lstStyle/>
          <a:p>
            <a:pPr algn="ctr"/>
            <a:r>
              <a:rPr lang="en-US" sz="1600" dirty="0">
                <a:solidFill>
                  <a:srgbClr val="000000"/>
                </a:solidFill>
              </a:rPr>
              <a:t>Checked Out</a:t>
            </a:r>
          </a:p>
        </p:txBody>
      </p:sp>
      <p:sp>
        <p:nvSpPr>
          <p:cNvPr id="125" name="TextBox 124"/>
          <p:cNvSpPr txBox="1"/>
          <p:nvPr/>
        </p:nvSpPr>
        <p:spPr>
          <a:xfrm>
            <a:off x="7315200" y="3581400"/>
            <a:ext cx="1676400" cy="342924"/>
          </a:xfrm>
          <a:prstGeom prst="rect">
            <a:avLst/>
          </a:prstGeom>
          <a:solidFill>
            <a:schemeClr val="bg1"/>
          </a:solidFill>
          <a:ln>
            <a:solidFill>
              <a:schemeClr val="bg1">
                <a:lumMod val="50000"/>
              </a:schemeClr>
            </a:solidFill>
          </a:ln>
        </p:spPr>
        <p:txBody>
          <a:bodyPr wrap="square" lIns="95769" tIns="47884" rIns="95769" bIns="47884" rtlCol="0">
            <a:spAutoFit/>
          </a:bodyPr>
          <a:lstStyle/>
          <a:p>
            <a:pPr algn="ctr"/>
            <a:r>
              <a:rPr lang="en-US" sz="1600" dirty="0">
                <a:solidFill>
                  <a:srgbClr val="000000"/>
                </a:solidFill>
              </a:rPr>
              <a:t>Get Latest Version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382000" cy="609600"/>
          </a:xfrm>
        </p:spPr>
        <p:txBody>
          <a:bodyPr>
            <a:normAutofit fontScale="90000"/>
          </a:bodyPr>
          <a:lstStyle/>
          <a:p>
            <a:pPr algn="l"/>
            <a:r>
              <a:rPr lang="en-US" dirty="0" smtClean="0"/>
              <a:t>SCC Options for Integration within LabVIEW </a:t>
            </a:r>
            <a:endParaRPr lang="en-US" dirty="0"/>
          </a:p>
        </p:txBody>
      </p:sp>
      <p:sp>
        <p:nvSpPr>
          <p:cNvPr id="3" name="Content Placeholder 2"/>
          <p:cNvSpPr>
            <a:spLocks noGrp="1"/>
          </p:cNvSpPr>
          <p:nvPr>
            <p:ph idx="1"/>
          </p:nvPr>
        </p:nvSpPr>
        <p:spPr>
          <a:xfrm>
            <a:off x="533400" y="1295400"/>
            <a:ext cx="4495800" cy="5105400"/>
          </a:xfrm>
        </p:spPr>
        <p:txBody>
          <a:bodyPr>
            <a:normAutofit fontScale="92500" lnSpcReduction="20000"/>
          </a:bodyPr>
          <a:lstStyle/>
          <a:p>
            <a:pPr>
              <a:buNone/>
            </a:pPr>
            <a:r>
              <a:rPr lang="en-US" sz="2600" dirty="0" smtClean="0"/>
              <a:t>Native LabVIEW Integration</a:t>
            </a:r>
          </a:p>
          <a:p>
            <a:r>
              <a:rPr lang="en-US" sz="2100" dirty="0" smtClean="0"/>
              <a:t>Perforce</a:t>
            </a:r>
            <a:r>
              <a:rPr lang="en-US" sz="2600" dirty="0" smtClean="0"/>
              <a:t> </a:t>
            </a:r>
          </a:p>
          <a:p>
            <a:pPr>
              <a:buNone/>
            </a:pPr>
            <a:r>
              <a:rPr lang="en-US" sz="2600" dirty="0" smtClean="0"/>
              <a:t>Integration Through Standard API</a:t>
            </a:r>
          </a:p>
          <a:p>
            <a:r>
              <a:rPr lang="en-US" sz="2100" dirty="0" smtClean="0"/>
              <a:t>Microsoft Visual SourceSafe </a:t>
            </a:r>
          </a:p>
          <a:p>
            <a:r>
              <a:rPr lang="en-US" sz="2100" dirty="0" smtClean="0"/>
              <a:t>Microsoft Team System </a:t>
            </a:r>
          </a:p>
          <a:p>
            <a:r>
              <a:rPr lang="en-US" sz="2100" dirty="0" smtClean="0"/>
              <a:t>Rational </a:t>
            </a:r>
            <a:r>
              <a:rPr lang="en-US" sz="2100" dirty="0" err="1" smtClean="0"/>
              <a:t>ClearCase</a:t>
            </a:r>
            <a:r>
              <a:rPr lang="en-US" sz="2100" dirty="0" smtClean="0"/>
              <a:t> </a:t>
            </a:r>
          </a:p>
          <a:p>
            <a:r>
              <a:rPr lang="en-US" sz="2100" dirty="0" smtClean="0"/>
              <a:t>PCVS (Serena) Version Manager </a:t>
            </a:r>
          </a:p>
          <a:p>
            <a:r>
              <a:rPr lang="en-US" sz="2100" dirty="0" smtClean="0"/>
              <a:t>MKS Source Integrity </a:t>
            </a:r>
          </a:p>
          <a:p>
            <a:r>
              <a:rPr lang="en-US" sz="2100" dirty="0" err="1" smtClean="0"/>
              <a:t>Seapine</a:t>
            </a:r>
            <a:r>
              <a:rPr lang="en-US" sz="2100" dirty="0" smtClean="0"/>
              <a:t> Surround SCM </a:t>
            </a:r>
          </a:p>
          <a:p>
            <a:r>
              <a:rPr lang="en-US" sz="2100" dirty="0" smtClean="0"/>
              <a:t>Borland </a:t>
            </a:r>
            <a:r>
              <a:rPr lang="en-US" sz="2100" dirty="0" err="1" smtClean="0"/>
              <a:t>StarTeam</a:t>
            </a:r>
            <a:r>
              <a:rPr lang="en-US" sz="2100" dirty="0" smtClean="0"/>
              <a:t> </a:t>
            </a:r>
          </a:p>
          <a:p>
            <a:r>
              <a:rPr lang="en-US" sz="2100" dirty="0" err="1" smtClean="0"/>
              <a:t>Telelogic</a:t>
            </a:r>
            <a:r>
              <a:rPr lang="en-US" sz="2100" dirty="0" smtClean="0"/>
              <a:t> Synergy </a:t>
            </a:r>
          </a:p>
          <a:p>
            <a:r>
              <a:rPr lang="en-US" sz="2100" dirty="0" err="1" smtClean="0"/>
              <a:t>ionForge</a:t>
            </a:r>
            <a:r>
              <a:rPr lang="en-US" sz="2100" dirty="0" smtClean="0"/>
              <a:t> Evolution</a:t>
            </a:r>
          </a:p>
          <a:p>
            <a:pPr>
              <a:buNone/>
            </a:pPr>
            <a:r>
              <a:rPr lang="en-US" sz="2600" dirty="0" smtClean="0"/>
              <a:t>Support through additional add-ons</a:t>
            </a:r>
          </a:p>
          <a:p>
            <a:r>
              <a:rPr lang="en-US" sz="2100" dirty="0" smtClean="0"/>
              <a:t>Subversion</a:t>
            </a:r>
          </a:p>
          <a:p>
            <a:r>
              <a:rPr lang="en-US" sz="2100" dirty="0" err="1" smtClean="0"/>
              <a:t>Mecurial</a:t>
            </a:r>
            <a:endParaRPr lang="en-US" sz="2100" dirty="0" smtClean="0"/>
          </a:p>
          <a:p>
            <a:pPr>
              <a:buFontTx/>
              <a:buNone/>
            </a:pPr>
            <a:endParaRPr lang="en-US" sz="2000" dirty="0" smtClean="0"/>
          </a:p>
          <a:p>
            <a:endParaRPr lang="en-US" sz="2800" dirty="0"/>
          </a:p>
        </p:txBody>
      </p:sp>
      <p:pic>
        <p:nvPicPr>
          <p:cNvPr id="1028" name="Picture 4"/>
          <p:cNvPicPr>
            <a:picLocks noChangeAspect="1" noChangeArrowheads="1"/>
          </p:cNvPicPr>
          <p:nvPr/>
        </p:nvPicPr>
        <p:blipFill>
          <a:blip r:embed="rId3" cstate="email"/>
          <a:srcRect/>
          <a:stretch>
            <a:fillRect/>
          </a:stretch>
        </p:blipFill>
        <p:spPr bwMode="auto">
          <a:xfrm>
            <a:off x="5181600" y="1524000"/>
            <a:ext cx="3331029" cy="365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4" cstate="email"/>
          <a:srcRect/>
          <a:stretch>
            <a:fillRect/>
          </a:stretch>
        </a:blipFill>
        <a:effectLst/>
      </p:bgPr>
    </p:bg>
    <p:spTree>
      <p:nvGrpSpPr>
        <p:cNvPr id="1" name=""/>
        <p:cNvGrpSpPr/>
        <p:nvPr/>
      </p:nvGrpSpPr>
      <p:grpSpPr>
        <a:xfrm>
          <a:off x="0" y="0"/>
          <a:ext cx="0" cy="0"/>
          <a:chOff x="0" y="0"/>
          <a:chExt cx="0" cy="0"/>
        </a:xfrm>
      </p:grpSpPr>
      <p:sp>
        <p:nvSpPr>
          <p:cNvPr id="4" name="Flowchart: Magnetic Disk 3"/>
          <p:cNvSpPr/>
          <p:nvPr/>
        </p:nvSpPr>
        <p:spPr>
          <a:xfrm>
            <a:off x="6019800" y="1676400"/>
            <a:ext cx="2971800" cy="11430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prstClr val="black"/>
                </a:solidFill>
              </a:rPr>
              <a:t>Development Trunk</a:t>
            </a:r>
          </a:p>
        </p:txBody>
      </p:sp>
      <p:sp>
        <p:nvSpPr>
          <p:cNvPr id="25" name="Up Arrow 24"/>
          <p:cNvSpPr/>
          <p:nvPr/>
        </p:nvSpPr>
        <p:spPr bwMode="auto">
          <a:xfrm rot="3555258">
            <a:off x="5491970" y="2115688"/>
            <a:ext cx="206384" cy="137160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5" name="Flowchart: Magnetic Disk 4"/>
          <p:cNvSpPr/>
          <p:nvPr/>
        </p:nvSpPr>
        <p:spPr>
          <a:xfrm>
            <a:off x="4267200" y="2819400"/>
            <a:ext cx="838200" cy="6096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35" name="Right Arrow 34"/>
          <p:cNvSpPr/>
          <p:nvPr/>
        </p:nvSpPr>
        <p:spPr bwMode="auto">
          <a:xfrm rot="16448400">
            <a:off x="4377135" y="3495147"/>
            <a:ext cx="555062" cy="125586"/>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R="0" indent="0" eaLnBrk="0" fontAlgn="base" hangingPunct="0">
              <a:lnSpc>
                <a:spcPct val="100000"/>
              </a:lnSpc>
              <a:spcBef>
                <a:spcPct val="0"/>
              </a:spcBef>
              <a:spcAft>
                <a:spcPct val="0"/>
              </a:spcAft>
              <a:buClrTx/>
              <a:buSzTx/>
              <a:buFontTx/>
              <a:buNone/>
              <a:tabLst/>
            </a:pPr>
            <a:endParaRPr lang="en-US" sz="2400" smtClean="0">
              <a:solidFill>
                <a:prstClr val="black"/>
              </a:solidFill>
            </a:endParaRPr>
          </a:p>
        </p:txBody>
      </p:sp>
      <p:sp>
        <p:nvSpPr>
          <p:cNvPr id="6" name="Flowchart: Magnetic Disk 5"/>
          <p:cNvSpPr/>
          <p:nvPr/>
        </p:nvSpPr>
        <p:spPr>
          <a:xfrm>
            <a:off x="5638800" y="3429000"/>
            <a:ext cx="838200" cy="6096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7" name="Flowchart: Magnetic Disk 6"/>
          <p:cNvSpPr/>
          <p:nvPr/>
        </p:nvSpPr>
        <p:spPr>
          <a:xfrm>
            <a:off x="7162800" y="3733800"/>
            <a:ext cx="838200" cy="6096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12" name="Flowchart: Magnetic Disk 11"/>
          <p:cNvSpPr/>
          <p:nvPr/>
        </p:nvSpPr>
        <p:spPr>
          <a:xfrm>
            <a:off x="4572000" y="3733800"/>
            <a:ext cx="171450" cy="2286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13" name="TextBox 12"/>
          <p:cNvSpPr txBox="1"/>
          <p:nvPr/>
        </p:nvSpPr>
        <p:spPr>
          <a:xfrm>
            <a:off x="4137853" y="2357735"/>
            <a:ext cx="1043747" cy="461665"/>
          </a:xfrm>
          <a:prstGeom prst="rect">
            <a:avLst/>
          </a:prstGeom>
          <a:noFill/>
        </p:spPr>
        <p:txBody>
          <a:bodyPr wrap="none" rtlCol="0">
            <a:spAutoFit/>
          </a:bodyPr>
          <a:lstStyle/>
          <a:p>
            <a:pPr algn="ctr"/>
            <a:r>
              <a:rPr lang="en-US" sz="1200" dirty="0">
                <a:solidFill>
                  <a:prstClr val="black"/>
                </a:solidFill>
              </a:rPr>
              <a:t>Feature-Team</a:t>
            </a:r>
          </a:p>
          <a:p>
            <a:pPr algn="ctr"/>
            <a:r>
              <a:rPr lang="en-US" sz="1200" dirty="0">
                <a:solidFill>
                  <a:prstClr val="black"/>
                </a:solidFill>
              </a:rPr>
              <a:t>Repository</a:t>
            </a:r>
          </a:p>
        </p:txBody>
      </p:sp>
      <p:sp>
        <p:nvSpPr>
          <p:cNvPr id="14" name="TextBox 13"/>
          <p:cNvSpPr txBox="1"/>
          <p:nvPr/>
        </p:nvSpPr>
        <p:spPr>
          <a:xfrm>
            <a:off x="5486400" y="2971800"/>
            <a:ext cx="1043747" cy="461665"/>
          </a:xfrm>
          <a:prstGeom prst="rect">
            <a:avLst/>
          </a:prstGeom>
          <a:noFill/>
        </p:spPr>
        <p:txBody>
          <a:bodyPr wrap="none" rtlCol="0">
            <a:spAutoFit/>
          </a:bodyPr>
          <a:lstStyle/>
          <a:p>
            <a:pPr algn="ctr"/>
            <a:r>
              <a:rPr lang="en-US" sz="1200" dirty="0">
                <a:solidFill>
                  <a:prstClr val="black"/>
                </a:solidFill>
              </a:rPr>
              <a:t>Feature-Team</a:t>
            </a:r>
          </a:p>
          <a:p>
            <a:pPr algn="ctr"/>
            <a:r>
              <a:rPr lang="en-US" sz="1200" dirty="0">
                <a:solidFill>
                  <a:prstClr val="black"/>
                </a:solidFill>
              </a:rPr>
              <a:t>Repository</a:t>
            </a:r>
          </a:p>
        </p:txBody>
      </p:sp>
      <p:sp>
        <p:nvSpPr>
          <p:cNvPr id="15" name="TextBox 14"/>
          <p:cNvSpPr txBox="1"/>
          <p:nvPr/>
        </p:nvSpPr>
        <p:spPr>
          <a:xfrm>
            <a:off x="7010400" y="3276600"/>
            <a:ext cx="1043747" cy="461665"/>
          </a:xfrm>
          <a:prstGeom prst="rect">
            <a:avLst/>
          </a:prstGeom>
          <a:noFill/>
        </p:spPr>
        <p:txBody>
          <a:bodyPr wrap="none" rtlCol="0">
            <a:spAutoFit/>
          </a:bodyPr>
          <a:lstStyle/>
          <a:p>
            <a:pPr algn="ctr"/>
            <a:r>
              <a:rPr lang="en-US" sz="1200" dirty="0">
                <a:solidFill>
                  <a:prstClr val="black"/>
                </a:solidFill>
              </a:rPr>
              <a:t>Feature-Team</a:t>
            </a:r>
          </a:p>
          <a:p>
            <a:pPr algn="ctr"/>
            <a:r>
              <a:rPr lang="en-US" sz="1200" dirty="0">
                <a:solidFill>
                  <a:prstClr val="black"/>
                </a:solidFill>
              </a:rPr>
              <a:t>Repository</a:t>
            </a:r>
          </a:p>
        </p:txBody>
      </p:sp>
      <p:sp>
        <p:nvSpPr>
          <p:cNvPr id="16" name="TextBox 15"/>
          <p:cNvSpPr txBox="1"/>
          <p:nvPr/>
        </p:nvSpPr>
        <p:spPr>
          <a:xfrm>
            <a:off x="3352800" y="4267200"/>
            <a:ext cx="1141082" cy="461665"/>
          </a:xfrm>
          <a:prstGeom prst="rect">
            <a:avLst/>
          </a:prstGeom>
          <a:noFill/>
        </p:spPr>
        <p:txBody>
          <a:bodyPr wrap="none" rtlCol="0">
            <a:spAutoFit/>
          </a:bodyPr>
          <a:lstStyle/>
          <a:p>
            <a:pPr algn="ctr"/>
            <a:r>
              <a:rPr lang="en-US" sz="1200" dirty="0">
                <a:solidFill>
                  <a:prstClr val="black"/>
                </a:solidFill>
              </a:rPr>
              <a:t>Individual’s Local</a:t>
            </a:r>
          </a:p>
          <a:p>
            <a:pPr algn="ctr"/>
            <a:r>
              <a:rPr lang="en-US" sz="1200" dirty="0">
                <a:solidFill>
                  <a:prstClr val="black"/>
                </a:solidFill>
              </a:rPr>
              <a:t>Repositories</a:t>
            </a:r>
          </a:p>
        </p:txBody>
      </p:sp>
      <p:cxnSp>
        <p:nvCxnSpPr>
          <p:cNvPr id="18" name="Straight Arrow Connector 17"/>
          <p:cNvCxnSpPr>
            <a:stCxn id="16" idx="0"/>
            <a:endCxn id="10" idx="3"/>
          </p:cNvCxnSpPr>
          <p:nvPr/>
        </p:nvCxnSpPr>
        <p:spPr bwMode="auto">
          <a:xfrm rot="16200000" flipV="1">
            <a:off x="3414233" y="3758092"/>
            <a:ext cx="762000" cy="2562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Straight Arrow Connector 18"/>
          <p:cNvCxnSpPr>
            <a:stCxn id="16" idx="0"/>
            <a:endCxn id="11" idx="3"/>
          </p:cNvCxnSpPr>
          <p:nvPr/>
        </p:nvCxnSpPr>
        <p:spPr bwMode="auto">
          <a:xfrm rot="5400000" flipH="1" flipV="1">
            <a:off x="3795233" y="4014308"/>
            <a:ext cx="381000" cy="1247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6" idx="0"/>
            <a:endCxn id="12" idx="3"/>
          </p:cNvCxnSpPr>
          <p:nvPr/>
        </p:nvCxnSpPr>
        <p:spPr bwMode="auto">
          <a:xfrm rot="5400000" flipH="1" flipV="1">
            <a:off x="4138133" y="3747608"/>
            <a:ext cx="304800" cy="7343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Up Arrow 25"/>
          <p:cNvSpPr/>
          <p:nvPr/>
        </p:nvSpPr>
        <p:spPr bwMode="auto">
          <a:xfrm rot="4676886">
            <a:off x="4012912" y="2861479"/>
            <a:ext cx="146453" cy="845128"/>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10" name="Flowchart: Magnetic Disk 9"/>
          <p:cNvSpPr/>
          <p:nvPr/>
        </p:nvSpPr>
        <p:spPr>
          <a:xfrm>
            <a:off x="3581400" y="3276600"/>
            <a:ext cx="171450" cy="2286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49" name="Title 48"/>
          <p:cNvSpPr>
            <a:spLocks noGrp="1"/>
          </p:cNvSpPr>
          <p:nvPr>
            <p:ph type="title"/>
          </p:nvPr>
        </p:nvSpPr>
        <p:spPr/>
        <p:txBody>
          <a:bodyPr/>
          <a:lstStyle/>
          <a:p>
            <a:r>
              <a:rPr lang="en-US" dirty="0" smtClean="0"/>
              <a:t>NI Configuration Management</a:t>
            </a:r>
            <a:endParaRPr lang="en-US" dirty="0"/>
          </a:p>
        </p:txBody>
      </p:sp>
      <p:sp>
        <p:nvSpPr>
          <p:cNvPr id="36" name="Content Placeholder 35"/>
          <p:cNvSpPr>
            <a:spLocks noGrp="1"/>
          </p:cNvSpPr>
          <p:nvPr>
            <p:ph idx="1"/>
          </p:nvPr>
        </p:nvSpPr>
        <p:spPr>
          <a:xfrm>
            <a:off x="304800" y="1524000"/>
            <a:ext cx="3200400" cy="4648200"/>
          </a:xfrm>
        </p:spPr>
        <p:txBody>
          <a:bodyPr/>
          <a:lstStyle/>
          <a:p>
            <a:r>
              <a:rPr lang="en-US" sz="2400" dirty="0" smtClean="0"/>
              <a:t>Different trunk for each LabVIEW version</a:t>
            </a:r>
          </a:p>
          <a:p>
            <a:r>
              <a:rPr lang="en-US" sz="2400" dirty="0" smtClean="0"/>
              <a:t>Teams of 3 to 7 developers work in smaller repositories</a:t>
            </a:r>
          </a:p>
          <a:p>
            <a:r>
              <a:rPr lang="en-US" sz="2400" dirty="0" smtClean="0"/>
              <a:t>Individuals may have their own repositories</a:t>
            </a:r>
          </a:p>
          <a:p>
            <a:r>
              <a:rPr lang="en-US" sz="2400" dirty="0" smtClean="0"/>
              <a:t>New features and changes are regularly merged in</a:t>
            </a:r>
            <a:endParaRPr lang="en-US" sz="2400" dirty="0"/>
          </a:p>
        </p:txBody>
      </p:sp>
      <p:sp>
        <p:nvSpPr>
          <p:cNvPr id="22" name="Flowchart: Magnetic Disk 21"/>
          <p:cNvSpPr/>
          <p:nvPr/>
        </p:nvSpPr>
        <p:spPr>
          <a:xfrm>
            <a:off x="7086600" y="4495800"/>
            <a:ext cx="171450" cy="2286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23" name="Flowchart: Magnetic Disk 22"/>
          <p:cNvSpPr/>
          <p:nvPr/>
        </p:nvSpPr>
        <p:spPr>
          <a:xfrm>
            <a:off x="7696200" y="4572000"/>
            <a:ext cx="171450" cy="2286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24" name="Flowchart: Magnetic Disk 23"/>
          <p:cNvSpPr/>
          <p:nvPr/>
        </p:nvSpPr>
        <p:spPr>
          <a:xfrm>
            <a:off x="6705600" y="4114800"/>
            <a:ext cx="171450" cy="2286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28" name="Flowchart: Magnetic Disk 27"/>
          <p:cNvSpPr/>
          <p:nvPr/>
        </p:nvSpPr>
        <p:spPr>
          <a:xfrm>
            <a:off x="5257800" y="3810000"/>
            <a:ext cx="171450" cy="2286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31" name="Flowchart: Magnetic Disk 30"/>
          <p:cNvSpPr/>
          <p:nvPr/>
        </p:nvSpPr>
        <p:spPr>
          <a:xfrm>
            <a:off x="5715000" y="4191000"/>
            <a:ext cx="171450" cy="2286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33" name="Right Arrow 32"/>
          <p:cNvSpPr/>
          <p:nvPr/>
        </p:nvSpPr>
        <p:spPr bwMode="auto">
          <a:xfrm rot="19001415">
            <a:off x="3996144" y="3511146"/>
            <a:ext cx="555062" cy="125586"/>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R="0" indent="0" eaLnBrk="0" fontAlgn="base" hangingPunct="0">
              <a:lnSpc>
                <a:spcPct val="100000"/>
              </a:lnSpc>
              <a:spcBef>
                <a:spcPct val="0"/>
              </a:spcBef>
              <a:spcAft>
                <a:spcPct val="0"/>
              </a:spcAft>
              <a:buClrTx/>
              <a:buSzTx/>
              <a:buFontTx/>
              <a:buNone/>
              <a:tabLst/>
            </a:pPr>
            <a:endParaRPr lang="en-US" sz="2400" smtClean="0">
              <a:solidFill>
                <a:prstClr val="black"/>
              </a:solidFill>
            </a:endParaRPr>
          </a:p>
        </p:txBody>
      </p:sp>
      <p:sp>
        <p:nvSpPr>
          <p:cNvPr id="11" name="Flowchart: Magnetic Disk 10"/>
          <p:cNvSpPr/>
          <p:nvPr/>
        </p:nvSpPr>
        <p:spPr>
          <a:xfrm>
            <a:off x="3962400" y="3657600"/>
            <a:ext cx="171450" cy="228600"/>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274638"/>
            <a:ext cx="9144000" cy="1143000"/>
          </a:xfrm>
        </p:spPr>
        <p:txBody>
          <a:bodyPr>
            <a:noAutofit/>
          </a:bodyPr>
          <a:lstStyle/>
          <a:p>
            <a:r>
              <a:rPr lang="en-US" sz="2800" b="1" dirty="0" smtClean="0">
                <a:solidFill>
                  <a:srgbClr val="065FA8"/>
                </a:solidFill>
              </a:rPr>
              <a:t>Popularity of SCC Options Amongst LabVIEW Programmers</a:t>
            </a:r>
            <a:endParaRPr lang="en-US" sz="2800" b="1" dirty="0">
              <a:solidFill>
                <a:srgbClr val="065FA8"/>
              </a:solidFill>
            </a:endParaRPr>
          </a:p>
        </p:txBody>
      </p:sp>
      <p:graphicFrame>
        <p:nvGraphicFramePr>
          <p:cNvPr id="9" name="Content Placeholder 3"/>
          <p:cNvGraphicFramePr>
            <a:graphicFrameLocks noGrp="1"/>
          </p:cNvGraphicFramePr>
          <p:nvPr>
            <p:ph idx="1"/>
          </p:nvPr>
        </p:nvGraphicFramePr>
        <p:xfrm>
          <a:off x="0" y="1219200"/>
          <a:ext cx="9144000" cy="50292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304800" y="6248400"/>
            <a:ext cx="6400800" cy="369332"/>
          </a:xfrm>
          <a:prstGeom prst="rect">
            <a:avLst/>
          </a:prstGeom>
          <a:noFill/>
        </p:spPr>
        <p:txBody>
          <a:bodyPr wrap="square" rtlCol="0">
            <a:spAutoFit/>
          </a:bodyPr>
          <a:lstStyle/>
          <a:p>
            <a:r>
              <a:rPr lang="en-US" b="1" i="1" dirty="0">
                <a:solidFill>
                  <a:prstClr val="white">
                    <a:lumMod val="50000"/>
                  </a:prstClr>
                </a:solidFill>
              </a:rPr>
              <a:t>Source</a:t>
            </a:r>
            <a:r>
              <a:rPr lang="en-US" i="1" dirty="0">
                <a:solidFill>
                  <a:prstClr val="white">
                    <a:lumMod val="50000"/>
                  </a:prstClr>
                </a:solidFill>
              </a:rPr>
              <a:t>: 2010 ni.com/</a:t>
            </a:r>
            <a:r>
              <a:rPr lang="en-US" i="1" dirty="0" err="1">
                <a:solidFill>
                  <a:prstClr val="white">
                    <a:lumMod val="50000"/>
                  </a:prstClr>
                </a:solidFill>
              </a:rPr>
              <a:t>largeapps</a:t>
            </a:r>
            <a:r>
              <a:rPr lang="en-US" i="1" dirty="0">
                <a:solidFill>
                  <a:prstClr val="white">
                    <a:lumMod val="50000"/>
                  </a:prstClr>
                </a:solidFill>
              </a:rPr>
              <a:t> survey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s.xkcd.com/comics/good_code.png"/>
          <p:cNvPicPr>
            <a:picLocks noChangeAspect="1" noChangeArrowheads="1"/>
          </p:cNvPicPr>
          <p:nvPr/>
        </p:nvPicPr>
        <p:blipFill>
          <a:blip r:embed="rId3" cstate="print"/>
          <a:srcRect/>
          <a:stretch>
            <a:fillRect/>
          </a:stretch>
        </p:blipFill>
        <p:spPr bwMode="auto">
          <a:xfrm>
            <a:off x="2743200" y="304803"/>
            <a:ext cx="4114800" cy="6285245"/>
          </a:xfrm>
          <a:prstGeom prst="rect">
            <a:avLst/>
          </a:prstGeom>
          <a:noFill/>
        </p:spPr>
      </p:pic>
    </p:spTree>
    <p:extLst>
      <p:ext uri="{BB962C8B-B14F-4D97-AF65-F5344CB8AC3E}">
        <p14:creationId xmlns:p14="http://schemas.microsoft.com/office/powerpoint/2010/main" val="2474954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Configuration Management</a:t>
            </a:r>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72400" cy="685800"/>
          </a:xfrm>
        </p:spPr>
        <p:txBody>
          <a:bodyPr/>
          <a:lstStyle/>
          <a:p>
            <a:r>
              <a:rPr lang="en-US" dirty="0" smtClean="0"/>
              <a:t>Graphical Differencing</a:t>
            </a:r>
            <a:endParaRPr lang="en-US" dirty="0"/>
          </a:p>
        </p:txBody>
      </p:sp>
      <p:pic>
        <p:nvPicPr>
          <p:cNvPr id="3074" name="Picture 2"/>
          <p:cNvPicPr>
            <a:picLocks noChangeAspect="1" noChangeArrowheads="1"/>
          </p:cNvPicPr>
          <p:nvPr/>
        </p:nvPicPr>
        <p:blipFill>
          <a:blip r:embed="rId3" cstate="email"/>
          <a:srcRect/>
          <a:stretch>
            <a:fillRect/>
          </a:stretch>
        </p:blipFill>
        <p:spPr bwMode="auto">
          <a:xfrm>
            <a:off x="1524000" y="1295400"/>
            <a:ext cx="6248400" cy="4266711"/>
          </a:xfrm>
          <a:prstGeom prst="rect">
            <a:avLst/>
          </a:prstGeom>
          <a:noFill/>
          <a:ln w="9525">
            <a:noFill/>
            <a:miter lim="800000"/>
            <a:headEnd/>
            <a:tailEnd/>
          </a:ln>
          <a:effectLst/>
        </p:spPr>
      </p:pic>
      <p:sp>
        <p:nvSpPr>
          <p:cNvPr id="4" name="Rounded Rectangle 3"/>
          <p:cNvSpPr/>
          <p:nvPr/>
        </p:nvSpPr>
        <p:spPr bwMode="auto">
          <a:xfrm>
            <a:off x="4724400" y="4419600"/>
            <a:ext cx="4114800" cy="13716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13500000" algn="b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buFont typeface="Arial" pitchFamily="34" charset="0"/>
              <a:buChar char="•"/>
            </a:pPr>
            <a:r>
              <a:rPr lang="en-US" sz="2400" dirty="0">
                <a:solidFill>
                  <a:srgbClr val="000000"/>
                </a:solidFill>
              </a:rPr>
              <a:t>Provides a checklist of changes</a:t>
            </a:r>
          </a:p>
          <a:p>
            <a:pPr eaLnBrk="0" fontAlgn="base" hangingPunct="0">
              <a:spcBef>
                <a:spcPct val="0"/>
              </a:spcBef>
              <a:spcAft>
                <a:spcPct val="0"/>
              </a:spcAft>
              <a:buFont typeface="Arial" pitchFamily="34" charset="0"/>
              <a:buChar char="•"/>
            </a:pPr>
            <a:r>
              <a:rPr lang="en-US" sz="2400" dirty="0">
                <a:solidFill>
                  <a:srgbClr val="000000"/>
                </a:solidFill>
              </a:rPr>
              <a:t>Useful for peer reviews</a:t>
            </a:r>
          </a:p>
          <a:p>
            <a:pPr eaLnBrk="0" fontAlgn="base" hangingPunct="0">
              <a:spcBef>
                <a:spcPct val="0"/>
              </a:spcBef>
              <a:spcAft>
                <a:spcPct val="0"/>
              </a:spcAft>
              <a:buFont typeface="Arial" pitchFamily="34" charset="0"/>
              <a:buChar char="•"/>
            </a:pPr>
            <a:r>
              <a:rPr lang="en-US" sz="2400" dirty="0">
                <a:solidFill>
                  <a:srgbClr val="000000"/>
                </a:solidFill>
              </a:rPr>
              <a:t>Available via command-line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1066800" y="2362200"/>
            <a:ext cx="2895600" cy="2438400"/>
          </a:xfrm>
          <a:prstGeom prst="roundRect">
            <a:avLst>
              <a:gd name="adj" fmla="val 7631"/>
            </a:avLst>
          </a:prstGeom>
          <a:solidFill>
            <a:sysClr val="window" lastClr="FFFFFF"/>
          </a:solidFill>
          <a:ln w="25400" cap="flat" cmpd="sng" algn="ctr">
            <a:solidFill>
              <a:srgbClr val="4F81BD"/>
            </a:solidFill>
            <a:prstDash val="solid"/>
          </a:ln>
          <a:effectLst/>
        </p:spPr>
        <p:txBody>
          <a:bodyPr rtlCol="0" anchor="ctr"/>
          <a:lstStyle/>
          <a:p>
            <a:pPr algn="ctr">
              <a:defRPr/>
            </a:pPr>
            <a:endParaRPr lang="en-US" sz="1400" kern="0">
              <a:solidFill>
                <a:prstClr val="black"/>
              </a:solidFill>
              <a:latin typeface="Calibri"/>
            </a:endParaRPr>
          </a:p>
        </p:txBody>
      </p:sp>
      <p:sp>
        <p:nvSpPr>
          <p:cNvPr id="47" name="Rounded Rectangle 46"/>
          <p:cNvSpPr/>
          <p:nvPr/>
        </p:nvSpPr>
        <p:spPr bwMode="auto">
          <a:xfrm>
            <a:off x="990600" y="3886200"/>
            <a:ext cx="3048000" cy="990600"/>
          </a:xfrm>
          <a:prstGeom prst="roundRect">
            <a:avLst/>
          </a:prstGeom>
          <a:solidFill>
            <a:schemeClr val="bg1">
              <a:lumMod val="85000"/>
              <a:alpha val="5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9" name="Title 1"/>
          <p:cNvSpPr txBox="1">
            <a:spLocks/>
          </p:cNvSpPr>
          <p:nvPr/>
        </p:nvSpPr>
        <p:spPr>
          <a:xfrm>
            <a:off x="152400" y="152400"/>
            <a:ext cx="8839200" cy="1143000"/>
          </a:xfrm>
          <a:prstGeom prst="rect">
            <a:avLst/>
          </a:prstGeom>
        </p:spPr>
        <p:txBody>
          <a:bodyPr vert="horz" lIns="91440" tIns="45720" rIns="91440" bIns="45720" rtlCol="0" anchor="ctr">
            <a:normAutofit/>
          </a:bodyPr>
          <a:lstStyle/>
          <a:p>
            <a:pPr>
              <a:spcBef>
                <a:spcPct val="0"/>
              </a:spcBef>
            </a:pPr>
            <a:r>
              <a:rPr lang="en-US" sz="3600" b="1" dirty="0">
                <a:solidFill>
                  <a:srgbClr val="006699"/>
                </a:solidFill>
                <a:latin typeface="+mj-lt"/>
                <a:ea typeface="+mj-ea"/>
                <a:cs typeface="+mj-cs"/>
              </a:rPr>
              <a:t>Separate Compiled Code From Source File</a:t>
            </a:r>
            <a:br>
              <a:rPr lang="en-US" sz="3600" b="1" dirty="0">
                <a:solidFill>
                  <a:srgbClr val="006699"/>
                </a:solidFill>
                <a:latin typeface="+mj-lt"/>
                <a:ea typeface="+mj-ea"/>
                <a:cs typeface="+mj-cs"/>
              </a:rPr>
            </a:br>
            <a:r>
              <a:rPr lang="en-US" sz="2800" dirty="0">
                <a:solidFill>
                  <a:sysClr val="windowText" lastClr="000000"/>
                </a:solidFill>
                <a:latin typeface="Calibri" pitchFamily="34" charset="0"/>
                <a:ea typeface="Verdana" pitchFamily="34" charset="0"/>
                <a:cs typeface="Calibri" pitchFamily="34" charset="0"/>
              </a:rPr>
              <a:t>Improved Source Code Control Integration</a:t>
            </a:r>
            <a:endParaRPr lang="en-US" sz="3600" dirty="0">
              <a:solidFill>
                <a:sysClr val="windowText" lastClr="000000"/>
              </a:solidFill>
              <a:latin typeface="Calibri" pitchFamily="34" charset="0"/>
              <a:ea typeface="Verdana" pitchFamily="34" charset="0"/>
              <a:cs typeface="Calibri" pitchFamily="34" charset="0"/>
            </a:endParaRPr>
          </a:p>
        </p:txBody>
      </p:sp>
      <p:sp>
        <p:nvSpPr>
          <p:cNvPr id="10" name="Content Placeholder 7"/>
          <p:cNvSpPr txBox="1">
            <a:spLocks/>
          </p:cNvSpPr>
          <p:nvPr/>
        </p:nvSpPr>
        <p:spPr>
          <a:xfrm>
            <a:off x="381000" y="5029200"/>
            <a:ext cx="8382000" cy="1447800"/>
          </a:xfrm>
          <a:prstGeom prst="rect">
            <a:avLst/>
          </a:prstGeom>
        </p:spPr>
        <p:txBody>
          <a:bodyPr vert="horz" lIns="91440" tIns="45720" rIns="91440" bIns="45720" rtlCol="0">
            <a:noAutofit/>
          </a:bodyPr>
          <a:lstStyle/>
          <a:p>
            <a:pPr>
              <a:spcBef>
                <a:spcPct val="20000"/>
              </a:spcBef>
              <a:buFont typeface="Arial" pitchFamily="34" charset="0"/>
              <a:buNone/>
            </a:pPr>
            <a:r>
              <a:rPr lang="en-US" sz="2000" dirty="0">
                <a:solidFill>
                  <a:sysClr val="windowText" lastClr="000000"/>
                </a:solidFill>
                <a:latin typeface="Calibri" pitchFamily="34" charset="0"/>
                <a:ea typeface="Verdana" pitchFamily="34" charset="0"/>
                <a:cs typeface="Calibri" pitchFamily="34" charset="0"/>
              </a:rPr>
              <a:t>Eliminate the need to re-save and re-submit files to source code control unless the graphical source code has been changed by the developer</a:t>
            </a:r>
          </a:p>
          <a:p>
            <a:pPr>
              <a:spcBef>
                <a:spcPct val="20000"/>
              </a:spcBef>
              <a:buFont typeface="Arial" pitchFamily="34" charset="0"/>
              <a:buNone/>
            </a:pPr>
            <a:endParaRPr lang="en-US" sz="2000" dirty="0">
              <a:solidFill>
                <a:sysClr val="windowText" lastClr="000000"/>
              </a:solidFill>
              <a:latin typeface="Calibri" pitchFamily="34" charset="0"/>
              <a:ea typeface="Verdana" pitchFamily="34" charset="0"/>
              <a:cs typeface="Calibri" pitchFamily="34" charset="0"/>
            </a:endParaRPr>
          </a:p>
          <a:p>
            <a:pPr>
              <a:spcBef>
                <a:spcPct val="20000"/>
              </a:spcBef>
              <a:buFont typeface="Arial" pitchFamily="34" charset="0"/>
              <a:buNone/>
            </a:pPr>
            <a:r>
              <a:rPr lang="en-US" sz="1400" i="1" dirty="0">
                <a:solidFill>
                  <a:sysClr val="windowText" lastClr="000000"/>
                </a:solidFill>
                <a:latin typeface="Calibri" pitchFamily="34" charset="0"/>
                <a:ea typeface="Verdana" pitchFamily="34" charset="0"/>
                <a:cs typeface="Calibri" pitchFamily="34" charset="0"/>
              </a:rPr>
              <a:t>*this feature is not on by default and needs to be enabled from the VI Properties dialog</a:t>
            </a:r>
          </a:p>
        </p:txBody>
      </p:sp>
      <p:pic>
        <p:nvPicPr>
          <p:cNvPr id="6" name="Picture 2" descr="C:\Users\shogg.AMER\Pictures\Product Logos\LabVIEW%20Logo%20Horizontal.png"/>
          <p:cNvPicPr>
            <a:picLocks noChangeAspect="1" noChangeArrowheads="1"/>
          </p:cNvPicPr>
          <p:nvPr/>
        </p:nvPicPr>
        <p:blipFill>
          <a:blip r:embed="rId3" cstate="print"/>
          <a:srcRect r="78495"/>
          <a:stretch>
            <a:fillRect/>
          </a:stretch>
        </p:blipFill>
        <p:spPr bwMode="auto">
          <a:xfrm>
            <a:off x="1524000" y="1524000"/>
            <a:ext cx="780796" cy="685800"/>
          </a:xfrm>
          <a:prstGeom prst="rect">
            <a:avLst/>
          </a:prstGeom>
          <a:noFill/>
        </p:spPr>
      </p:pic>
      <p:pic>
        <p:nvPicPr>
          <p:cNvPr id="7" name="Picture 2" descr="C:\Users\shogg.AMER\Pictures\Product Logos\LabVIEW%20Logo%20Horizontal.png"/>
          <p:cNvPicPr>
            <a:picLocks noChangeAspect="1" noChangeArrowheads="1"/>
          </p:cNvPicPr>
          <p:nvPr/>
        </p:nvPicPr>
        <p:blipFill>
          <a:blip r:embed="rId3" cstate="print"/>
          <a:srcRect r="78495"/>
          <a:stretch>
            <a:fillRect/>
          </a:stretch>
        </p:blipFill>
        <p:spPr bwMode="auto">
          <a:xfrm>
            <a:off x="5562600" y="1524000"/>
            <a:ext cx="762000" cy="669290"/>
          </a:xfrm>
          <a:prstGeom prst="rect">
            <a:avLst/>
          </a:prstGeom>
          <a:noFill/>
        </p:spPr>
      </p:pic>
      <p:sp>
        <p:nvSpPr>
          <p:cNvPr id="14" name="Rectangle 13"/>
          <p:cNvSpPr/>
          <p:nvPr/>
        </p:nvSpPr>
        <p:spPr>
          <a:xfrm>
            <a:off x="2296554" y="1383268"/>
            <a:ext cx="1223412" cy="707886"/>
          </a:xfrm>
          <a:prstGeom prst="rect">
            <a:avLst/>
          </a:prstGeom>
        </p:spPr>
        <p:txBody>
          <a:bodyPr wrap="none">
            <a:spAutoFit/>
          </a:bodyPr>
          <a:lstStyle/>
          <a:p>
            <a:r>
              <a:rPr lang="en-US" sz="4000" dirty="0">
                <a:solidFill>
                  <a:srgbClr val="FF9900"/>
                </a:solidFill>
                <a:latin typeface="Calibri" pitchFamily="34" charset="0"/>
                <a:cs typeface="Calibri" pitchFamily="34" charset="0"/>
              </a:rPr>
              <a:t>2009</a:t>
            </a:r>
            <a:endParaRPr lang="en-US" sz="4000" dirty="0">
              <a:solidFill>
                <a:srgbClr val="000000"/>
              </a:solidFill>
            </a:endParaRPr>
          </a:p>
        </p:txBody>
      </p:sp>
      <p:sp>
        <p:nvSpPr>
          <p:cNvPr id="15" name="TextBox 14"/>
          <p:cNvSpPr txBox="1"/>
          <p:nvPr/>
        </p:nvSpPr>
        <p:spPr>
          <a:xfrm>
            <a:off x="2067954" y="1916668"/>
            <a:ext cx="1600200" cy="369332"/>
          </a:xfrm>
          <a:prstGeom prst="rect">
            <a:avLst/>
          </a:prstGeom>
          <a:noFill/>
        </p:spPr>
        <p:txBody>
          <a:bodyPr wrap="square" rtlCol="0">
            <a:spAutoFit/>
          </a:bodyPr>
          <a:lstStyle/>
          <a:p>
            <a:pPr algn="ctr"/>
            <a:r>
              <a:rPr lang="en-US" dirty="0">
                <a:solidFill>
                  <a:srgbClr val="000000"/>
                </a:solidFill>
              </a:rPr>
              <a:t>.vi file format</a:t>
            </a:r>
          </a:p>
        </p:txBody>
      </p:sp>
      <p:sp>
        <p:nvSpPr>
          <p:cNvPr id="16" name="Rectangle 15"/>
          <p:cNvSpPr/>
          <p:nvPr/>
        </p:nvSpPr>
        <p:spPr>
          <a:xfrm>
            <a:off x="6324600" y="1371600"/>
            <a:ext cx="1223412" cy="707886"/>
          </a:xfrm>
          <a:prstGeom prst="rect">
            <a:avLst/>
          </a:prstGeom>
        </p:spPr>
        <p:txBody>
          <a:bodyPr wrap="none">
            <a:spAutoFit/>
          </a:bodyPr>
          <a:lstStyle/>
          <a:p>
            <a:r>
              <a:rPr lang="en-US" sz="4000" dirty="0">
                <a:solidFill>
                  <a:srgbClr val="FF9900"/>
                </a:solidFill>
                <a:latin typeface="Calibri" pitchFamily="34" charset="0"/>
                <a:cs typeface="Calibri" pitchFamily="34" charset="0"/>
              </a:rPr>
              <a:t>2010</a:t>
            </a:r>
            <a:endParaRPr lang="en-US" sz="4000" dirty="0">
              <a:solidFill>
                <a:srgbClr val="000000"/>
              </a:solidFill>
            </a:endParaRPr>
          </a:p>
        </p:txBody>
      </p:sp>
      <p:sp>
        <p:nvSpPr>
          <p:cNvPr id="17" name="TextBox 16"/>
          <p:cNvSpPr txBox="1"/>
          <p:nvPr/>
        </p:nvSpPr>
        <p:spPr>
          <a:xfrm>
            <a:off x="6096000" y="1927086"/>
            <a:ext cx="1676400" cy="369332"/>
          </a:xfrm>
          <a:prstGeom prst="rect">
            <a:avLst/>
          </a:prstGeom>
          <a:noFill/>
        </p:spPr>
        <p:txBody>
          <a:bodyPr wrap="square" rtlCol="0">
            <a:spAutoFit/>
          </a:bodyPr>
          <a:lstStyle/>
          <a:p>
            <a:pPr algn="ctr"/>
            <a:r>
              <a:rPr lang="en-US" dirty="0">
                <a:solidFill>
                  <a:srgbClr val="000000"/>
                </a:solidFill>
              </a:rPr>
              <a:t>.vi file format*</a:t>
            </a:r>
          </a:p>
        </p:txBody>
      </p:sp>
      <p:sp>
        <p:nvSpPr>
          <p:cNvPr id="29" name="Rounded Rectangle 28"/>
          <p:cNvSpPr/>
          <p:nvPr/>
        </p:nvSpPr>
        <p:spPr>
          <a:xfrm>
            <a:off x="1219200" y="2514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a:solidFill>
                  <a:srgbClr val="000000"/>
                </a:solidFill>
                <a:latin typeface="Calibri"/>
              </a:rPr>
              <a:t>Front Panel</a:t>
            </a:r>
          </a:p>
        </p:txBody>
      </p:sp>
      <p:sp>
        <p:nvSpPr>
          <p:cNvPr id="30" name="Rounded Rectangle 29"/>
          <p:cNvSpPr/>
          <p:nvPr/>
        </p:nvSpPr>
        <p:spPr>
          <a:xfrm>
            <a:off x="2590800" y="2514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a:solidFill>
                  <a:srgbClr val="000000"/>
                </a:solidFill>
                <a:latin typeface="Calibri"/>
              </a:rPr>
              <a:t>Block Diagram</a:t>
            </a:r>
          </a:p>
        </p:txBody>
      </p:sp>
      <p:sp>
        <p:nvSpPr>
          <p:cNvPr id="31" name="Rounded Rectangle 30"/>
          <p:cNvSpPr/>
          <p:nvPr/>
        </p:nvSpPr>
        <p:spPr>
          <a:xfrm>
            <a:off x="1219200" y="3276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a:solidFill>
                  <a:srgbClr val="000000"/>
                </a:solidFill>
                <a:latin typeface="Calibri"/>
              </a:rPr>
              <a:t>Connector Pane</a:t>
            </a:r>
          </a:p>
        </p:txBody>
      </p:sp>
      <p:sp>
        <p:nvSpPr>
          <p:cNvPr id="32" name="Rounded Rectangle 31"/>
          <p:cNvSpPr/>
          <p:nvPr/>
        </p:nvSpPr>
        <p:spPr>
          <a:xfrm>
            <a:off x="2590800" y="3276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a:solidFill>
                  <a:srgbClr val="000000"/>
                </a:solidFill>
                <a:latin typeface="Calibri"/>
              </a:rPr>
              <a:t>Icon</a:t>
            </a:r>
          </a:p>
        </p:txBody>
      </p:sp>
      <p:sp>
        <p:nvSpPr>
          <p:cNvPr id="33" name="Rounded Rectangle 32"/>
          <p:cNvSpPr/>
          <p:nvPr/>
        </p:nvSpPr>
        <p:spPr>
          <a:xfrm>
            <a:off x="1219200" y="4038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a:solidFill>
                  <a:srgbClr val="000000"/>
                </a:solidFill>
                <a:latin typeface="Calibri"/>
              </a:rPr>
              <a:t>Compiled Code</a:t>
            </a:r>
          </a:p>
        </p:txBody>
      </p:sp>
      <p:sp>
        <p:nvSpPr>
          <p:cNvPr id="34" name="Rounded Rectangle 33"/>
          <p:cNvSpPr/>
          <p:nvPr/>
        </p:nvSpPr>
        <p:spPr>
          <a:xfrm>
            <a:off x="2590800" y="4038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err="1">
                <a:solidFill>
                  <a:srgbClr val="000000"/>
                </a:solidFill>
                <a:latin typeface="Calibri"/>
              </a:rPr>
              <a:t>Inplaceness</a:t>
            </a:r>
            <a:r>
              <a:rPr lang="en-US" sz="1400" kern="0" dirty="0">
                <a:solidFill>
                  <a:srgbClr val="000000"/>
                </a:solidFill>
                <a:latin typeface="Calibri"/>
              </a:rPr>
              <a:t> Info</a:t>
            </a:r>
          </a:p>
        </p:txBody>
      </p:sp>
      <p:sp>
        <p:nvSpPr>
          <p:cNvPr id="36" name="Rounded Rectangle 35"/>
          <p:cNvSpPr/>
          <p:nvPr/>
        </p:nvSpPr>
        <p:spPr>
          <a:xfrm>
            <a:off x="1219200" y="4038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a:solidFill>
                  <a:srgbClr val="000000"/>
                </a:solidFill>
                <a:latin typeface="Calibri"/>
              </a:rPr>
              <a:t>Compiled Code</a:t>
            </a:r>
          </a:p>
        </p:txBody>
      </p:sp>
      <p:sp>
        <p:nvSpPr>
          <p:cNvPr id="37" name="Rounded Rectangle 36"/>
          <p:cNvSpPr/>
          <p:nvPr/>
        </p:nvSpPr>
        <p:spPr>
          <a:xfrm>
            <a:off x="2590800" y="4038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err="1">
                <a:solidFill>
                  <a:srgbClr val="000000"/>
                </a:solidFill>
                <a:latin typeface="Calibri"/>
              </a:rPr>
              <a:t>Inplaceness</a:t>
            </a:r>
            <a:r>
              <a:rPr lang="en-US" sz="1400" kern="0" dirty="0">
                <a:solidFill>
                  <a:srgbClr val="000000"/>
                </a:solidFill>
                <a:latin typeface="Calibri"/>
              </a:rPr>
              <a:t> Info</a:t>
            </a:r>
          </a:p>
        </p:txBody>
      </p:sp>
      <p:sp>
        <p:nvSpPr>
          <p:cNvPr id="38" name="Rounded Rectangle 37"/>
          <p:cNvSpPr/>
          <p:nvPr/>
        </p:nvSpPr>
        <p:spPr>
          <a:xfrm>
            <a:off x="5105400" y="2362200"/>
            <a:ext cx="2895600" cy="1676400"/>
          </a:xfrm>
          <a:prstGeom prst="roundRect">
            <a:avLst>
              <a:gd name="adj" fmla="val 7631"/>
            </a:avLst>
          </a:prstGeom>
          <a:solidFill>
            <a:sysClr val="window" lastClr="FFFFFF"/>
          </a:solidFill>
          <a:ln w="25400" cap="flat" cmpd="sng" algn="ctr">
            <a:solidFill>
              <a:srgbClr val="4F81BD"/>
            </a:solidFill>
            <a:prstDash val="solid"/>
          </a:ln>
          <a:effectLst/>
        </p:spPr>
        <p:txBody>
          <a:bodyPr rtlCol="0" anchor="ctr"/>
          <a:lstStyle/>
          <a:p>
            <a:pPr algn="ctr">
              <a:defRPr/>
            </a:pPr>
            <a:endParaRPr lang="en-US" sz="1400" kern="0">
              <a:solidFill>
                <a:prstClr val="black"/>
              </a:solidFill>
              <a:latin typeface="Calibri"/>
            </a:endParaRPr>
          </a:p>
        </p:txBody>
      </p:sp>
      <p:sp>
        <p:nvSpPr>
          <p:cNvPr id="39" name="Rounded Rectangle 38"/>
          <p:cNvSpPr/>
          <p:nvPr/>
        </p:nvSpPr>
        <p:spPr>
          <a:xfrm>
            <a:off x="5257800" y="2514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a:solidFill>
                  <a:srgbClr val="000000"/>
                </a:solidFill>
                <a:latin typeface="Calibri"/>
              </a:rPr>
              <a:t>Front Panel</a:t>
            </a:r>
          </a:p>
        </p:txBody>
      </p:sp>
      <p:sp>
        <p:nvSpPr>
          <p:cNvPr id="40" name="Rounded Rectangle 39"/>
          <p:cNvSpPr/>
          <p:nvPr/>
        </p:nvSpPr>
        <p:spPr>
          <a:xfrm>
            <a:off x="6629400" y="2514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a:solidFill>
                  <a:srgbClr val="000000"/>
                </a:solidFill>
                <a:latin typeface="Calibri"/>
              </a:rPr>
              <a:t>Block Diagram</a:t>
            </a:r>
          </a:p>
        </p:txBody>
      </p:sp>
      <p:sp>
        <p:nvSpPr>
          <p:cNvPr id="41" name="Rounded Rectangle 40"/>
          <p:cNvSpPr/>
          <p:nvPr/>
        </p:nvSpPr>
        <p:spPr>
          <a:xfrm>
            <a:off x="5257800" y="3276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a:solidFill>
                  <a:srgbClr val="000000"/>
                </a:solidFill>
                <a:latin typeface="Calibri"/>
              </a:rPr>
              <a:t>Connector Pane</a:t>
            </a:r>
          </a:p>
        </p:txBody>
      </p:sp>
      <p:sp>
        <p:nvSpPr>
          <p:cNvPr id="42" name="Rounded Rectangle 41"/>
          <p:cNvSpPr/>
          <p:nvPr/>
        </p:nvSpPr>
        <p:spPr>
          <a:xfrm>
            <a:off x="6629400" y="3276600"/>
            <a:ext cx="1219200" cy="609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sz="1400" kern="0" dirty="0">
                <a:solidFill>
                  <a:srgbClr val="000000"/>
                </a:solidFill>
                <a:latin typeface="Calibri"/>
              </a:rPr>
              <a:t>Icon</a:t>
            </a:r>
          </a:p>
        </p:txBody>
      </p:sp>
      <p:sp>
        <p:nvSpPr>
          <p:cNvPr id="50" name="TextBox 49"/>
          <p:cNvSpPr txBox="1"/>
          <p:nvPr/>
        </p:nvSpPr>
        <p:spPr>
          <a:xfrm>
            <a:off x="5181600" y="4267200"/>
            <a:ext cx="3048000" cy="584775"/>
          </a:xfrm>
          <a:prstGeom prst="rect">
            <a:avLst/>
          </a:prstGeom>
          <a:noFill/>
        </p:spPr>
        <p:txBody>
          <a:bodyPr wrap="square" rtlCol="0">
            <a:spAutoFit/>
          </a:bodyPr>
          <a:lstStyle/>
          <a:p>
            <a:r>
              <a:rPr lang="en-US" sz="1600" dirty="0">
                <a:solidFill>
                  <a:srgbClr val="000000"/>
                </a:solidFill>
              </a:rPr>
              <a:t>A separate object file is created to store and retain this information</a:t>
            </a:r>
          </a:p>
        </p:txBody>
      </p:sp>
      <p:cxnSp>
        <p:nvCxnSpPr>
          <p:cNvPr id="52" name="Straight Arrow Connector 51"/>
          <p:cNvCxnSpPr>
            <a:stCxn id="50" idx="1"/>
            <a:endCxn id="47" idx="3"/>
          </p:cNvCxnSpPr>
          <p:nvPr/>
        </p:nvCxnSpPr>
        <p:spPr bwMode="auto">
          <a:xfrm rot="10800000">
            <a:off x="4038600" y="4381500"/>
            <a:ext cx="1143000" cy="1780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95400" y="2286000"/>
            <a:ext cx="2011680" cy="36576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27" name="Rounded Rectangle 26"/>
          <p:cNvSpPr/>
          <p:nvPr/>
        </p:nvSpPr>
        <p:spPr>
          <a:xfrm>
            <a:off x="1524000" y="2590800"/>
            <a:ext cx="16002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TopLevel.vi</a:t>
            </a:r>
          </a:p>
        </p:txBody>
      </p:sp>
      <p:sp>
        <p:nvSpPr>
          <p:cNvPr id="28" name="Rounded Rectangle 27"/>
          <p:cNvSpPr/>
          <p:nvPr/>
        </p:nvSpPr>
        <p:spPr>
          <a:xfrm>
            <a:off x="1524000" y="4572000"/>
            <a:ext cx="16002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SubVI2.vi</a:t>
            </a:r>
          </a:p>
        </p:txBody>
      </p:sp>
      <p:sp>
        <p:nvSpPr>
          <p:cNvPr id="29" name="Rounded Rectangle 28"/>
          <p:cNvSpPr/>
          <p:nvPr/>
        </p:nvSpPr>
        <p:spPr>
          <a:xfrm>
            <a:off x="1524000" y="3581400"/>
            <a:ext cx="1600200" cy="914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SubVI1.vi</a:t>
            </a:r>
          </a:p>
        </p:txBody>
      </p:sp>
      <p:sp>
        <p:nvSpPr>
          <p:cNvPr id="19" name="Rounded Rectangle 18"/>
          <p:cNvSpPr/>
          <p:nvPr/>
        </p:nvSpPr>
        <p:spPr>
          <a:xfrm>
            <a:off x="5455920" y="2209800"/>
            <a:ext cx="2011680" cy="36576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2" name="Title 1"/>
          <p:cNvSpPr>
            <a:spLocks noGrp="1"/>
          </p:cNvSpPr>
          <p:nvPr>
            <p:ph type="title"/>
          </p:nvPr>
        </p:nvSpPr>
        <p:spPr/>
        <p:txBody>
          <a:bodyPr>
            <a:normAutofit/>
          </a:bodyPr>
          <a:lstStyle/>
          <a:p>
            <a:r>
              <a:rPr lang="en-US" sz="3600" b="1" dirty="0" smtClean="0">
                <a:solidFill>
                  <a:srgbClr val="006699"/>
                </a:solidFill>
              </a:rPr>
              <a:t>Source Code Control Scenario: Today</a:t>
            </a:r>
            <a:endParaRPr lang="en-US" sz="3600" b="1" dirty="0">
              <a:solidFill>
                <a:srgbClr val="006699"/>
              </a:solidFill>
            </a:endParaRPr>
          </a:p>
        </p:txBody>
      </p:sp>
      <p:sp>
        <p:nvSpPr>
          <p:cNvPr id="6" name="TextBox 5"/>
          <p:cNvSpPr txBox="1"/>
          <p:nvPr/>
        </p:nvSpPr>
        <p:spPr>
          <a:xfrm>
            <a:off x="1828800" y="1828800"/>
            <a:ext cx="960519" cy="461665"/>
          </a:xfrm>
          <a:prstGeom prst="rect">
            <a:avLst/>
          </a:prstGeom>
          <a:noFill/>
        </p:spPr>
        <p:txBody>
          <a:bodyPr wrap="none" rtlCol="0">
            <a:spAutoFit/>
          </a:bodyPr>
          <a:lstStyle/>
          <a:p>
            <a:r>
              <a:rPr lang="en-US" sz="2400" dirty="0">
                <a:solidFill>
                  <a:prstClr val="black"/>
                </a:solidFill>
              </a:rPr>
              <a:t>In SCC</a:t>
            </a:r>
          </a:p>
        </p:txBody>
      </p:sp>
      <p:sp>
        <p:nvSpPr>
          <p:cNvPr id="8" name="Rounded Rectangle 7"/>
          <p:cNvSpPr/>
          <p:nvPr/>
        </p:nvSpPr>
        <p:spPr>
          <a:xfrm>
            <a:off x="1524000" y="2590800"/>
            <a:ext cx="16002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TopLevel.vi</a:t>
            </a:r>
          </a:p>
        </p:txBody>
      </p:sp>
      <p:sp>
        <p:nvSpPr>
          <p:cNvPr id="10" name="Rounded Rectangle 9"/>
          <p:cNvSpPr/>
          <p:nvPr/>
        </p:nvSpPr>
        <p:spPr>
          <a:xfrm>
            <a:off x="1524000" y="4572000"/>
            <a:ext cx="16002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SubVI2.vi</a:t>
            </a:r>
          </a:p>
        </p:txBody>
      </p:sp>
      <p:sp>
        <p:nvSpPr>
          <p:cNvPr id="20" name="TextBox 19"/>
          <p:cNvSpPr txBox="1"/>
          <p:nvPr/>
        </p:nvSpPr>
        <p:spPr>
          <a:xfrm>
            <a:off x="5486400" y="1676400"/>
            <a:ext cx="1979068" cy="461665"/>
          </a:xfrm>
          <a:prstGeom prst="rect">
            <a:avLst/>
          </a:prstGeom>
          <a:noFill/>
        </p:spPr>
        <p:txBody>
          <a:bodyPr wrap="none" rtlCol="0">
            <a:spAutoFit/>
          </a:bodyPr>
          <a:lstStyle/>
          <a:p>
            <a:r>
              <a:rPr lang="en-US" sz="2400" dirty="0">
                <a:solidFill>
                  <a:prstClr val="black"/>
                </a:solidFill>
              </a:rPr>
              <a:t>Local Machine</a:t>
            </a:r>
          </a:p>
        </p:txBody>
      </p:sp>
      <p:sp>
        <p:nvSpPr>
          <p:cNvPr id="21" name="TextBox 20"/>
          <p:cNvSpPr txBox="1"/>
          <p:nvPr/>
        </p:nvSpPr>
        <p:spPr>
          <a:xfrm>
            <a:off x="7814875" y="3200400"/>
            <a:ext cx="745269" cy="523220"/>
          </a:xfrm>
          <a:prstGeom prst="rect">
            <a:avLst/>
          </a:prstGeom>
          <a:noFill/>
        </p:spPr>
        <p:txBody>
          <a:bodyPr wrap="none" rtlCol="0">
            <a:spAutoFit/>
          </a:bodyPr>
          <a:lstStyle/>
          <a:p>
            <a:pPr algn="ctr"/>
            <a:r>
              <a:rPr lang="en-US" sz="2800" dirty="0">
                <a:solidFill>
                  <a:prstClr val="black"/>
                </a:solidFill>
              </a:rPr>
              <a:t>Edit</a:t>
            </a:r>
          </a:p>
        </p:txBody>
      </p:sp>
      <p:sp>
        <p:nvSpPr>
          <p:cNvPr id="22" name="TextBox 21"/>
          <p:cNvSpPr txBox="1"/>
          <p:nvPr/>
        </p:nvSpPr>
        <p:spPr>
          <a:xfrm>
            <a:off x="7761688" y="3669268"/>
            <a:ext cx="851643" cy="523220"/>
          </a:xfrm>
          <a:prstGeom prst="rect">
            <a:avLst/>
          </a:prstGeom>
          <a:noFill/>
        </p:spPr>
        <p:txBody>
          <a:bodyPr wrap="none" rtlCol="0">
            <a:spAutoFit/>
          </a:bodyPr>
          <a:lstStyle/>
          <a:p>
            <a:pPr algn="ctr"/>
            <a:r>
              <a:rPr lang="en-US" sz="2800" dirty="0">
                <a:solidFill>
                  <a:prstClr val="black"/>
                </a:solidFill>
              </a:rPr>
              <a:t>Save</a:t>
            </a:r>
          </a:p>
        </p:txBody>
      </p:sp>
      <p:sp>
        <p:nvSpPr>
          <p:cNvPr id="23" name="&quot;No&quot; Symbol 22"/>
          <p:cNvSpPr/>
          <p:nvPr/>
        </p:nvSpPr>
        <p:spPr>
          <a:xfrm>
            <a:off x="1828800" y="2590800"/>
            <a:ext cx="914400" cy="914400"/>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4" name="TextBox 23"/>
          <p:cNvSpPr txBox="1"/>
          <p:nvPr/>
        </p:nvSpPr>
        <p:spPr>
          <a:xfrm>
            <a:off x="7467600" y="4202668"/>
            <a:ext cx="1439818" cy="523220"/>
          </a:xfrm>
          <a:prstGeom prst="rect">
            <a:avLst/>
          </a:prstGeom>
          <a:noFill/>
        </p:spPr>
        <p:txBody>
          <a:bodyPr wrap="none" rtlCol="0">
            <a:spAutoFit/>
          </a:bodyPr>
          <a:lstStyle/>
          <a:p>
            <a:pPr algn="ctr"/>
            <a:r>
              <a:rPr lang="en-US" sz="2800" dirty="0">
                <a:solidFill>
                  <a:prstClr val="black"/>
                </a:solidFill>
              </a:rPr>
              <a:t>Check-in</a:t>
            </a:r>
          </a:p>
        </p:txBody>
      </p:sp>
      <p:sp>
        <p:nvSpPr>
          <p:cNvPr id="25" name="Rounded Rectangle 24"/>
          <p:cNvSpPr/>
          <p:nvPr/>
        </p:nvSpPr>
        <p:spPr>
          <a:xfrm>
            <a:off x="1524000" y="3581400"/>
            <a:ext cx="1600200"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SubVI1.vi</a:t>
            </a:r>
          </a:p>
        </p:txBody>
      </p:sp>
      <p:sp>
        <p:nvSpPr>
          <p:cNvPr id="18" name="Rounded Rectangle 17"/>
          <p:cNvSpPr/>
          <p:nvPr/>
        </p:nvSpPr>
        <p:spPr>
          <a:xfrm>
            <a:off x="1524000" y="3581400"/>
            <a:ext cx="1600200" cy="914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SubVI1.vi</a:t>
            </a:r>
          </a:p>
        </p:txBody>
      </p:sp>
      <p:sp>
        <p:nvSpPr>
          <p:cNvPr id="26" name="Rounded Rectangle 25"/>
          <p:cNvSpPr/>
          <p:nvPr/>
        </p:nvSpPr>
        <p:spPr>
          <a:xfrm>
            <a:off x="5684520" y="3581400"/>
            <a:ext cx="1600200"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SubVI1.vi</a:t>
            </a:r>
          </a:p>
        </p:txBody>
      </p:sp>
      <p:sp>
        <p:nvSpPr>
          <p:cNvPr id="30" name="5-Point Star 29"/>
          <p:cNvSpPr/>
          <p:nvPr/>
        </p:nvSpPr>
        <p:spPr>
          <a:xfrm>
            <a:off x="6934200" y="3352800"/>
            <a:ext cx="381000" cy="381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31" name="5-Point Star 30"/>
          <p:cNvSpPr/>
          <p:nvPr/>
        </p:nvSpPr>
        <p:spPr>
          <a:xfrm>
            <a:off x="6934200" y="2286000"/>
            <a:ext cx="381000" cy="381000"/>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00416 1.11111E-6 L 0.45416 1.11111E-6 " pathEditMode="relative" rAng="0" ptsTypes="AA">
                                      <p:cBhvr>
                                        <p:cTn id="6" dur="500" fill="hold"/>
                                        <p:tgtEl>
                                          <p:spTgt spid="18"/>
                                        </p:tgtEl>
                                        <p:attrNameLst>
                                          <p:attrName>ppt_x</p:attrName>
                                          <p:attrName>ppt_y</p:attrName>
                                        </p:attrNameLst>
                                      </p:cBhvr>
                                      <p:rCtr x="225" y="0"/>
                                    </p:animMotion>
                                  </p:childTnLst>
                                </p:cTn>
                              </p:par>
                              <p:par>
                                <p:cTn id="7" presetID="63" presetClass="path" presetSubtype="0" accel="50000" decel="50000" fill="hold" grpId="0" nodeType="withEffect">
                                  <p:stCondLst>
                                    <p:cond delay="0"/>
                                  </p:stCondLst>
                                  <p:childTnLst>
                                    <p:animMotion origin="layout" path="M 3.33333E-6 -4.44444E-6 L 0.45416 -4.44444E-6 " pathEditMode="relative" rAng="0" ptsTypes="AA">
                                      <p:cBhvr>
                                        <p:cTn id="8" dur="500" fill="hold"/>
                                        <p:tgtEl>
                                          <p:spTgt spid="8"/>
                                        </p:tgtEl>
                                        <p:attrNameLst>
                                          <p:attrName>ppt_x</p:attrName>
                                          <p:attrName>ppt_y</p:attrName>
                                        </p:attrNameLst>
                                      </p:cBhvr>
                                      <p:rCtr x="227" y="0"/>
                                    </p:animMotion>
                                  </p:childTnLst>
                                </p:cTn>
                              </p:par>
                              <p:par>
                                <p:cTn id="9" presetID="63" presetClass="path" presetSubtype="0" accel="50000" decel="50000" fill="hold" grpId="0" nodeType="withEffect">
                                  <p:stCondLst>
                                    <p:cond delay="0"/>
                                  </p:stCondLst>
                                  <p:childTnLst>
                                    <p:animMotion origin="layout" path="M 3.33333E-6 -3.33333E-6 L 0.45416 -3.33333E-6 " pathEditMode="relative" rAng="0" ptsTypes="AA">
                                      <p:cBhvr>
                                        <p:cTn id="10" dur="500" fill="hold"/>
                                        <p:tgtEl>
                                          <p:spTgt spid="10"/>
                                        </p:tgtEl>
                                        <p:attrNameLst>
                                          <p:attrName>ppt_x</p:attrName>
                                          <p:attrName>ppt_y</p:attrName>
                                        </p:attrNameLst>
                                      </p:cBhvr>
                                      <p:rCtr x="227"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1" grpId="0"/>
      <p:bldP spid="22" grpId="0"/>
      <p:bldP spid="23" grpId="0" animBg="1"/>
      <p:bldP spid="24" grpId="0"/>
      <p:bldP spid="25" grpId="0" animBg="1"/>
      <p:bldP spid="18" grpId="0" animBg="1"/>
      <p:bldP spid="26" grpId="0" animBg="1"/>
      <p:bldP spid="26" grpId="1" animBg="1"/>
      <p:bldP spid="30" grpId="0"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3505200" y="2240280"/>
            <a:ext cx="3962400" cy="3657600"/>
          </a:xfrm>
          <a:prstGeom prst="roundRect">
            <a:avLst>
              <a:gd name="adj" fmla="val 1125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2" name="Title 1"/>
          <p:cNvSpPr>
            <a:spLocks noGrp="1"/>
          </p:cNvSpPr>
          <p:nvPr>
            <p:ph type="title"/>
          </p:nvPr>
        </p:nvSpPr>
        <p:spPr/>
        <p:txBody>
          <a:bodyPr>
            <a:normAutofit/>
          </a:bodyPr>
          <a:lstStyle/>
          <a:p>
            <a:r>
              <a:rPr lang="en-US" sz="3600" b="1" dirty="0" smtClean="0">
                <a:solidFill>
                  <a:srgbClr val="006699"/>
                </a:solidFill>
              </a:rPr>
              <a:t>Source Code Control Scenario: 2010</a:t>
            </a:r>
            <a:endParaRPr lang="en-US" sz="3600" b="1" dirty="0">
              <a:solidFill>
                <a:srgbClr val="006699"/>
              </a:solidFill>
            </a:endParaRPr>
          </a:p>
        </p:txBody>
      </p:sp>
      <p:sp>
        <p:nvSpPr>
          <p:cNvPr id="5" name="Rounded Rectangle 4"/>
          <p:cNvSpPr/>
          <p:nvPr/>
        </p:nvSpPr>
        <p:spPr>
          <a:xfrm>
            <a:off x="1295400" y="2240280"/>
            <a:ext cx="2011680" cy="36576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endParaRPr>
          </a:p>
        </p:txBody>
      </p:sp>
      <p:sp>
        <p:nvSpPr>
          <p:cNvPr id="6" name="TextBox 5"/>
          <p:cNvSpPr txBox="1"/>
          <p:nvPr/>
        </p:nvSpPr>
        <p:spPr>
          <a:xfrm>
            <a:off x="1828800" y="1828800"/>
            <a:ext cx="960519" cy="461665"/>
          </a:xfrm>
          <a:prstGeom prst="rect">
            <a:avLst/>
          </a:prstGeom>
          <a:noFill/>
        </p:spPr>
        <p:txBody>
          <a:bodyPr wrap="none" rtlCol="0">
            <a:spAutoFit/>
          </a:bodyPr>
          <a:lstStyle/>
          <a:p>
            <a:r>
              <a:rPr lang="en-US" sz="2400" dirty="0">
                <a:solidFill>
                  <a:prstClr val="black"/>
                </a:solidFill>
              </a:rPr>
              <a:t>In SCC</a:t>
            </a:r>
          </a:p>
        </p:txBody>
      </p:sp>
      <p:sp>
        <p:nvSpPr>
          <p:cNvPr id="8" name="Rounded Rectangle 7"/>
          <p:cNvSpPr/>
          <p:nvPr/>
        </p:nvSpPr>
        <p:spPr>
          <a:xfrm>
            <a:off x="1524000" y="2590800"/>
            <a:ext cx="16002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TopLevel.vi</a:t>
            </a:r>
          </a:p>
        </p:txBody>
      </p:sp>
      <p:sp>
        <p:nvSpPr>
          <p:cNvPr id="10" name="Rounded Rectangle 9"/>
          <p:cNvSpPr/>
          <p:nvPr/>
        </p:nvSpPr>
        <p:spPr>
          <a:xfrm>
            <a:off x="1524000" y="4572000"/>
            <a:ext cx="16002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SubVI2.vi</a:t>
            </a:r>
          </a:p>
        </p:txBody>
      </p:sp>
      <p:sp>
        <p:nvSpPr>
          <p:cNvPr id="20" name="TextBox 19"/>
          <p:cNvSpPr txBox="1"/>
          <p:nvPr/>
        </p:nvSpPr>
        <p:spPr>
          <a:xfrm>
            <a:off x="4421732" y="1824335"/>
            <a:ext cx="1979068" cy="461665"/>
          </a:xfrm>
          <a:prstGeom prst="rect">
            <a:avLst/>
          </a:prstGeom>
          <a:noFill/>
        </p:spPr>
        <p:txBody>
          <a:bodyPr wrap="none" rtlCol="0">
            <a:spAutoFit/>
          </a:bodyPr>
          <a:lstStyle/>
          <a:p>
            <a:r>
              <a:rPr lang="en-US" sz="2400" dirty="0">
                <a:solidFill>
                  <a:prstClr val="black"/>
                </a:solidFill>
              </a:rPr>
              <a:t>Local Machine</a:t>
            </a:r>
          </a:p>
        </p:txBody>
      </p:sp>
      <p:sp>
        <p:nvSpPr>
          <p:cNvPr id="21" name="TextBox 20"/>
          <p:cNvSpPr txBox="1"/>
          <p:nvPr/>
        </p:nvSpPr>
        <p:spPr>
          <a:xfrm>
            <a:off x="7863837" y="3200400"/>
            <a:ext cx="745269" cy="523220"/>
          </a:xfrm>
          <a:prstGeom prst="rect">
            <a:avLst/>
          </a:prstGeom>
          <a:noFill/>
        </p:spPr>
        <p:txBody>
          <a:bodyPr wrap="none" rtlCol="0">
            <a:spAutoFit/>
          </a:bodyPr>
          <a:lstStyle/>
          <a:p>
            <a:pPr algn="ctr"/>
            <a:r>
              <a:rPr lang="en-US" sz="2800" dirty="0">
                <a:solidFill>
                  <a:prstClr val="black"/>
                </a:solidFill>
              </a:rPr>
              <a:t>Edit</a:t>
            </a:r>
          </a:p>
        </p:txBody>
      </p:sp>
      <p:sp>
        <p:nvSpPr>
          <p:cNvPr id="22" name="TextBox 21"/>
          <p:cNvSpPr txBox="1"/>
          <p:nvPr/>
        </p:nvSpPr>
        <p:spPr>
          <a:xfrm>
            <a:off x="7467600" y="3669268"/>
            <a:ext cx="1564980" cy="523220"/>
          </a:xfrm>
          <a:prstGeom prst="rect">
            <a:avLst/>
          </a:prstGeom>
          <a:noFill/>
        </p:spPr>
        <p:txBody>
          <a:bodyPr wrap="none" rtlCol="0">
            <a:spAutoFit/>
          </a:bodyPr>
          <a:lstStyle/>
          <a:p>
            <a:pPr algn="ctr"/>
            <a:r>
              <a:rPr lang="en-US" sz="2800" dirty="0">
                <a:solidFill>
                  <a:prstClr val="black"/>
                </a:solidFill>
              </a:rPr>
              <a:t>Run/Save</a:t>
            </a:r>
          </a:p>
        </p:txBody>
      </p:sp>
      <p:sp>
        <p:nvSpPr>
          <p:cNvPr id="9" name="Rounded Rectangle 8"/>
          <p:cNvSpPr/>
          <p:nvPr/>
        </p:nvSpPr>
        <p:spPr>
          <a:xfrm>
            <a:off x="1524000" y="3581400"/>
            <a:ext cx="1600200" cy="914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SubVI1.vi</a:t>
            </a:r>
          </a:p>
        </p:txBody>
      </p:sp>
      <p:sp>
        <p:nvSpPr>
          <p:cNvPr id="24" name="TextBox 23"/>
          <p:cNvSpPr txBox="1"/>
          <p:nvPr/>
        </p:nvSpPr>
        <p:spPr>
          <a:xfrm>
            <a:off x="7516562" y="4202668"/>
            <a:ext cx="1439818" cy="523220"/>
          </a:xfrm>
          <a:prstGeom prst="rect">
            <a:avLst/>
          </a:prstGeom>
          <a:noFill/>
        </p:spPr>
        <p:txBody>
          <a:bodyPr wrap="none" rtlCol="0">
            <a:spAutoFit/>
          </a:bodyPr>
          <a:lstStyle/>
          <a:p>
            <a:pPr algn="ctr"/>
            <a:r>
              <a:rPr lang="en-US" sz="2800" dirty="0">
                <a:solidFill>
                  <a:prstClr val="black"/>
                </a:solidFill>
              </a:rPr>
              <a:t>Check-in</a:t>
            </a:r>
          </a:p>
        </p:txBody>
      </p:sp>
      <p:sp>
        <p:nvSpPr>
          <p:cNvPr id="15" name="Rounded Rectangle 14"/>
          <p:cNvSpPr/>
          <p:nvPr/>
        </p:nvSpPr>
        <p:spPr>
          <a:xfrm>
            <a:off x="5730240" y="2331720"/>
            <a:ext cx="1600200" cy="3429000"/>
          </a:xfrm>
          <a:prstGeom prst="roundRect">
            <a:avLst/>
          </a:prstGeom>
          <a:solidFill>
            <a:schemeClr val="accent2">
              <a:lumMod val="40000"/>
              <a:lumOff val="6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sp>
        <p:nvSpPr>
          <p:cNvPr id="16" name="TextBox 15"/>
          <p:cNvSpPr txBox="1"/>
          <p:nvPr/>
        </p:nvSpPr>
        <p:spPr>
          <a:xfrm>
            <a:off x="5714999" y="2362200"/>
            <a:ext cx="1600201" cy="830997"/>
          </a:xfrm>
          <a:prstGeom prst="rect">
            <a:avLst/>
          </a:prstGeom>
          <a:noFill/>
        </p:spPr>
        <p:txBody>
          <a:bodyPr wrap="square" rtlCol="0">
            <a:spAutoFit/>
          </a:bodyPr>
          <a:lstStyle/>
          <a:p>
            <a:pPr algn="ctr"/>
            <a:r>
              <a:rPr lang="en-US" sz="2400" dirty="0">
                <a:solidFill>
                  <a:prstClr val="black"/>
                </a:solidFill>
              </a:rPr>
              <a:t>local .</a:t>
            </a:r>
            <a:r>
              <a:rPr lang="en-US" sz="2400" dirty="0" err="1">
                <a:solidFill>
                  <a:prstClr val="black"/>
                </a:solidFill>
              </a:rPr>
              <a:t>viobj</a:t>
            </a:r>
            <a:r>
              <a:rPr lang="en-US" sz="2400" dirty="0">
                <a:solidFill>
                  <a:prstClr val="black"/>
                </a:solidFill>
              </a:rPr>
              <a:t> </a:t>
            </a:r>
          </a:p>
          <a:p>
            <a:pPr algn="ctr"/>
            <a:r>
              <a:rPr lang="en-US" sz="2400" dirty="0">
                <a:solidFill>
                  <a:prstClr val="black"/>
                </a:solidFill>
              </a:rPr>
              <a:t>cache</a:t>
            </a:r>
          </a:p>
        </p:txBody>
      </p:sp>
      <p:sp>
        <p:nvSpPr>
          <p:cNvPr id="17" name="Rounded Rectangle 16"/>
          <p:cNvSpPr/>
          <p:nvPr/>
        </p:nvSpPr>
        <p:spPr>
          <a:xfrm>
            <a:off x="5867400" y="3429000"/>
            <a:ext cx="1371600" cy="647700"/>
          </a:xfrm>
          <a:prstGeom prst="round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solidFill>
                  <a:prstClr val="black"/>
                </a:solidFill>
              </a:rPr>
              <a:t>TopLevel</a:t>
            </a:r>
            <a:r>
              <a:rPr lang="en-US" dirty="0">
                <a:solidFill>
                  <a:prstClr val="black"/>
                </a:solidFill>
              </a:rPr>
              <a:t/>
            </a:r>
            <a:br>
              <a:rPr lang="en-US" dirty="0">
                <a:solidFill>
                  <a:prstClr val="black"/>
                </a:solidFill>
              </a:rPr>
            </a:br>
            <a:r>
              <a:rPr lang="en-US" dirty="0">
                <a:solidFill>
                  <a:prstClr val="black"/>
                </a:solidFill>
              </a:rPr>
              <a:t>.</a:t>
            </a:r>
            <a:r>
              <a:rPr lang="en-US" dirty="0" err="1">
                <a:solidFill>
                  <a:prstClr val="black"/>
                </a:solidFill>
              </a:rPr>
              <a:t>viobj</a:t>
            </a:r>
            <a:endParaRPr lang="en-US" dirty="0">
              <a:solidFill>
                <a:prstClr val="black"/>
              </a:solidFill>
            </a:endParaRPr>
          </a:p>
        </p:txBody>
      </p:sp>
      <p:sp>
        <p:nvSpPr>
          <p:cNvPr id="25" name="Rounded Rectangle 24"/>
          <p:cNvSpPr/>
          <p:nvPr/>
        </p:nvSpPr>
        <p:spPr>
          <a:xfrm>
            <a:off x="5867400" y="4152900"/>
            <a:ext cx="1371600" cy="647700"/>
          </a:xfrm>
          <a:prstGeom prst="round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prstClr val="black"/>
                </a:solidFill>
              </a:rPr>
              <a:t>SubVI1</a:t>
            </a:r>
            <a:br>
              <a:rPr lang="en-US" dirty="0">
                <a:solidFill>
                  <a:prstClr val="black"/>
                </a:solidFill>
              </a:rPr>
            </a:br>
            <a:r>
              <a:rPr lang="en-US" dirty="0">
                <a:solidFill>
                  <a:prstClr val="black"/>
                </a:solidFill>
              </a:rPr>
              <a:t>.viobj</a:t>
            </a:r>
          </a:p>
        </p:txBody>
      </p:sp>
      <p:sp>
        <p:nvSpPr>
          <p:cNvPr id="26" name="Rounded Rectangle 25"/>
          <p:cNvSpPr/>
          <p:nvPr/>
        </p:nvSpPr>
        <p:spPr>
          <a:xfrm>
            <a:off x="5867400" y="4876800"/>
            <a:ext cx="1371600" cy="6477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prstClr val="black"/>
                </a:solidFill>
              </a:rPr>
              <a:t>SubVI2</a:t>
            </a:r>
            <a:br>
              <a:rPr lang="en-US" dirty="0">
                <a:solidFill>
                  <a:prstClr val="black"/>
                </a:solidFill>
              </a:rPr>
            </a:br>
            <a:r>
              <a:rPr lang="en-US" dirty="0">
                <a:solidFill>
                  <a:prstClr val="black"/>
                </a:solidFill>
              </a:rPr>
              <a:t>.viobj</a:t>
            </a:r>
          </a:p>
        </p:txBody>
      </p:sp>
      <p:sp>
        <p:nvSpPr>
          <p:cNvPr id="27" name="Rounded Rectangle 26"/>
          <p:cNvSpPr/>
          <p:nvPr/>
        </p:nvSpPr>
        <p:spPr>
          <a:xfrm>
            <a:off x="5867400" y="3429000"/>
            <a:ext cx="1371600" cy="647700"/>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solidFill>
                  <a:prstClr val="white"/>
                </a:solidFill>
              </a:rPr>
              <a:t>TopLevel</a:t>
            </a:r>
            <a:r>
              <a:rPr lang="en-US" dirty="0">
                <a:solidFill>
                  <a:prstClr val="white"/>
                </a:solidFill>
              </a:rPr>
              <a:t/>
            </a:r>
            <a:br>
              <a:rPr lang="en-US" dirty="0">
                <a:solidFill>
                  <a:prstClr val="white"/>
                </a:solidFill>
              </a:rPr>
            </a:br>
            <a:r>
              <a:rPr lang="en-US" dirty="0">
                <a:solidFill>
                  <a:prstClr val="white"/>
                </a:solidFill>
              </a:rPr>
              <a:t>.</a:t>
            </a:r>
            <a:r>
              <a:rPr lang="en-US" dirty="0" err="1">
                <a:solidFill>
                  <a:prstClr val="white"/>
                </a:solidFill>
              </a:rPr>
              <a:t>viobj</a:t>
            </a:r>
            <a:endParaRPr lang="en-US" dirty="0">
              <a:solidFill>
                <a:prstClr val="white"/>
              </a:solidFill>
            </a:endParaRPr>
          </a:p>
        </p:txBody>
      </p:sp>
      <p:sp>
        <p:nvSpPr>
          <p:cNvPr id="28" name="Rounded Rectangle 27"/>
          <p:cNvSpPr/>
          <p:nvPr/>
        </p:nvSpPr>
        <p:spPr>
          <a:xfrm>
            <a:off x="5867400" y="4152900"/>
            <a:ext cx="1371600" cy="647700"/>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prstClr val="white"/>
                </a:solidFill>
              </a:rPr>
              <a:t>SubVI1</a:t>
            </a:r>
            <a:br>
              <a:rPr lang="en-US" dirty="0">
                <a:solidFill>
                  <a:prstClr val="white"/>
                </a:solidFill>
              </a:rPr>
            </a:br>
            <a:r>
              <a:rPr lang="en-US" dirty="0">
                <a:solidFill>
                  <a:prstClr val="white"/>
                </a:solidFill>
              </a:rPr>
              <a:t>.viobj</a:t>
            </a:r>
          </a:p>
        </p:txBody>
      </p:sp>
      <p:sp>
        <p:nvSpPr>
          <p:cNvPr id="29" name="Rounded Rectangle 28"/>
          <p:cNvSpPr/>
          <p:nvPr/>
        </p:nvSpPr>
        <p:spPr>
          <a:xfrm>
            <a:off x="1524000" y="3581400"/>
            <a:ext cx="1600200" cy="914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SubVI1.vi</a:t>
            </a:r>
          </a:p>
        </p:txBody>
      </p:sp>
      <p:sp>
        <p:nvSpPr>
          <p:cNvPr id="30" name="Rounded Rectangle 29"/>
          <p:cNvSpPr/>
          <p:nvPr/>
        </p:nvSpPr>
        <p:spPr>
          <a:xfrm>
            <a:off x="1524000" y="2590800"/>
            <a:ext cx="16002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TopLevel.vi</a:t>
            </a:r>
          </a:p>
        </p:txBody>
      </p:sp>
      <p:sp>
        <p:nvSpPr>
          <p:cNvPr id="31" name="Rounded Rectangle 30"/>
          <p:cNvSpPr/>
          <p:nvPr/>
        </p:nvSpPr>
        <p:spPr>
          <a:xfrm>
            <a:off x="1524000" y="4572000"/>
            <a:ext cx="16002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SubVI2.vi</a:t>
            </a:r>
          </a:p>
        </p:txBody>
      </p:sp>
      <p:sp>
        <p:nvSpPr>
          <p:cNvPr id="32" name="Rounded Rectangle 31"/>
          <p:cNvSpPr/>
          <p:nvPr/>
        </p:nvSpPr>
        <p:spPr>
          <a:xfrm>
            <a:off x="1524000" y="3581400"/>
            <a:ext cx="1600200"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SubVI1.vi</a:t>
            </a:r>
          </a:p>
        </p:txBody>
      </p:sp>
      <p:sp>
        <p:nvSpPr>
          <p:cNvPr id="34" name="Rounded Rectangle 33"/>
          <p:cNvSpPr/>
          <p:nvPr/>
        </p:nvSpPr>
        <p:spPr>
          <a:xfrm>
            <a:off x="1524000" y="3581400"/>
            <a:ext cx="1600200" cy="914400"/>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Sub VI1.vi</a:t>
            </a:r>
          </a:p>
        </p:txBody>
      </p:sp>
      <p:sp>
        <p:nvSpPr>
          <p:cNvPr id="33" name="Rounded Rectangle 32"/>
          <p:cNvSpPr/>
          <p:nvPr/>
        </p:nvSpPr>
        <p:spPr>
          <a:xfrm>
            <a:off x="3810000" y="3581400"/>
            <a:ext cx="1600200"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SubVI1.vi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 0  L 0.25 0  E" pathEditMode="relative" ptsTypes="">
                                      <p:cBhvr>
                                        <p:cTn id="6" dur="500" fill="hold"/>
                                        <p:tgtEl>
                                          <p:spTgt spid="8"/>
                                        </p:tgtEl>
                                        <p:attrNameLst>
                                          <p:attrName>ppt_x</p:attrName>
                                          <p:attrName>ppt_y</p:attrName>
                                        </p:attrNameLst>
                                      </p:cBhvr>
                                    </p:animMotion>
                                  </p:childTnLst>
                                </p:cTn>
                              </p:par>
                              <p:par>
                                <p:cTn id="7" presetID="63" presetClass="path" presetSubtype="0" accel="50000" decel="50000" fill="hold" grpId="0" nodeType="withEffect">
                                  <p:stCondLst>
                                    <p:cond delay="0"/>
                                  </p:stCondLst>
                                  <p:childTnLst>
                                    <p:animMotion origin="layout" path="M 0 0  L 0.25 0  E" pathEditMode="relative" ptsTypes="">
                                      <p:cBhvr>
                                        <p:cTn id="8" dur="500" fill="hold"/>
                                        <p:tgtEl>
                                          <p:spTgt spid="34"/>
                                        </p:tgtEl>
                                        <p:attrNameLst>
                                          <p:attrName>ppt_x</p:attrName>
                                          <p:attrName>ppt_y</p:attrName>
                                        </p:attrNameLst>
                                      </p:cBhvr>
                                    </p:animMotion>
                                  </p:childTnLst>
                                </p:cTn>
                              </p:par>
                              <p:par>
                                <p:cTn id="9" presetID="63" presetClass="path" presetSubtype="0" accel="50000" decel="50000" fill="hold" grpId="0" nodeType="withEffect">
                                  <p:stCondLst>
                                    <p:cond delay="0"/>
                                  </p:stCondLst>
                                  <p:childTnLst>
                                    <p:animMotion origin="layout" path="M 0 0  L 0.25 0  E" pathEditMode="relative" ptsTypes="">
                                      <p:cBhvr>
                                        <p:cTn id="10" dur="500" fill="hold"/>
                                        <p:tgtEl>
                                          <p:spTgt spid="1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1" grpId="0"/>
      <p:bldP spid="22" grpId="0"/>
      <p:bldP spid="24" grpId="0"/>
      <p:bldP spid="27" grpId="0" animBg="1"/>
      <p:bldP spid="28" grpId="0" animBg="1"/>
      <p:bldP spid="29" grpId="0" animBg="1"/>
      <p:bldP spid="32" grpId="0" animBg="1"/>
      <p:bldP spid="34" grpId="0" animBg="1"/>
      <p:bldP spid="33" grpId="0" animBg="1"/>
      <p:bldP spid="3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 Package Manager</a:t>
            </a:r>
            <a:endParaRPr lang="en-US" dirty="0"/>
          </a:p>
        </p:txBody>
      </p:sp>
      <p:sp>
        <p:nvSpPr>
          <p:cNvPr id="6" name="Content Placeholder 5"/>
          <p:cNvSpPr>
            <a:spLocks noGrp="1"/>
          </p:cNvSpPr>
          <p:nvPr>
            <p:ph idx="1"/>
          </p:nvPr>
        </p:nvSpPr>
        <p:spPr>
          <a:xfrm>
            <a:off x="0" y="5562600"/>
            <a:ext cx="9144000" cy="609600"/>
          </a:xfrm>
        </p:spPr>
        <p:txBody>
          <a:bodyPr/>
          <a:lstStyle/>
          <a:p>
            <a:pPr algn="ctr">
              <a:buNone/>
            </a:pPr>
            <a:r>
              <a:rPr lang="en-US" dirty="0" smtClean="0">
                <a:solidFill>
                  <a:schemeClr val="bg1">
                    <a:lumMod val="50000"/>
                  </a:schemeClr>
                </a:solidFill>
              </a:rPr>
              <a:t>Build and manage packages of LabVIEW code</a:t>
            </a:r>
          </a:p>
          <a:p>
            <a:endParaRPr lang="en-US" dirty="0" smtClean="0">
              <a:solidFill>
                <a:schemeClr val="bg1">
                  <a:lumMod val="50000"/>
                </a:schemeClr>
              </a:solidFill>
            </a:endParaRPr>
          </a:p>
          <a:p>
            <a:pPr>
              <a:buNone/>
            </a:pPr>
            <a:endParaRPr lang="en-US" i="1" dirty="0" smtClean="0">
              <a:solidFill>
                <a:schemeClr val="bg1">
                  <a:lumMod val="50000"/>
                </a:schemeClr>
              </a:solidFill>
            </a:endParaRPr>
          </a:p>
          <a:p>
            <a:endParaRPr lang="en-US" dirty="0">
              <a:solidFill>
                <a:schemeClr val="bg1">
                  <a:lumMod val="50000"/>
                </a:schemeClr>
              </a:solidFill>
            </a:endParaRPr>
          </a:p>
        </p:txBody>
      </p:sp>
      <p:pic>
        <p:nvPicPr>
          <p:cNvPr id="252930" name="Picture 2" descr="C:\Users\ekerry\AppData\Local\Temp\SNAGHTML976c246.PNG"/>
          <p:cNvPicPr>
            <a:picLocks noChangeAspect="1" noChangeArrowheads="1"/>
          </p:cNvPicPr>
          <p:nvPr/>
        </p:nvPicPr>
        <p:blipFill>
          <a:blip r:embed="rId3" cstate="print"/>
          <a:srcRect/>
          <a:stretch>
            <a:fillRect/>
          </a:stretch>
        </p:blipFill>
        <p:spPr bwMode="auto">
          <a:xfrm>
            <a:off x="3962400" y="2209800"/>
            <a:ext cx="4343400" cy="3076802"/>
          </a:xfrm>
          <a:prstGeom prst="rect">
            <a:avLst/>
          </a:prstGeom>
          <a:noFill/>
        </p:spPr>
      </p:pic>
      <p:pic>
        <p:nvPicPr>
          <p:cNvPr id="1028" name="Picture 4" descr="C:\Users\ekerry\AppData\Local\Temp\SNAGHTML57c6aa.PNG"/>
          <p:cNvPicPr>
            <a:picLocks noChangeAspect="1" noChangeArrowheads="1"/>
          </p:cNvPicPr>
          <p:nvPr/>
        </p:nvPicPr>
        <p:blipFill>
          <a:blip r:embed="rId4" cstate="print"/>
          <a:srcRect/>
          <a:stretch>
            <a:fillRect/>
          </a:stretch>
        </p:blipFill>
        <p:spPr bwMode="auto">
          <a:xfrm>
            <a:off x="914400" y="1371600"/>
            <a:ext cx="4800600" cy="3041105"/>
          </a:xfrm>
          <a:prstGeom prst="rect">
            <a:avLst/>
          </a:prstGeom>
          <a:noFill/>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1447800" y="1371600"/>
            <a:ext cx="6400800" cy="2286000"/>
          </a:xfrm>
          <a:prstGeom prst="roundRect">
            <a:avLst/>
          </a:prstGeom>
          <a:noFill/>
          <a:ln w="1905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prstClr val="black"/>
              </a:solidFill>
            </a:endParaRPr>
          </a:p>
        </p:txBody>
      </p:sp>
      <p:sp>
        <p:nvSpPr>
          <p:cNvPr id="6" name="TextBox 5"/>
          <p:cNvSpPr txBox="1"/>
          <p:nvPr/>
        </p:nvSpPr>
        <p:spPr>
          <a:xfrm>
            <a:off x="1371600" y="2886075"/>
            <a:ext cx="2209800" cy="304800"/>
          </a:xfrm>
          <a:prstGeom prst="rect">
            <a:avLst/>
          </a:prstGeom>
          <a:noFill/>
        </p:spPr>
        <p:txBody>
          <a:bodyPr wrap="square" rtlCol="0">
            <a:spAutoFit/>
          </a:bodyPr>
          <a:lstStyle/>
          <a:p>
            <a:pPr algn="ctr"/>
            <a:r>
              <a:rPr lang="en-US" sz="1400" dirty="0" smtClean="0"/>
              <a:t>Structured Error Handler</a:t>
            </a:r>
            <a:endParaRPr lang="en-US" sz="1400" dirty="0"/>
          </a:p>
        </p:txBody>
      </p:sp>
      <p:pic>
        <p:nvPicPr>
          <p:cNvPr id="479237" name="Picture 5" descr="C:\Users\ekerry\AppData\Local\Temp\SNAGHTML96c7ff9.PNG"/>
          <p:cNvPicPr>
            <a:picLocks noChangeAspect="1" noChangeArrowheads="1"/>
          </p:cNvPicPr>
          <p:nvPr/>
        </p:nvPicPr>
        <p:blipFill>
          <a:blip r:embed="rId3" cstate="print"/>
          <a:srcRect/>
          <a:stretch>
            <a:fillRect/>
          </a:stretch>
        </p:blipFill>
        <p:spPr bwMode="auto">
          <a:xfrm>
            <a:off x="4724400" y="1514475"/>
            <a:ext cx="2752725" cy="1914525"/>
          </a:xfrm>
          <a:prstGeom prst="rect">
            <a:avLst/>
          </a:prstGeom>
          <a:noFill/>
        </p:spPr>
      </p:pic>
      <p:sp>
        <p:nvSpPr>
          <p:cNvPr id="9" name="Isosceles Triangle 8"/>
          <p:cNvSpPr/>
          <p:nvPr/>
        </p:nvSpPr>
        <p:spPr bwMode="auto">
          <a:xfrm rot="16200000">
            <a:off x="2667000" y="1362075"/>
            <a:ext cx="1905000" cy="2209800"/>
          </a:xfrm>
          <a:prstGeom prst="triangle">
            <a:avLst/>
          </a:prstGeom>
          <a:gradFill flip="none" rotWithShape="1">
            <a:gsLst>
              <a:gs pos="0">
                <a:schemeClr val="bg1">
                  <a:lumMod val="75000"/>
                </a:schemeClr>
              </a:gs>
              <a:gs pos="50000">
                <a:schemeClr val="bg1">
                  <a:lumMod val="65000"/>
                  <a:alpha val="25000"/>
                </a:schemeClr>
              </a:gs>
              <a:gs pos="100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pic>
        <p:nvPicPr>
          <p:cNvPr id="479234" name="Picture 2"/>
          <p:cNvPicPr>
            <a:picLocks noChangeAspect="1" noChangeArrowheads="1"/>
          </p:cNvPicPr>
          <p:nvPr/>
        </p:nvPicPr>
        <p:blipFill>
          <a:blip r:embed="rId4" cstate="print">
            <a:clrChange>
              <a:clrFrom>
                <a:srgbClr val="FCFCFC"/>
              </a:clrFrom>
              <a:clrTo>
                <a:srgbClr val="FCFCFC">
                  <a:alpha val="0"/>
                </a:srgbClr>
              </a:clrTo>
            </a:clrChange>
          </a:blip>
          <a:srcRect/>
          <a:stretch>
            <a:fillRect/>
          </a:stretch>
        </p:blipFill>
        <p:spPr bwMode="auto">
          <a:xfrm>
            <a:off x="1981200" y="1971675"/>
            <a:ext cx="981075" cy="923925"/>
          </a:xfrm>
          <a:prstGeom prst="rect">
            <a:avLst/>
          </a:prstGeom>
          <a:noFill/>
          <a:ln w="9525">
            <a:noFill/>
            <a:miter lim="800000"/>
            <a:headEnd/>
            <a:tailEnd/>
          </a:ln>
        </p:spPr>
      </p:pic>
      <p:sp>
        <p:nvSpPr>
          <p:cNvPr id="11" name="Rounded Rectangle 10"/>
          <p:cNvSpPr/>
          <p:nvPr/>
        </p:nvSpPr>
        <p:spPr bwMode="auto">
          <a:xfrm>
            <a:off x="1447800" y="3886200"/>
            <a:ext cx="6400800" cy="2286000"/>
          </a:xfrm>
          <a:prstGeom prst="roundRect">
            <a:avLst/>
          </a:prstGeom>
          <a:noFill/>
          <a:ln w="1905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eaLnBrk="0" fontAlgn="base" hangingPunct="0">
              <a:lnSpc>
                <a:spcPct val="100000"/>
              </a:lnSpc>
              <a:spcBef>
                <a:spcPct val="0"/>
              </a:spcBef>
              <a:spcAft>
                <a:spcPct val="0"/>
              </a:spcAft>
              <a:buClrTx/>
              <a:buSzTx/>
              <a:buFontTx/>
              <a:buNone/>
              <a:tabLst/>
            </a:pPr>
            <a:endParaRPr lang="en-US" sz="2400" smtClean="0">
              <a:solidFill>
                <a:prstClr val="black"/>
              </a:solidFill>
            </a:endParaRPr>
          </a:p>
        </p:txBody>
      </p:sp>
      <p:sp>
        <p:nvSpPr>
          <p:cNvPr id="12" name="TextBox 11"/>
          <p:cNvSpPr txBox="1"/>
          <p:nvPr/>
        </p:nvSpPr>
        <p:spPr>
          <a:xfrm>
            <a:off x="1371600" y="5400675"/>
            <a:ext cx="2209800" cy="304800"/>
          </a:xfrm>
          <a:prstGeom prst="rect">
            <a:avLst/>
          </a:prstGeom>
          <a:noFill/>
        </p:spPr>
        <p:txBody>
          <a:bodyPr wrap="square" rtlCol="0">
            <a:spAutoFit/>
          </a:bodyPr>
          <a:lstStyle/>
          <a:p>
            <a:pPr algn="ctr"/>
            <a:r>
              <a:rPr lang="en-US" sz="1400" dirty="0" smtClean="0"/>
              <a:t>GXML Library</a:t>
            </a:r>
            <a:endParaRPr lang="en-US" sz="1400" dirty="0"/>
          </a:p>
        </p:txBody>
      </p:sp>
      <p:sp>
        <p:nvSpPr>
          <p:cNvPr id="14" name="Isosceles Triangle 13"/>
          <p:cNvSpPr/>
          <p:nvPr/>
        </p:nvSpPr>
        <p:spPr bwMode="auto">
          <a:xfrm rot="16200000">
            <a:off x="2667000" y="3876675"/>
            <a:ext cx="1905000" cy="2209800"/>
          </a:xfrm>
          <a:prstGeom prst="triangle">
            <a:avLst/>
          </a:prstGeom>
          <a:gradFill flip="none" rotWithShape="1">
            <a:gsLst>
              <a:gs pos="0">
                <a:schemeClr val="bg1">
                  <a:lumMod val="75000"/>
                </a:schemeClr>
              </a:gs>
              <a:gs pos="50000">
                <a:schemeClr val="bg1">
                  <a:lumMod val="65000"/>
                  <a:alpha val="25000"/>
                </a:schemeClr>
              </a:gs>
              <a:gs pos="100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pic>
        <p:nvPicPr>
          <p:cNvPr id="15" name="Picture 2"/>
          <p:cNvPicPr>
            <a:picLocks noChangeAspect="1" noChangeArrowheads="1"/>
          </p:cNvPicPr>
          <p:nvPr/>
        </p:nvPicPr>
        <p:blipFill>
          <a:blip r:embed="rId4" cstate="print">
            <a:clrChange>
              <a:clrFrom>
                <a:srgbClr val="FCFCFC"/>
              </a:clrFrom>
              <a:clrTo>
                <a:srgbClr val="FCFCFC">
                  <a:alpha val="0"/>
                </a:srgbClr>
              </a:clrTo>
            </a:clrChange>
          </a:blip>
          <a:srcRect/>
          <a:stretch>
            <a:fillRect/>
          </a:stretch>
        </p:blipFill>
        <p:spPr bwMode="auto">
          <a:xfrm>
            <a:off x="1981200" y="4486275"/>
            <a:ext cx="981075" cy="923925"/>
          </a:xfrm>
          <a:prstGeom prst="rect">
            <a:avLst/>
          </a:prstGeom>
          <a:noFill/>
          <a:ln w="9525">
            <a:noFill/>
            <a:miter lim="800000"/>
            <a:headEnd/>
            <a:tailEnd/>
          </a:ln>
        </p:spPr>
      </p:pic>
      <p:pic>
        <p:nvPicPr>
          <p:cNvPr id="479239" name="Picture 7" descr="C:\Users\ekerry\AppData\Local\Temp\SNAGHTML96fee84.PNG"/>
          <p:cNvPicPr>
            <a:picLocks noChangeAspect="1" noChangeArrowheads="1"/>
          </p:cNvPicPr>
          <p:nvPr/>
        </p:nvPicPr>
        <p:blipFill>
          <a:blip r:embed="rId5" cstate="print"/>
          <a:srcRect/>
          <a:stretch>
            <a:fillRect/>
          </a:stretch>
        </p:blipFill>
        <p:spPr bwMode="auto">
          <a:xfrm>
            <a:off x="4724400" y="4038600"/>
            <a:ext cx="2752725" cy="1914525"/>
          </a:xfrm>
          <a:prstGeom prst="rect">
            <a:avLst/>
          </a:prstGeom>
          <a:noFill/>
        </p:spPr>
      </p:pic>
      <p:sp>
        <p:nvSpPr>
          <p:cNvPr id="18" name="Title 17"/>
          <p:cNvSpPr>
            <a:spLocks noGrp="1"/>
          </p:cNvSpPr>
          <p:nvPr>
            <p:ph type="title"/>
          </p:nvPr>
        </p:nvSpPr>
        <p:spPr/>
        <p:txBody>
          <a:bodyPr/>
          <a:lstStyle/>
          <a:p>
            <a:r>
              <a:rPr lang="en-US" dirty="0" smtClean="0"/>
              <a:t>Install and Manage VI Packages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Easily Upgrade and Downgrade Versions</a:t>
            </a:r>
            <a:endParaRPr lang="en-US" dirty="0"/>
          </a:p>
        </p:txBody>
      </p:sp>
      <p:pic>
        <p:nvPicPr>
          <p:cNvPr id="604164" name="Picture 4" descr="C:\Users\ekerry\AppData\Local\Temp\SNAGHTML97329de.PNG"/>
          <p:cNvPicPr>
            <a:picLocks noChangeAspect="1" noChangeArrowheads="1"/>
          </p:cNvPicPr>
          <p:nvPr/>
        </p:nvPicPr>
        <p:blipFill>
          <a:blip r:embed="rId3" cstate="print"/>
          <a:srcRect/>
          <a:stretch>
            <a:fillRect/>
          </a:stretch>
        </p:blipFill>
        <p:spPr bwMode="auto">
          <a:xfrm>
            <a:off x="1524000" y="1828800"/>
            <a:ext cx="5943600" cy="3985710"/>
          </a:xfrm>
          <a:prstGeom prst="rect">
            <a:avLst/>
          </a:prstGeom>
          <a:noFill/>
        </p:spPr>
      </p:pic>
      <p:sp>
        <p:nvSpPr>
          <p:cNvPr id="5" name="Oval 4"/>
          <p:cNvSpPr/>
          <p:nvPr/>
        </p:nvSpPr>
        <p:spPr bwMode="auto">
          <a:xfrm>
            <a:off x="4724400" y="3352800"/>
            <a:ext cx="1371600" cy="533400"/>
          </a:xfrm>
          <a:prstGeom prst="ellipse">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3048000" y="2438400"/>
            <a:ext cx="4876800" cy="2971800"/>
          </a:xfrm>
          <a:prstGeom prst="roundRect">
            <a:avLst>
              <a:gd name="adj" fmla="val 8251"/>
            </a:avLst>
          </a:prstGeom>
          <a:noFill/>
          <a:ln w="1905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prstClr val="black"/>
              </a:solidFill>
            </a:endParaRPr>
          </a:p>
        </p:txBody>
      </p:sp>
      <p:sp>
        <p:nvSpPr>
          <p:cNvPr id="6" name="TextBox 5"/>
          <p:cNvSpPr txBox="1"/>
          <p:nvPr/>
        </p:nvSpPr>
        <p:spPr>
          <a:xfrm>
            <a:off x="4419600" y="3429000"/>
            <a:ext cx="2209800" cy="304800"/>
          </a:xfrm>
          <a:prstGeom prst="rect">
            <a:avLst/>
          </a:prstGeom>
          <a:noFill/>
        </p:spPr>
        <p:txBody>
          <a:bodyPr wrap="square" rtlCol="0">
            <a:spAutoFit/>
          </a:bodyPr>
          <a:lstStyle/>
          <a:p>
            <a:pPr algn="ctr"/>
            <a:r>
              <a:rPr lang="en-US" sz="1400" dirty="0" smtClean="0"/>
              <a:t>Structured Error Handler</a:t>
            </a:r>
            <a:endParaRPr lang="en-US" sz="1400" dirty="0"/>
          </a:p>
        </p:txBody>
      </p:sp>
      <p:pic>
        <p:nvPicPr>
          <p:cNvPr id="479234" name="Picture 2"/>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5029200" y="2514600"/>
            <a:ext cx="981075" cy="923925"/>
          </a:xfrm>
          <a:prstGeom prst="rect">
            <a:avLst/>
          </a:prstGeom>
          <a:noFill/>
          <a:ln w="9525">
            <a:noFill/>
            <a:miter lim="800000"/>
            <a:headEnd/>
            <a:tailEnd/>
          </a:ln>
        </p:spPr>
      </p:pic>
      <p:sp>
        <p:nvSpPr>
          <p:cNvPr id="12" name="TextBox 11"/>
          <p:cNvSpPr txBox="1"/>
          <p:nvPr/>
        </p:nvSpPr>
        <p:spPr>
          <a:xfrm>
            <a:off x="2667000" y="4953000"/>
            <a:ext cx="2209800" cy="304800"/>
          </a:xfrm>
          <a:prstGeom prst="rect">
            <a:avLst/>
          </a:prstGeom>
          <a:noFill/>
        </p:spPr>
        <p:txBody>
          <a:bodyPr wrap="square" rtlCol="0">
            <a:spAutoFit/>
          </a:bodyPr>
          <a:lstStyle/>
          <a:p>
            <a:pPr algn="ctr"/>
            <a:r>
              <a:rPr lang="en-US" sz="1400" dirty="0" smtClean="0"/>
              <a:t>GXML Library</a:t>
            </a:r>
            <a:endParaRPr lang="en-US" sz="1400" dirty="0"/>
          </a:p>
        </p:txBody>
      </p:sp>
      <p:pic>
        <p:nvPicPr>
          <p:cNvPr id="15" name="Picture 2"/>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3276600" y="4038600"/>
            <a:ext cx="981075" cy="923925"/>
          </a:xfrm>
          <a:prstGeom prst="rect">
            <a:avLst/>
          </a:prstGeom>
          <a:noFill/>
          <a:ln w="9525">
            <a:noFill/>
            <a:miter lim="800000"/>
            <a:headEnd/>
            <a:tailEnd/>
          </a:ln>
        </p:spPr>
      </p:pic>
      <p:sp>
        <p:nvSpPr>
          <p:cNvPr id="18" name="Title 17"/>
          <p:cNvSpPr>
            <a:spLocks noGrp="1"/>
          </p:cNvSpPr>
          <p:nvPr>
            <p:ph type="title"/>
          </p:nvPr>
        </p:nvSpPr>
        <p:spPr/>
        <p:txBody>
          <a:bodyPr/>
          <a:lstStyle/>
          <a:p>
            <a:r>
              <a:rPr lang="en-US" dirty="0" smtClean="0"/>
              <a:t>Create VI Configuration Files</a:t>
            </a:r>
            <a:endParaRPr lang="en-US" dirty="0"/>
          </a:p>
        </p:txBody>
      </p:sp>
      <p:sp>
        <p:nvSpPr>
          <p:cNvPr id="13" name="TextBox 12"/>
          <p:cNvSpPr txBox="1"/>
          <p:nvPr/>
        </p:nvSpPr>
        <p:spPr>
          <a:xfrm>
            <a:off x="4419600" y="4953000"/>
            <a:ext cx="2209800" cy="304800"/>
          </a:xfrm>
          <a:prstGeom prst="rect">
            <a:avLst/>
          </a:prstGeom>
          <a:noFill/>
        </p:spPr>
        <p:txBody>
          <a:bodyPr wrap="square" rtlCol="0">
            <a:spAutoFit/>
          </a:bodyPr>
          <a:lstStyle/>
          <a:p>
            <a:pPr algn="ctr"/>
            <a:r>
              <a:rPr lang="en-US" sz="1400" dirty="0" smtClean="0"/>
              <a:t>AMC Library</a:t>
            </a:r>
            <a:endParaRPr lang="en-US" sz="1400" dirty="0"/>
          </a:p>
        </p:txBody>
      </p:sp>
      <p:pic>
        <p:nvPicPr>
          <p:cNvPr id="16" name="Picture 2"/>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5029200" y="4038600"/>
            <a:ext cx="981075" cy="923925"/>
          </a:xfrm>
          <a:prstGeom prst="rect">
            <a:avLst/>
          </a:prstGeom>
          <a:noFill/>
          <a:ln w="9525">
            <a:noFill/>
            <a:miter lim="800000"/>
            <a:headEnd/>
            <a:tailEnd/>
          </a:ln>
        </p:spPr>
      </p:pic>
      <p:sp>
        <p:nvSpPr>
          <p:cNvPr id="19" name="TextBox 18"/>
          <p:cNvSpPr txBox="1"/>
          <p:nvPr/>
        </p:nvSpPr>
        <p:spPr>
          <a:xfrm>
            <a:off x="6172200" y="4953000"/>
            <a:ext cx="2209800" cy="304800"/>
          </a:xfrm>
          <a:prstGeom prst="rect">
            <a:avLst/>
          </a:prstGeom>
          <a:noFill/>
        </p:spPr>
        <p:txBody>
          <a:bodyPr wrap="square" rtlCol="0">
            <a:spAutoFit/>
          </a:bodyPr>
          <a:lstStyle/>
          <a:p>
            <a:pPr algn="ctr"/>
            <a:r>
              <a:rPr lang="en-US" sz="1400" dirty="0" smtClean="0"/>
              <a:t>G Library</a:t>
            </a:r>
            <a:endParaRPr lang="en-US" sz="1400" dirty="0"/>
          </a:p>
        </p:txBody>
      </p:sp>
      <p:pic>
        <p:nvPicPr>
          <p:cNvPr id="20" name="Picture 2"/>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6781800" y="4038600"/>
            <a:ext cx="981075" cy="923925"/>
          </a:xfrm>
          <a:prstGeom prst="rect">
            <a:avLst/>
          </a:prstGeom>
          <a:noFill/>
          <a:ln w="9525">
            <a:noFill/>
            <a:miter lim="800000"/>
            <a:headEnd/>
            <a:tailEnd/>
          </a:ln>
        </p:spPr>
      </p:pic>
      <p:sp>
        <p:nvSpPr>
          <p:cNvPr id="21" name="Content Placeholder 5"/>
          <p:cNvSpPr txBox="1">
            <a:spLocks/>
          </p:cNvSpPr>
          <p:nvPr/>
        </p:nvSpPr>
        <p:spPr>
          <a:xfrm>
            <a:off x="0" y="1219200"/>
            <a:ext cx="9144000" cy="609600"/>
          </a:xfrm>
          <a:prstGeom prst="rect">
            <a:avLst/>
          </a:prstGeom>
        </p:spPr>
        <p:txBody>
          <a:body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lang="en-US" sz="2400" kern="0" dirty="0" smtClean="0">
                <a:solidFill>
                  <a:schemeClr val="bg1">
                    <a:lumMod val="50000"/>
                  </a:schemeClr>
                </a:solidFill>
              </a:rPr>
              <a:t>A single file that contains multiple packages.  </a:t>
            </a: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lang="en-US" sz="2400" kern="0" dirty="0" smtClean="0">
                <a:solidFill>
                  <a:schemeClr val="bg1">
                    <a:lumMod val="50000"/>
                  </a:schemeClr>
                </a:solidFill>
              </a:rPr>
              <a:t>Easily share and distribute code that depends upon multiple libraries. </a:t>
            </a:r>
            <a:endParaRPr kumimoji="0" lang="en-US" sz="2400" b="0" i="0" u="none" strike="noStrike" kern="0" cap="none" spc="0" normalizeH="0" baseline="0" noProof="0" dirty="0" smtClean="0">
              <a:ln>
                <a:noFill/>
              </a:ln>
              <a:solidFill>
                <a:schemeClr val="bg1">
                  <a:lumMod val="50000"/>
                </a:schemeClr>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2400" b="0" i="1" u="none" strike="noStrike" kern="0" cap="none" spc="0" normalizeH="0" baseline="0" noProof="0" dirty="0" smtClean="0">
              <a:ln>
                <a:noFill/>
              </a:ln>
              <a:solidFill>
                <a:schemeClr val="bg1">
                  <a:lumMod val="50000"/>
                </a:schemeClr>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400" b="0" i="0" u="none" strike="noStrike" kern="0" cap="none" spc="0" normalizeH="0" baseline="0" noProof="0" dirty="0">
              <a:ln>
                <a:noFill/>
              </a:ln>
              <a:solidFill>
                <a:schemeClr val="bg1">
                  <a:lumMod val="50000"/>
                </a:schemeClr>
              </a:solidFill>
              <a:effectLst/>
              <a:uLnTx/>
              <a:uFillTx/>
              <a:latin typeface="+mn-lt"/>
              <a:ea typeface="+mn-ea"/>
              <a:cs typeface="+mn-cs"/>
            </a:endParaRPr>
          </a:p>
        </p:txBody>
      </p:sp>
      <p:sp>
        <p:nvSpPr>
          <p:cNvPr id="23" name="Isosceles Triangle 22"/>
          <p:cNvSpPr/>
          <p:nvPr/>
        </p:nvSpPr>
        <p:spPr bwMode="auto">
          <a:xfrm rot="16200000">
            <a:off x="1143000" y="3276600"/>
            <a:ext cx="2590800" cy="1219200"/>
          </a:xfrm>
          <a:prstGeom prst="triangle">
            <a:avLst/>
          </a:prstGeom>
          <a:gradFill flip="none" rotWithShape="1">
            <a:gsLst>
              <a:gs pos="0">
                <a:schemeClr val="bg1">
                  <a:lumMod val="75000"/>
                </a:schemeClr>
              </a:gs>
              <a:gs pos="50000">
                <a:schemeClr val="bg1">
                  <a:lumMod val="65000"/>
                  <a:alpha val="25000"/>
                </a:schemeClr>
              </a:gs>
              <a:gs pos="100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pic>
        <p:nvPicPr>
          <p:cNvPr id="252929" name="Picture 1"/>
          <p:cNvPicPr>
            <a:picLocks noChangeAspect="1" noChangeArrowheads="1"/>
          </p:cNvPicPr>
          <p:nvPr/>
        </p:nvPicPr>
        <p:blipFill>
          <a:blip r:embed="rId4" cstate="print"/>
          <a:srcRect/>
          <a:stretch>
            <a:fillRect/>
          </a:stretch>
        </p:blipFill>
        <p:spPr bwMode="auto">
          <a:xfrm>
            <a:off x="904875" y="3124200"/>
            <a:ext cx="1076325" cy="990600"/>
          </a:xfrm>
          <a:prstGeom prst="rect">
            <a:avLst/>
          </a:prstGeom>
          <a:noFill/>
          <a:ln w="9525">
            <a:noFill/>
            <a:miter lim="800000"/>
            <a:headEnd/>
            <a:tailEnd/>
          </a:ln>
        </p:spPr>
      </p:pic>
      <p:sp>
        <p:nvSpPr>
          <p:cNvPr id="22" name="TextBox 21"/>
          <p:cNvSpPr txBox="1"/>
          <p:nvPr/>
        </p:nvSpPr>
        <p:spPr>
          <a:xfrm>
            <a:off x="762000" y="4114800"/>
            <a:ext cx="1295400" cy="533400"/>
          </a:xfrm>
          <a:prstGeom prst="rect">
            <a:avLst/>
          </a:prstGeom>
          <a:noFill/>
        </p:spPr>
        <p:txBody>
          <a:bodyPr wrap="square" rtlCol="0">
            <a:spAutoFit/>
          </a:bodyPr>
          <a:lstStyle/>
          <a:p>
            <a:pPr algn="ctr"/>
            <a:r>
              <a:rPr lang="en-US" sz="1400" dirty="0" smtClean="0"/>
              <a:t>Structured Error Handler </a:t>
            </a:r>
            <a:r>
              <a:rPr lang="en-US" sz="1400" dirty="0" err="1" smtClean="0"/>
              <a:t>Config</a:t>
            </a:r>
            <a:endParaRPr lang="en-US" sz="1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7772400" cy="609600"/>
          </a:xfrm>
        </p:spPr>
        <p:txBody>
          <a:bodyPr>
            <a:normAutofit fontScale="90000"/>
          </a:bodyPr>
          <a:lstStyle/>
          <a:p>
            <a:r>
              <a:rPr lang="en-US" dirty="0" smtClean="0"/>
              <a:t>The Project Library</a:t>
            </a:r>
            <a:endParaRPr lang="en-US" dirty="0"/>
          </a:p>
        </p:txBody>
      </p:sp>
      <p:sp>
        <p:nvSpPr>
          <p:cNvPr id="3" name="Content Placeholder 2"/>
          <p:cNvSpPr>
            <a:spLocks noGrp="1"/>
          </p:cNvSpPr>
          <p:nvPr>
            <p:ph idx="1"/>
          </p:nvPr>
        </p:nvSpPr>
        <p:spPr>
          <a:xfrm>
            <a:off x="381000" y="1295400"/>
            <a:ext cx="4495800" cy="4648200"/>
          </a:xfrm>
        </p:spPr>
        <p:txBody>
          <a:bodyPr>
            <a:normAutofit/>
          </a:bodyPr>
          <a:lstStyle/>
          <a:p>
            <a:r>
              <a:rPr lang="en-US" sz="2800" dirty="0" smtClean="0"/>
              <a:t>Provide name-spacing to avoid cross-links</a:t>
            </a:r>
          </a:p>
          <a:p>
            <a:r>
              <a:rPr lang="en-US" sz="2800" dirty="0" smtClean="0"/>
              <a:t>Organize sections of an application into components</a:t>
            </a:r>
          </a:p>
          <a:p>
            <a:r>
              <a:rPr lang="en-US" sz="2800" dirty="0" smtClean="0"/>
              <a:t>Modify contents without modifying the Project file</a:t>
            </a:r>
          </a:p>
          <a:p>
            <a:r>
              <a:rPr lang="en-US" sz="2800" dirty="0" smtClean="0"/>
              <a:t>Pack them into a single, non-editable file</a:t>
            </a:r>
          </a:p>
          <a:p>
            <a:pPr>
              <a:buNone/>
            </a:pPr>
            <a:endParaRPr lang="en-US" sz="2800" dirty="0" smtClean="0"/>
          </a:p>
          <a:p>
            <a:pPr>
              <a:buNone/>
            </a:pPr>
            <a:endParaRPr lang="en-US" dirty="0"/>
          </a:p>
        </p:txBody>
      </p:sp>
      <p:pic>
        <p:nvPicPr>
          <p:cNvPr id="6" name="Picture 2"/>
          <p:cNvPicPr>
            <a:picLocks noChangeAspect="1" noChangeArrowheads="1"/>
          </p:cNvPicPr>
          <p:nvPr/>
        </p:nvPicPr>
        <p:blipFill>
          <a:blip r:embed="rId3" cstate="print"/>
          <a:srcRect l="51309" t="13021" b="12106"/>
          <a:stretch>
            <a:fillRect/>
          </a:stretch>
        </p:blipFill>
        <p:spPr bwMode="auto">
          <a:xfrm>
            <a:off x="5334000" y="914400"/>
            <a:ext cx="3431541" cy="41148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ekerry\Desktop\images\labview.jpg"/>
          <p:cNvPicPr>
            <a:picLocks noChangeAspect="1" noChangeArrowheads="1"/>
          </p:cNvPicPr>
          <p:nvPr/>
        </p:nvPicPr>
        <p:blipFill rotWithShape="1">
          <a:blip r:embed="rId2">
            <a:extLst>
              <a:ext uri="{28A0092B-C50C-407E-A947-70E740481C1C}">
                <a14:useLocalDpi xmlns:a14="http://schemas.microsoft.com/office/drawing/2010/main" val="0"/>
              </a:ext>
            </a:extLst>
          </a:blip>
          <a:srcRect t="7236" r="1318" b="3859"/>
          <a:stretch/>
        </p:blipFill>
        <p:spPr bwMode="auto">
          <a:xfrm>
            <a:off x="0" y="14654"/>
            <a:ext cx="13792080" cy="699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58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3.33333E-6 4.44444E-6 L -0.4125 -0.0007 " pathEditMode="relative" rAng="0" ptsTypes="AA">
                                      <p:cBhvr>
                                        <p:cTn id="6" dur="7000" fill="hold"/>
                                        <p:tgtEl>
                                          <p:spTgt spid="2050"/>
                                        </p:tgtEl>
                                        <p:attrNameLst>
                                          <p:attrName>ppt_x</p:attrName>
                                          <p:attrName>ppt_y</p:attrName>
                                        </p:attrNameLst>
                                      </p:cBhvr>
                                      <p:rCtr x="-20625" y="-46"/>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050"/>
                                        </p:tgtEl>
                                      </p:cBhvr>
                                    </p:animEffect>
                                    <p:set>
                                      <p:cBhvr>
                                        <p:cTn id="11"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l="51309" t="13021" b="36881"/>
          <a:stretch>
            <a:fillRect/>
          </a:stretch>
        </p:blipFill>
        <p:spPr bwMode="auto">
          <a:xfrm>
            <a:off x="1828800" y="734533"/>
            <a:ext cx="5257800" cy="4218467"/>
          </a:xfrm>
          <a:prstGeom prst="rect">
            <a:avLst/>
          </a:prstGeom>
          <a:noFill/>
          <a:ln w="9525">
            <a:noFill/>
            <a:miter lim="800000"/>
            <a:headEnd/>
            <a:tailEnd/>
          </a:ln>
          <a:effectLst/>
        </p:spPr>
      </p:pic>
      <p:sp>
        <p:nvSpPr>
          <p:cNvPr id="8" name="Rectangle 7"/>
          <p:cNvSpPr/>
          <p:nvPr/>
        </p:nvSpPr>
        <p:spPr bwMode="auto">
          <a:xfrm>
            <a:off x="1143000" y="2514600"/>
            <a:ext cx="7086600" cy="3124200"/>
          </a:xfrm>
          <a:prstGeom prst="rect">
            <a:avLst/>
          </a:prstGeom>
          <a:gradFill>
            <a:gsLst>
              <a:gs pos="0">
                <a:schemeClr val="bg1"/>
              </a:gs>
              <a:gs pos="50000">
                <a:schemeClr val="bg1"/>
              </a:gs>
              <a:gs pos="100000">
                <a:schemeClr val="bg1">
                  <a:alpha val="0"/>
                </a:schemeClr>
              </a:gs>
            </a:gsLst>
            <a:lin ang="162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pic>
        <p:nvPicPr>
          <p:cNvPr id="608260" name="Picture 4" descr="C:\Users\ekerry\AppData\Local\Temp\SNAGHTMLa505fc1.PNG"/>
          <p:cNvPicPr>
            <a:picLocks noChangeAspect="1" noChangeArrowheads="1"/>
          </p:cNvPicPr>
          <p:nvPr/>
        </p:nvPicPr>
        <p:blipFill>
          <a:blip r:embed="rId4" cstate="print"/>
          <a:srcRect r="45946" b="74581"/>
          <a:stretch>
            <a:fillRect/>
          </a:stretch>
        </p:blipFill>
        <p:spPr bwMode="auto">
          <a:xfrm>
            <a:off x="4831080" y="3276600"/>
            <a:ext cx="3779520" cy="2362200"/>
          </a:xfrm>
          <a:prstGeom prst="rect">
            <a:avLst/>
          </a:prstGeom>
          <a:noFill/>
          <a:effectLst>
            <a:outerShdw blurRad="50800" dist="38100" dir="10800000" algn="r" rotWithShape="0">
              <a:prstClr val="black">
                <a:alpha val="40000"/>
              </a:prstClr>
            </a:outerShdw>
          </a:effectLst>
        </p:spPr>
      </p:pic>
      <p:pic>
        <p:nvPicPr>
          <p:cNvPr id="608262" name="Picture 6" descr="C:\Users\ekerry\AppData\Local\Temp\SNAGHTMLa532409.PNG"/>
          <p:cNvPicPr>
            <a:picLocks noChangeAspect="1" noChangeArrowheads="1"/>
          </p:cNvPicPr>
          <p:nvPr/>
        </p:nvPicPr>
        <p:blipFill>
          <a:blip r:embed="rId5" cstate="print"/>
          <a:srcRect r="46360" b="80663"/>
          <a:stretch>
            <a:fillRect/>
          </a:stretch>
        </p:blipFill>
        <p:spPr bwMode="auto">
          <a:xfrm>
            <a:off x="457200" y="3276600"/>
            <a:ext cx="3991302" cy="2362200"/>
          </a:xfrm>
          <a:prstGeom prst="rect">
            <a:avLst/>
          </a:prstGeom>
          <a:noFill/>
          <a:ln>
            <a:solidFill>
              <a:schemeClr val="bg1"/>
            </a:solidFill>
          </a:ln>
          <a:effectLst>
            <a:outerShdw blurRad="50800" dist="38100" dir="10800000" algn="r" rotWithShape="0">
              <a:prstClr val="black">
                <a:alpha val="40000"/>
              </a:prstClr>
            </a:outerShdw>
          </a:effectLst>
        </p:spPr>
      </p:pic>
      <p:sp>
        <p:nvSpPr>
          <p:cNvPr id="9" name="TextBox 8"/>
          <p:cNvSpPr txBox="1"/>
          <p:nvPr/>
        </p:nvSpPr>
        <p:spPr>
          <a:xfrm>
            <a:off x="1752600" y="152400"/>
            <a:ext cx="3922869" cy="584775"/>
          </a:xfrm>
          <a:prstGeom prst="rect">
            <a:avLst/>
          </a:prstGeom>
          <a:noFill/>
        </p:spPr>
        <p:txBody>
          <a:bodyPr wrap="none" rtlCol="0">
            <a:spAutoFit/>
          </a:bodyPr>
          <a:lstStyle/>
          <a:p>
            <a:r>
              <a:rPr lang="en-US" sz="3200" b="1" dirty="0" smtClean="0">
                <a:solidFill>
                  <a:schemeClr val="accent1"/>
                </a:solidFill>
              </a:rPr>
              <a:t>Project Libraries (.</a:t>
            </a:r>
            <a:r>
              <a:rPr lang="en-US" sz="3200" b="1" dirty="0" err="1" smtClean="0">
                <a:solidFill>
                  <a:schemeClr val="accent1"/>
                </a:solidFill>
              </a:rPr>
              <a:t>lvlib</a:t>
            </a:r>
            <a:r>
              <a:rPr lang="en-US" sz="3200" b="1" dirty="0" smtClean="0">
                <a:solidFill>
                  <a:schemeClr val="accent1"/>
                </a:solidFill>
              </a:rPr>
              <a:t>)</a:t>
            </a:r>
            <a:endParaRPr lang="en-US" sz="3200" b="1" dirty="0">
              <a:solidFill>
                <a:schemeClr val="accent1"/>
              </a:solidFill>
            </a:endParaRPr>
          </a:p>
        </p:txBody>
      </p:sp>
      <p:sp>
        <p:nvSpPr>
          <p:cNvPr id="10" name="TextBox 9"/>
          <p:cNvSpPr txBox="1"/>
          <p:nvPr/>
        </p:nvSpPr>
        <p:spPr>
          <a:xfrm>
            <a:off x="381000" y="2691825"/>
            <a:ext cx="2727029" cy="584775"/>
          </a:xfrm>
          <a:prstGeom prst="rect">
            <a:avLst/>
          </a:prstGeom>
          <a:gradFill>
            <a:gsLst>
              <a:gs pos="0">
                <a:schemeClr val="bg1"/>
              </a:gs>
              <a:gs pos="50000">
                <a:schemeClr val="bg1"/>
              </a:gs>
              <a:gs pos="100000">
                <a:schemeClr val="bg1">
                  <a:alpha val="0"/>
                </a:schemeClr>
              </a:gs>
            </a:gsLst>
            <a:lin ang="16200000" scaled="1"/>
          </a:gradFill>
        </p:spPr>
        <p:txBody>
          <a:bodyPr wrap="none" rtlCol="0">
            <a:spAutoFit/>
          </a:bodyPr>
          <a:lstStyle/>
          <a:p>
            <a:r>
              <a:rPr lang="en-US" sz="3200" b="1" dirty="0" err="1" smtClean="0">
                <a:solidFill>
                  <a:schemeClr val="accent1"/>
                </a:solidFill>
              </a:rPr>
              <a:t>Xcontrols</a:t>
            </a:r>
            <a:r>
              <a:rPr lang="en-US" sz="3200" b="1" dirty="0" smtClean="0">
                <a:solidFill>
                  <a:schemeClr val="accent1"/>
                </a:solidFill>
              </a:rPr>
              <a:t> (.</a:t>
            </a:r>
            <a:r>
              <a:rPr lang="en-US" sz="3200" b="1" dirty="0" err="1" smtClean="0">
                <a:solidFill>
                  <a:schemeClr val="accent1"/>
                </a:solidFill>
              </a:rPr>
              <a:t>xctl</a:t>
            </a:r>
            <a:r>
              <a:rPr lang="en-US" sz="3200" b="1" dirty="0" smtClean="0">
                <a:solidFill>
                  <a:schemeClr val="accent1"/>
                </a:solidFill>
              </a:rPr>
              <a:t>)</a:t>
            </a:r>
            <a:endParaRPr lang="en-US" sz="3200" b="1" dirty="0">
              <a:solidFill>
                <a:schemeClr val="accent1"/>
              </a:solidFill>
            </a:endParaRPr>
          </a:p>
        </p:txBody>
      </p:sp>
      <p:sp>
        <p:nvSpPr>
          <p:cNvPr id="11" name="TextBox 10"/>
          <p:cNvSpPr txBox="1"/>
          <p:nvPr/>
        </p:nvSpPr>
        <p:spPr>
          <a:xfrm>
            <a:off x="4800600" y="2691825"/>
            <a:ext cx="2993127" cy="584775"/>
          </a:xfrm>
          <a:prstGeom prst="rect">
            <a:avLst/>
          </a:prstGeom>
          <a:gradFill>
            <a:gsLst>
              <a:gs pos="0">
                <a:schemeClr val="bg1"/>
              </a:gs>
              <a:gs pos="50000">
                <a:schemeClr val="bg1"/>
              </a:gs>
              <a:gs pos="100000">
                <a:schemeClr val="bg1">
                  <a:alpha val="0"/>
                </a:schemeClr>
              </a:gs>
            </a:gsLst>
            <a:lin ang="16200000" scaled="1"/>
          </a:gradFill>
        </p:spPr>
        <p:txBody>
          <a:bodyPr wrap="none" rtlCol="0">
            <a:spAutoFit/>
          </a:bodyPr>
          <a:lstStyle/>
          <a:p>
            <a:r>
              <a:rPr lang="en-US" sz="3200" b="1" dirty="0" smtClean="0">
                <a:solidFill>
                  <a:schemeClr val="accent1"/>
                </a:solidFill>
              </a:rPr>
              <a:t>Classes (.</a:t>
            </a:r>
            <a:r>
              <a:rPr lang="en-US" sz="3200" b="1" dirty="0" err="1" smtClean="0">
                <a:solidFill>
                  <a:schemeClr val="accent1"/>
                </a:solidFill>
              </a:rPr>
              <a:t>lvclass</a:t>
            </a:r>
            <a:r>
              <a:rPr lang="en-US" sz="3200" b="1" dirty="0" smtClean="0">
                <a:solidFill>
                  <a:schemeClr val="accent1"/>
                </a:solidFill>
              </a:rPr>
              <a:t>)</a:t>
            </a:r>
            <a:endParaRPr lang="en-US" sz="3200" b="1"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 name="Rounded Rectangle 85"/>
          <p:cNvSpPr/>
          <p:nvPr/>
        </p:nvSpPr>
        <p:spPr bwMode="auto">
          <a:xfrm>
            <a:off x="609600" y="1893332"/>
            <a:ext cx="3505200" cy="3124200"/>
          </a:xfrm>
          <a:prstGeom prst="roundRect">
            <a:avLst>
              <a:gd name="adj" fmla="val 634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grpSp>
        <p:nvGrpSpPr>
          <p:cNvPr id="81" name="Group 80"/>
          <p:cNvGrpSpPr/>
          <p:nvPr/>
        </p:nvGrpSpPr>
        <p:grpSpPr>
          <a:xfrm>
            <a:off x="762000" y="2121932"/>
            <a:ext cx="3171602" cy="2667000"/>
            <a:chOff x="304800" y="1143000"/>
            <a:chExt cx="3720385" cy="3048000"/>
          </a:xfrm>
        </p:grpSpPr>
        <p:sp>
          <p:nvSpPr>
            <p:cNvPr id="3" name="Cube 2"/>
            <p:cNvSpPr/>
            <p:nvPr/>
          </p:nvSpPr>
          <p:spPr>
            <a:xfrm>
              <a:off x="381000" y="2971800"/>
              <a:ext cx="381000" cy="381000"/>
            </a:xfrm>
            <a:prstGeom prst="cube">
              <a:avLst/>
            </a:prstGeom>
            <a:solidFill>
              <a:srgbClr val="FFC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4" name="Cube 3"/>
            <p:cNvSpPr/>
            <p:nvPr/>
          </p:nvSpPr>
          <p:spPr>
            <a:xfrm>
              <a:off x="304800" y="3810000"/>
              <a:ext cx="381000" cy="381000"/>
            </a:xfrm>
            <a:prstGeom prst="cube">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5" name="Cube 4"/>
            <p:cNvSpPr/>
            <p:nvPr/>
          </p:nvSpPr>
          <p:spPr>
            <a:xfrm>
              <a:off x="738554" y="3810000"/>
              <a:ext cx="381000" cy="381000"/>
            </a:xfrm>
            <a:prstGeom prst="cube">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6" name="Cube 5"/>
            <p:cNvSpPr/>
            <p:nvPr/>
          </p:nvSpPr>
          <p:spPr>
            <a:xfrm>
              <a:off x="1219200" y="3810000"/>
              <a:ext cx="381000" cy="381000"/>
            </a:xfrm>
            <a:prstGeom prst="cube">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7" name="Cube 6"/>
            <p:cNvSpPr/>
            <p:nvPr/>
          </p:nvSpPr>
          <p:spPr>
            <a:xfrm>
              <a:off x="1699846" y="3810000"/>
              <a:ext cx="381000" cy="381000"/>
            </a:xfrm>
            <a:prstGeom prst="cube">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8" name="Cube 7"/>
            <p:cNvSpPr/>
            <p:nvPr/>
          </p:nvSpPr>
          <p:spPr>
            <a:xfrm>
              <a:off x="2180492" y="3810000"/>
              <a:ext cx="381000" cy="381000"/>
            </a:xfrm>
            <a:prstGeom prst="cube">
              <a:avLst/>
            </a:prstGeom>
            <a:solidFill>
              <a:srgbClr val="00B0F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9" name="Cube 8"/>
            <p:cNvSpPr/>
            <p:nvPr/>
          </p:nvSpPr>
          <p:spPr>
            <a:xfrm>
              <a:off x="838200" y="2971800"/>
              <a:ext cx="381000" cy="381000"/>
            </a:xfrm>
            <a:prstGeom prst="cube">
              <a:avLst/>
            </a:prstGeom>
            <a:solidFill>
              <a:srgbClr val="FFC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10" name="Cube 9"/>
            <p:cNvSpPr/>
            <p:nvPr/>
          </p:nvSpPr>
          <p:spPr>
            <a:xfrm>
              <a:off x="1295400" y="2971800"/>
              <a:ext cx="381000" cy="381000"/>
            </a:xfrm>
            <a:prstGeom prst="cube">
              <a:avLst/>
            </a:prstGeom>
            <a:solidFill>
              <a:srgbClr val="FFC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11" name="Cube 10"/>
            <p:cNvSpPr/>
            <p:nvPr/>
          </p:nvSpPr>
          <p:spPr>
            <a:xfrm>
              <a:off x="1752600" y="2971800"/>
              <a:ext cx="381000" cy="381000"/>
            </a:xfrm>
            <a:prstGeom prst="cube">
              <a:avLst/>
            </a:prstGeom>
            <a:solidFill>
              <a:srgbClr val="FFC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12" name="Cube 11"/>
            <p:cNvSpPr/>
            <p:nvPr/>
          </p:nvSpPr>
          <p:spPr>
            <a:xfrm>
              <a:off x="533400" y="1981200"/>
              <a:ext cx="838200" cy="533400"/>
            </a:xfrm>
            <a:prstGeom prst="cube">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rgbClr val="000000"/>
                  </a:solidFill>
                </a:rPr>
                <a:t>lvlib</a:t>
              </a:r>
              <a:endParaRPr lang="en-US" sz="1100" b="1" dirty="0">
                <a:solidFill>
                  <a:srgbClr val="000000"/>
                </a:solidFill>
              </a:endParaRPr>
            </a:p>
          </p:txBody>
        </p:sp>
        <p:cxnSp>
          <p:nvCxnSpPr>
            <p:cNvPr id="13" name="Straight Arrow Connector 12"/>
            <p:cNvCxnSpPr>
              <a:stCxn id="3" idx="0"/>
              <a:endCxn id="12" idx="3"/>
            </p:cNvCxnSpPr>
            <p:nvPr/>
          </p:nvCxnSpPr>
          <p:spPr bwMode="auto">
            <a:xfrm rot="5400000" flipH="1" flipV="1">
              <a:off x="523875" y="2609850"/>
              <a:ext cx="457200" cy="2667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4" name="Straight Arrow Connector 13"/>
            <p:cNvCxnSpPr>
              <a:stCxn id="9" idx="0"/>
              <a:endCxn id="12" idx="3"/>
            </p:cNvCxnSpPr>
            <p:nvPr/>
          </p:nvCxnSpPr>
          <p:spPr bwMode="auto">
            <a:xfrm rot="16200000" flipV="1">
              <a:off x="752475" y="2647950"/>
              <a:ext cx="457200" cy="1905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5" name="Straight Arrow Connector 14"/>
            <p:cNvCxnSpPr>
              <a:stCxn id="10" idx="0"/>
              <a:endCxn id="12" idx="3"/>
            </p:cNvCxnSpPr>
            <p:nvPr/>
          </p:nvCxnSpPr>
          <p:spPr bwMode="auto">
            <a:xfrm rot="16200000" flipV="1">
              <a:off x="981075" y="2419350"/>
              <a:ext cx="457200" cy="6477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6" name="Straight Arrow Connector 15"/>
            <p:cNvCxnSpPr>
              <a:stCxn id="11" idx="0"/>
              <a:endCxn id="12" idx="3"/>
            </p:cNvCxnSpPr>
            <p:nvPr/>
          </p:nvCxnSpPr>
          <p:spPr bwMode="auto">
            <a:xfrm rot="16200000" flipV="1">
              <a:off x="1209675" y="2190750"/>
              <a:ext cx="457200" cy="110490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17" name="Right Brace 16"/>
            <p:cNvSpPr/>
            <p:nvPr/>
          </p:nvSpPr>
          <p:spPr bwMode="auto">
            <a:xfrm>
              <a:off x="2362200" y="2971800"/>
              <a:ext cx="228600" cy="3048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a:solidFill>
                  <a:srgbClr val="000000"/>
                </a:solidFill>
              </a:endParaRPr>
            </a:p>
          </p:txBody>
        </p:sp>
        <p:cxnSp>
          <p:nvCxnSpPr>
            <p:cNvPr id="18" name="Straight Arrow Connector 17"/>
            <p:cNvCxnSpPr/>
            <p:nvPr/>
          </p:nvCxnSpPr>
          <p:spPr bwMode="auto">
            <a:xfrm rot="5400000" flipH="1" flipV="1">
              <a:off x="476250" y="3371850"/>
              <a:ext cx="457200" cy="419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9" name="Straight Arrow Connector 18"/>
            <p:cNvCxnSpPr/>
            <p:nvPr/>
          </p:nvCxnSpPr>
          <p:spPr bwMode="auto">
            <a:xfrm rot="16200000" flipV="1">
              <a:off x="704850" y="3562350"/>
              <a:ext cx="457200" cy="38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0" name="Straight Arrow Connector 19"/>
            <p:cNvCxnSpPr/>
            <p:nvPr/>
          </p:nvCxnSpPr>
          <p:spPr bwMode="auto">
            <a:xfrm rot="16200000" flipV="1">
              <a:off x="933450" y="3333750"/>
              <a:ext cx="457200" cy="4953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1" name="Straight Arrow Connector 20"/>
            <p:cNvCxnSpPr/>
            <p:nvPr/>
          </p:nvCxnSpPr>
          <p:spPr bwMode="auto">
            <a:xfrm rot="16200000" flipV="1">
              <a:off x="1162050" y="3105150"/>
              <a:ext cx="457200" cy="9525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2" name="Straight Arrow Connector 21"/>
            <p:cNvCxnSpPr/>
            <p:nvPr/>
          </p:nvCxnSpPr>
          <p:spPr bwMode="auto">
            <a:xfrm rot="5400000" flipH="1" flipV="1">
              <a:off x="933450" y="3371850"/>
              <a:ext cx="457200" cy="419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3" name="Straight Arrow Connector 22"/>
            <p:cNvCxnSpPr/>
            <p:nvPr/>
          </p:nvCxnSpPr>
          <p:spPr bwMode="auto">
            <a:xfrm rot="16200000" flipV="1">
              <a:off x="1162050" y="3562350"/>
              <a:ext cx="457200" cy="38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4" name="Straight Arrow Connector 23"/>
            <p:cNvCxnSpPr/>
            <p:nvPr/>
          </p:nvCxnSpPr>
          <p:spPr bwMode="auto">
            <a:xfrm rot="16200000" flipV="1">
              <a:off x="1390650" y="3333750"/>
              <a:ext cx="457200" cy="4953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5" name="Straight Arrow Connector 24"/>
            <p:cNvCxnSpPr/>
            <p:nvPr/>
          </p:nvCxnSpPr>
          <p:spPr bwMode="auto">
            <a:xfrm rot="16200000" flipV="1">
              <a:off x="1619250" y="3105150"/>
              <a:ext cx="457200" cy="9525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6" name="Straight Arrow Connector 25"/>
            <p:cNvCxnSpPr/>
            <p:nvPr/>
          </p:nvCxnSpPr>
          <p:spPr bwMode="auto">
            <a:xfrm rot="5400000" flipH="1" flipV="1">
              <a:off x="1390650" y="3371850"/>
              <a:ext cx="457200" cy="419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7" name="Straight Arrow Connector 26"/>
            <p:cNvCxnSpPr/>
            <p:nvPr/>
          </p:nvCxnSpPr>
          <p:spPr bwMode="auto">
            <a:xfrm rot="16200000" flipV="1">
              <a:off x="1619250" y="3562350"/>
              <a:ext cx="457200" cy="38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8" name="Straight Arrow Connector 27"/>
            <p:cNvCxnSpPr/>
            <p:nvPr/>
          </p:nvCxnSpPr>
          <p:spPr bwMode="auto">
            <a:xfrm rot="16200000" flipV="1">
              <a:off x="1847850" y="3333750"/>
              <a:ext cx="457200" cy="4953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9" name="Straight Arrow Connector 28"/>
            <p:cNvCxnSpPr/>
            <p:nvPr/>
          </p:nvCxnSpPr>
          <p:spPr bwMode="auto">
            <a:xfrm rot="16200000" flipV="1">
              <a:off x="247650" y="3562350"/>
              <a:ext cx="457200" cy="38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30" name="Straight Arrow Connector 29"/>
            <p:cNvCxnSpPr/>
            <p:nvPr/>
          </p:nvCxnSpPr>
          <p:spPr bwMode="auto">
            <a:xfrm rot="16200000" flipV="1">
              <a:off x="476250" y="3333750"/>
              <a:ext cx="457200" cy="4953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31" name="Straight Arrow Connector 30"/>
            <p:cNvCxnSpPr/>
            <p:nvPr/>
          </p:nvCxnSpPr>
          <p:spPr bwMode="auto">
            <a:xfrm rot="16200000" flipV="1">
              <a:off x="704850" y="3105150"/>
              <a:ext cx="457200" cy="95250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32" name="TextBox 31"/>
            <p:cNvSpPr txBox="1"/>
            <p:nvPr/>
          </p:nvSpPr>
          <p:spPr>
            <a:xfrm>
              <a:off x="1752599" y="2023646"/>
              <a:ext cx="1438860" cy="351745"/>
            </a:xfrm>
            <a:prstGeom prst="rect">
              <a:avLst/>
            </a:prstGeom>
            <a:noFill/>
          </p:spPr>
          <p:txBody>
            <a:bodyPr wrap="none" rtlCol="0">
              <a:spAutoFit/>
            </a:bodyPr>
            <a:lstStyle/>
            <a:p>
              <a:r>
                <a:rPr lang="en-US" sz="1400" b="1" i="1" dirty="0">
                  <a:solidFill>
                    <a:srgbClr val="000000"/>
                  </a:solidFill>
                </a:rPr>
                <a:t>Project Library</a:t>
              </a:r>
            </a:p>
          </p:txBody>
        </p:sp>
        <p:sp>
          <p:nvSpPr>
            <p:cNvPr id="33" name="TextBox 32"/>
            <p:cNvSpPr txBox="1"/>
            <p:nvPr/>
          </p:nvSpPr>
          <p:spPr>
            <a:xfrm>
              <a:off x="2590800" y="2971800"/>
              <a:ext cx="1002540" cy="351745"/>
            </a:xfrm>
            <a:prstGeom prst="rect">
              <a:avLst/>
            </a:prstGeom>
            <a:noFill/>
          </p:spPr>
          <p:txBody>
            <a:bodyPr wrap="none" rtlCol="0">
              <a:spAutoFit/>
            </a:bodyPr>
            <a:lstStyle/>
            <a:p>
              <a:r>
                <a:rPr lang="en-US" sz="1400" dirty="0">
                  <a:solidFill>
                    <a:srgbClr val="000000"/>
                  </a:solidFill>
                </a:rPr>
                <a:t>Public API</a:t>
              </a:r>
            </a:p>
          </p:txBody>
        </p:sp>
        <p:sp>
          <p:nvSpPr>
            <p:cNvPr id="34" name="TextBox 33"/>
            <p:cNvSpPr txBox="1"/>
            <p:nvPr/>
          </p:nvSpPr>
          <p:spPr>
            <a:xfrm>
              <a:off x="2971800" y="3810000"/>
              <a:ext cx="1053385" cy="351745"/>
            </a:xfrm>
            <a:prstGeom prst="rect">
              <a:avLst/>
            </a:prstGeom>
            <a:noFill/>
          </p:spPr>
          <p:txBody>
            <a:bodyPr wrap="none" rtlCol="0">
              <a:spAutoFit/>
            </a:bodyPr>
            <a:lstStyle/>
            <a:p>
              <a:r>
                <a:rPr lang="en-US" sz="1400" dirty="0">
                  <a:solidFill>
                    <a:srgbClr val="000000"/>
                  </a:solidFill>
                </a:rPr>
                <a:t>Private VIs</a:t>
              </a:r>
            </a:p>
          </p:txBody>
        </p:sp>
        <p:sp>
          <p:nvSpPr>
            <p:cNvPr id="35" name="Cube 34"/>
            <p:cNvSpPr/>
            <p:nvPr/>
          </p:nvSpPr>
          <p:spPr>
            <a:xfrm>
              <a:off x="827231" y="1143000"/>
              <a:ext cx="381000" cy="381000"/>
            </a:xfrm>
            <a:prstGeom prst="cub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36" name="Cube 35"/>
            <p:cNvSpPr/>
            <p:nvPr/>
          </p:nvSpPr>
          <p:spPr>
            <a:xfrm>
              <a:off x="1284431" y="1143000"/>
              <a:ext cx="381000" cy="381000"/>
            </a:xfrm>
            <a:prstGeom prst="cub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37" name="TextBox 36"/>
            <p:cNvSpPr txBox="1"/>
            <p:nvPr/>
          </p:nvSpPr>
          <p:spPr>
            <a:xfrm>
              <a:off x="2057400" y="1185446"/>
              <a:ext cx="752525" cy="351745"/>
            </a:xfrm>
            <a:prstGeom prst="rect">
              <a:avLst/>
            </a:prstGeom>
            <a:noFill/>
          </p:spPr>
          <p:txBody>
            <a:bodyPr wrap="none" rtlCol="0">
              <a:spAutoFit/>
            </a:bodyPr>
            <a:lstStyle/>
            <a:p>
              <a:r>
                <a:rPr lang="en-US" sz="1400" dirty="0">
                  <a:solidFill>
                    <a:srgbClr val="000000"/>
                  </a:solidFill>
                </a:rPr>
                <a:t>Callers</a:t>
              </a:r>
            </a:p>
          </p:txBody>
        </p:sp>
        <p:cxnSp>
          <p:nvCxnSpPr>
            <p:cNvPr id="38" name="Straight Arrow Connector 37"/>
            <p:cNvCxnSpPr>
              <a:stCxn id="12" idx="0"/>
              <a:endCxn id="35" idx="3"/>
            </p:cNvCxnSpPr>
            <p:nvPr/>
          </p:nvCxnSpPr>
          <p:spPr bwMode="auto">
            <a:xfrm rot="16200000" flipV="1">
              <a:off x="766041" y="1728065"/>
              <a:ext cx="457200" cy="4906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39" name="Straight Arrow Connector 38"/>
            <p:cNvCxnSpPr>
              <a:stCxn id="12" idx="0"/>
              <a:endCxn id="36" idx="3"/>
            </p:cNvCxnSpPr>
            <p:nvPr/>
          </p:nvCxnSpPr>
          <p:spPr bwMode="auto">
            <a:xfrm rot="5400000" flipH="1" flipV="1">
              <a:off x="994640" y="1548535"/>
              <a:ext cx="457200" cy="408131"/>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40" name="Cube 39"/>
            <p:cNvSpPr/>
            <p:nvPr/>
          </p:nvSpPr>
          <p:spPr>
            <a:xfrm>
              <a:off x="381000" y="1143000"/>
              <a:ext cx="381000" cy="381000"/>
            </a:xfrm>
            <a:prstGeom prst="cub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cxnSp>
          <p:nvCxnSpPr>
            <p:cNvPr id="41" name="Straight Arrow Connector 40"/>
            <p:cNvCxnSpPr>
              <a:stCxn id="12" idx="0"/>
              <a:endCxn id="40" idx="3"/>
            </p:cNvCxnSpPr>
            <p:nvPr/>
          </p:nvCxnSpPr>
          <p:spPr bwMode="auto">
            <a:xfrm rot="16200000" flipV="1">
              <a:off x="542925" y="1504950"/>
              <a:ext cx="457200" cy="49530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42" name="Right Brace 41"/>
            <p:cNvSpPr/>
            <p:nvPr/>
          </p:nvSpPr>
          <p:spPr bwMode="auto">
            <a:xfrm>
              <a:off x="2743200" y="3810000"/>
              <a:ext cx="228600" cy="3048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a:solidFill>
                  <a:srgbClr val="000000"/>
                </a:solidFill>
              </a:endParaRPr>
            </a:p>
          </p:txBody>
        </p:sp>
        <p:sp>
          <p:nvSpPr>
            <p:cNvPr id="43" name="Right Brace 42"/>
            <p:cNvSpPr/>
            <p:nvPr/>
          </p:nvSpPr>
          <p:spPr bwMode="auto">
            <a:xfrm>
              <a:off x="1524000" y="2057400"/>
              <a:ext cx="228600" cy="3048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a:solidFill>
                  <a:srgbClr val="000000"/>
                </a:solidFill>
              </a:endParaRPr>
            </a:p>
          </p:txBody>
        </p:sp>
        <p:sp>
          <p:nvSpPr>
            <p:cNvPr id="44" name="Right Brace 43"/>
            <p:cNvSpPr/>
            <p:nvPr/>
          </p:nvSpPr>
          <p:spPr bwMode="auto">
            <a:xfrm>
              <a:off x="1828800" y="1143000"/>
              <a:ext cx="228600" cy="3048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a:solidFill>
                  <a:srgbClr val="000000"/>
                </a:solidFill>
              </a:endParaRPr>
            </a:p>
          </p:txBody>
        </p:sp>
      </p:grpSp>
      <p:grpSp>
        <p:nvGrpSpPr>
          <p:cNvPr id="82" name="Group 81"/>
          <p:cNvGrpSpPr/>
          <p:nvPr/>
        </p:nvGrpSpPr>
        <p:grpSpPr>
          <a:xfrm>
            <a:off x="5181600" y="2274332"/>
            <a:ext cx="3352799" cy="2090057"/>
            <a:chOff x="4495800" y="1828800"/>
            <a:chExt cx="3911600" cy="2438400"/>
          </a:xfrm>
        </p:grpSpPr>
        <p:sp>
          <p:nvSpPr>
            <p:cNvPr id="2" name="Rounded Rectangle 1"/>
            <p:cNvSpPr/>
            <p:nvPr/>
          </p:nvSpPr>
          <p:spPr bwMode="auto">
            <a:xfrm>
              <a:off x="4495800" y="2743200"/>
              <a:ext cx="3911600" cy="1524000"/>
            </a:xfrm>
            <a:prstGeom prst="roundRect">
              <a:avLst/>
            </a:prstGeom>
            <a:ln>
              <a:solidFill>
                <a:schemeClr val="bg1">
                  <a:lumMod val="50000"/>
                </a:schemeClr>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a:solidFill>
                  <a:srgbClr val="000000"/>
                </a:solidFill>
              </a:endParaRPr>
            </a:p>
          </p:txBody>
        </p:sp>
        <p:sp>
          <p:nvSpPr>
            <p:cNvPr id="45" name="Cube 44"/>
            <p:cNvSpPr/>
            <p:nvPr/>
          </p:nvSpPr>
          <p:spPr>
            <a:xfrm>
              <a:off x="4806460" y="2895600"/>
              <a:ext cx="381000" cy="381000"/>
            </a:xfrm>
            <a:prstGeom prst="cube">
              <a:avLst/>
            </a:prstGeom>
            <a:solidFill>
              <a:srgbClr val="FFC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46" name="Cube 45"/>
            <p:cNvSpPr/>
            <p:nvPr/>
          </p:nvSpPr>
          <p:spPr>
            <a:xfrm>
              <a:off x="4730260" y="3733800"/>
              <a:ext cx="381000" cy="381000"/>
            </a:xfrm>
            <a:prstGeom prst="cube">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47" name="Cube 46"/>
            <p:cNvSpPr/>
            <p:nvPr/>
          </p:nvSpPr>
          <p:spPr>
            <a:xfrm>
              <a:off x="5164014" y="3733800"/>
              <a:ext cx="381000" cy="381000"/>
            </a:xfrm>
            <a:prstGeom prst="cube">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48" name="Cube 47"/>
            <p:cNvSpPr/>
            <p:nvPr/>
          </p:nvSpPr>
          <p:spPr>
            <a:xfrm>
              <a:off x="5644660" y="3733800"/>
              <a:ext cx="381000" cy="381000"/>
            </a:xfrm>
            <a:prstGeom prst="cube">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49" name="Cube 48"/>
            <p:cNvSpPr/>
            <p:nvPr/>
          </p:nvSpPr>
          <p:spPr>
            <a:xfrm>
              <a:off x="6125306" y="3733800"/>
              <a:ext cx="381000" cy="381000"/>
            </a:xfrm>
            <a:prstGeom prst="cube">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50" name="Cube 49"/>
            <p:cNvSpPr/>
            <p:nvPr/>
          </p:nvSpPr>
          <p:spPr>
            <a:xfrm>
              <a:off x="6605952" y="3733800"/>
              <a:ext cx="381000" cy="381000"/>
            </a:xfrm>
            <a:prstGeom prst="cube">
              <a:avLst/>
            </a:prstGeom>
            <a:solidFill>
              <a:schemeClr val="accent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51" name="Cube 50"/>
            <p:cNvSpPr/>
            <p:nvPr/>
          </p:nvSpPr>
          <p:spPr>
            <a:xfrm>
              <a:off x="5263660" y="2895600"/>
              <a:ext cx="381000" cy="381000"/>
            </a:xfrm>
            <a:prstGeom prst="cube">
              <a:avLst/>
            </a:prstGeom>
            <a:solidFill>
              <a:srgbClr val="FFC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52" name="Cube 51"/>
            <p:cNvSpPr/>
            <p:nvPr/>
          </p:nvSpPr>
          <p:spPr>
            <a:xfrm>
              <a:off x="5720860" y="2895600"/>
              <a:ext cx="381000" cy="381000"/>
            </a:xfrm>
            <a:prstGeom prst="cube">
              <a:avLst/>
            </a:prstGeom>
            <a:solidFill>
              <a:srgbClr val="FFC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53" name="Cube 52"/>
            <p:cNvSpPr/>
            <p:nvPr/>
          </p:nvSpPr>
          <p:spPr>
            <a:xfrm>
              <a:off x="6178060" y="2895600"/>
              <a:ext cx="381000" cy="381000"/>
            </a:xfrm>
            <a:prstGeom prst="cube">
              <a:avLst/>
            </a:prstGeom>
            <a:solidFill>
              <a:srgbClr val="FFC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54" name="Right Brace 53"/>
            <p:cNvSpPr/>
            <p:nvPr/>
          </p:nvSpPr>
          <p:spPr bwMode="auto">
            <a:xfrm>
              <a:off x="6705600" y="2895600"/>
              <a:ext cx="228600" cy="3048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a:solidFill>
                  <a:srgbClr val="000000"/>
                </a:solidFill>
              </a:endParaRPr>
            </a:p>
          </p:txBody>
        </p:sp>
        <p:cxnSp>
          <p:nvCxnSpPr>
            <p:cNvPr id="55" name="Straight Arrow Connector 54"/>
            <p:cNvCxnSpPr/>
            <p:nvPr/>
          </p:nvCxnSpPr>
          <p:spPr bwMode="auto">
            <a:xfrm rot="5400000" flipH="1" flipV="1">
              <a:off x="4901710" y="3295650"/>
              <a:ext cx="457200" cy="419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56" name="Straight Arrow Connector 55"/>
            <p:cNvCxnSpPr/>
            <p:nvPr/>
          </p:nvCxnSpPr>
          <p:spPr bwMode="auto">
            <a:xfrm rot="16200000" flipV="1">
              <a:off x="5130310" y="3486150"/>
              <a:ext cx="457200" cy="38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57" name="Straight Arrow Connector 56"/>
            <p:cNvCxnSpPr/>
            <p:nvPr/>
          </p:nvCxnSpPr>
          <p:spPr bwMode="auto">
            <a:xfrm rot="16200000" flipV="1">
              <a:off x="5358910" y="3257550"/>
              <a:ext cx="457200" cy="4953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58" name="Straight Arrow Connector 57"/>
            <p:cNvCxnSpPr/>
            <p:nvPr/>
          </p:nvCxnSpPr>
          <p:spPr bwMode="auto">
            <a:xfrm rot="16200000" flipV="1">
              <a:off x="5587510" y="3028950"/>
              <a:ext cx="457200" cy="9525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59" name="Straight Arrow Connector 58"/>
            <p:cNvCxnSpPr/>
            <p:nvPr/>
          </p:nvCxnSpPr>
          <p:spPr bwMode="auto">
            <a:xfrm rot="5400000" flipH="1" flipV="1">
              <a:off x="5358910" y="3295650"/>
              <a:ext cx="457200" cy="419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0" name="Straight Arrow Connector 59"/>
            <p:cNvCxnSpPr/>
            <p:nvPr/>
          </p:nvCxnSpPr>
          <p:spPr bwMode="auto">
            <a:xfrm rot="16200000" flipV="1">
              <a:off x="5587510" y="3486150"/>
              <a:ext cx="457200" cy="38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1" name="Straight Arrow Connector 60"/>
            <p:cNvCxnSpPr/>
            <p:nvPr/>
          </p:nvCxnSpPr>
          <p:spPr bwMode="auto">
            <a:xfrm rot="16200000" flipV="1">
              <a:off x="5816110" y="3257550"/>
              <a:ext cx="457200" cy="4953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2" name="Straight Arrow Connector 61"/>
            <p:cNvCxnSpPr/>
            <p:nvPr/>
          </p:nvCxnSpPr>
          <p:spPr bwMode="auto">
            <a:xfrm rot="16200000" flipV="1">
              <a:off x="6044710" y="3028950"/>
              <a:ext cx="457200" cy="9525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3" name="Straight Arrow Connector 62"/>
            <p:cNvCxnSpPr/>
            <p:nvPr/>
          </p:nvCxnSpPr>
          <p:spPr bwMode="auto">
            <a:xfrm rot="5400000" flipH="1" flipV="1">
              <a:off x="5816110" y="3295650"/>
              <a:ext cx="457200" cy="419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4" name="Straight Arrow Connector 63"/>
            <p:cNvCxnSpPr/>
            <p:nvPr/>
          </p:nvCxnSpPr>
          <p:spPr bwMode="auto">
            <a:xfrm rot="16200000" flipV="1">
              <a:off x="6044710" y="3486150"/>
              <a:ext cx="457200" cy="38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5" name="Straight Arrow Connector 64"/>
            <p:cNvCxnSpPr/>
            <p:nvPr/>
          </p:nvCxnSpPr>
          <p:spPr bwMode="auto">
            <a:xfrm rot="16200000" flipV="1">
              <a:off x="6273310" y="3257550"/>
              <a:ext cx="457200" cy="4953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6" name="Straight Arrow Connector 65"/>
            <p:cNvCxnSpPr/>
            <p:nvPr/>
          </p:nvCxnSpPr>
          <p:spPr bwMode="auto">
            <a:xfrm rot="16200000" flipV="1">
              <a:off x="4673110" y="3486150"/>
              <a:ext cx="457200" cy="381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7" name="Straight Arrow Connector 66"/>
            <p:cNvCxnSpPr/>
            <p:nvPr/>
          </p:nvCxnSpPr>
          <p:spPr bwMode="auto">
            <a:xfrm rot="16200000" flipV="1">
              <a:off x="4901710" y="3257550"/>
              <a:ext cx="457200" cy="4953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8" name="Straight Arrow Connector 67"/>
            <p:cNvCxnSpPr/>
            <p:nvPr/>
          </p:nvCxnSpPr>
          <p:spPr bwMode="auto">
            <a:xfrm rot="16200000" flipV="1">
              <a:off x="5130310" y="3028950"/>
              <a:ext cx="457200" cy="95250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69" name="TextBox 68"/>
            <p:cNvSpPr txBox="1"/>
            <p:nvPr/>
          </p:nvSpPr>
          <p:spPr>
            <a:xfrm>
              <a:off x="6934200" y="2895600"/>
              <a:ext cx="997101" cy="359073"/>
            </a:xfrm>
            <a:prstGeom prst="rect">
              <a:avLst/>
            </a:prstGeom>
            <a:noFill/>
          </p:spPr>
          <p:txBody>
            <a:bodyPr wrap="none" rtlCol="0">
              <a:spAutoFit/>
            </a:bodyPr>
            <a:lstStyle/>
            <a:p>
              <a:r>
                <a:rPr lang="en-US" sz="1400" dirty="0">
                  <a:solidFill>
                    <a:srgbClr val="000000"/>
                  </a:solidFill>
                </a:rPr>
                <a:t>Public API</a:t>
              </a:r>
            </a:p>
          </p:txBody>
        </p:sp>
        <p:sp>
          <p:nvSpPr>
            <p:cNvPr id="70" name="TextBox 69"/>
            <p:cNvSpPr txBox="1"/>
            <p:nvPr/>
          </p:nvSpPr>
          <p:spPr>
            <a:xfrm>
              <a:off x="7251700" y="3606800"/>
              <a:ext cx="987825" cy="610423"/>
            </a:xfrm>
            <a:prstGeom prst="rect">
              <a:avLst/>
            </a:prstGeom>
            <a:noFill/>
          </p:spPr>
          <p:txBody>
            <a:bodyPr wrap="none" rtlCol="0">
              <a:spAutoFit/>
            </a:bodyPr>
            <a:lstStyle/>
            <a:p>
              <a:r>
                <a:rPr lang="en-US" sz="1400" dirty="0">
                  <a:solidFill>
                    <a:srgbClr val="000000"/>
                  </a:solidFill>
                </a:rPr>
                <a:t>Compiled </a:t>
              </a:r>
            </a:p>
            <a:p>
              <a:r>
                <a:rPr lang="en-US" sz="1400" dirty="0">
                  <a:solidFill>
                    <a:srgbClr val="000000"/>
                  </a:solidFill>
                </a:rPr>
                <a:t>code</a:t>
              </a:r>
            </a:p>
          </p:txBody>
        </p:sp>
        <p:sp>
          <p:nvSpPr>
            <p:cNvPr id="71" name="Cube 70"/>
            <p:cNvSpPr/>
            <p:nvPr/>
          </p:nvSpPr>
          <p:spPr>
            <a:xfrm>
              <a:off x="5638800" y="1828800"/>
              <a:ext cx="381000" cy="381000"/>
            </a:xfrm>
            <a:prstGeom prst="cub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72" name="Cube 71"/>
            <p:cNvSpPr/>
            <p:nvPr/>
          </p:nvSpPr>
          <p:spPr>
            <a:xfrm>
              <a:off x="6096000" y="1828800"/>
              <a:ext cx="381000" cy="381000"/>
            </a:xfrm>
            <a:prstGeom prst="cub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sp>
          <p:nvSpPr>
            <p:cNvPr id="73" name="TextBox 72"/>
            <p:cNvSpPr txBox="1"/>
            <p:nvPr/>
          </p:nvSpPr>
          <p:spPr>
            <a:xfrm>
              <a:off x="6781800" y="1828800"/>
              <a:ext cx="748442" cy="359073"/>
            </a:xfrm>
            <a:prstGeom prst="rect">
              <a:avLst/>
            </a:prstGeom>
            <a:noFill/>
          </p:spPr>
          <p:txBody>
            <a:bodyPr wrap="none" rtlCol="0">
              <a:spAutoFit/>
            </a:bodyPr>
            <a:lstStyle/>
            <a:p>
              <a:r>
                <a:rPr lang="en-US" sz="1400" dirty="0">
                  <a:solidFill>
                    <a:srgbClr val="000000"/>
                  </a:solidFill>
                </a:rPr>
                <a:t>Callers</a:t>
              </a:r>
            </a:p>
          </p:txBody>
        </p:sp>
        <p:cxnSp>
          <p:nvCxnSpPr>
            <p:cNvPr id="74" name="Straight Arrow Connector 73"/>
            <p:cNvCxnSpPr>
              <a:stCxn id="51" idx="0"/>
              <a:endCxn id="71" idx="3"/>
            </p:cNvCxnSpPr>
            <p:nvPr/>
          </p:nvCxnSpPr>
          <p:spPr bwMode="auto">
            <a:xfrm rot="5400000" flipH="1" flipV="1">
              <a:off x="5298830" y="2412755"/>
              <a:ext cx="685800" cy="27989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75" name="Straight Arrow Connector 74"/>
            <p:cNvCxnSpPr>
              <a:stCxn id="52" idx="0"/>
              <a:endCxn id="72" idx="3"/>
            </p:cNvCxnSpPr>
            <p:nvPr/>
          </p:nvCxnSpPr>
          <p:spPr bwMode="auto">
            <a:xfrm rot="5400000" flipH="1" flipV="1">
              <a:off x="5756030" y="2412755"/>
              <a:ext cx="685800" cy="279890"/>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76" name="Cube 75"/>
            <p:cNvSpPr/>
            <p:nvPr/>
          </p:nvSpPr>
          <p:spPr>
            <a:xfrm>
              <a:off x="5192569" y="1828800"/>
              <a:ext cx="381000" cy="381000"/>
            </a:xfrm>
            <a:prstGeom prst="cub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rPr>
                <a:t>VI</a:t>
              </a:r>
            </a:p>
          </p:txBody>
        </p:sp>
        <p:cxnSp>
          <p:nvCxnSpPr>
            <p:cNvPr id="77" name="Straight Arrow Connector 76"/>
            <p:cNvCxnSpPr>
              <a:stCxn id="45" idx="0"/>
              <a:endCxn id="76" idx="3"/>
            </p:cNvCxnSpPr>
            <p:nvPr/>
          </p:nvCxnSpPr>
          <p:spPr bwMode="auto">
            <a:xfrm rot="5400000" flipH="1" flipV="1">
              <a:off x="4847114" y="2407271"/>
              <a:ext cx="685800" cy="290859"/>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78" name="Right Brace 77"/>
            <p:cNvSpPr/>
            <p:nvPr/>
          </p:nvSpPr>
          <p:spPr bwMode="auto">
            <a:xfrm>
              <a:off x="7086600" y="3733800"/>
              <a:ext cx="228600" cy="3048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a:solidFill>
                  <a:srgbClr val="000000"/>
                </a:solidFill>
              </a:endParaRPr>
            </a:p>
          </p:txBody>
        </p:sp>
        <p:sp>
          <p:nvSpPr>
            <p:cNvPr id="79" name="Right Brace 78"/>
            <p:cNvSpPr/>
            <p:nvPr/>
          </p:nvSpPr>
          <p:spPr bwMode="auto">
            <a:xfrm>
              <a:off x="6553200" y="1828800"/>
              <a:ext cx="228600" cy="3048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a:solidFill>
                  <a:srgbClr val="000000"/>
                </a:solidFill>
              </a:endParaRPr>
            </a:p>
          </p:txBody>
        </p:sp>
        <p:sp>
          <p:nvSpPr>
            <p:cNvPr id="80" name="TextBox 79"/>
            <p:cNvSpPr txBox="1"/>
            <p:nvPr/>
          </p:nvSpPr>
          <p:spPr>
            <a:xfrm>
              <a:off x="6184901" y="2404646"/>
              <a:ext cx="2080004" cy="359073"/>
            </a:xfrm>
            <a:prstGeom prst="rect">
              <a:avLst/>
            </a:prstGeom>
            <a:noFill/>
          </p:spPr>
          <p:txBody>
            <a:bodyPr wrap="none" rtlCol="0">
              <a:spAutoFit/>
            </a:bodyPr>
            <a:lstStyle/>
            <a:p>
              <a:r>
                <a:rPr lang="en-US" sz="1400" b="1" i="1" dirty="0">
                  <a:solidFill>
                    <a:srgbClr val="000000"/>
                  </a:solidFill>
                </a:rPr>
                <a:t>Packed Project Library</a:t>
              </a:r>
            </a:p>
          </p:txBody>
        </p:sp>
      </p:grpSp>
      <p:sp>
        <p:nvSpPr>
          <p:cNvPr id="85" name="Right Arrow 84"/>
          <p:cNvSpPr/>
          <p:nvPr/>
        </p:nvSpPr>
        <p:spPr bwMode="auto">
          <a:xfrm>
            <a:off x="4191000" y="3112532"/>
            <a:ext cx="838200" cy="685800"/>
          </a:xfrm>
          <a:prstGeom prst="rightArrow">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sz="2400" kern="0">
              <a:solidFill>
                <a:sysClr val="windowText" lastClr="000000"/>
              </a:solidFill>
            </a:endParaRPr>
          </a:p>
        </p:txBody>
      </p:sp>
      <p:sp>
        <p:nvSpPr>
          <p:cNvPr id="87" name="Rounded Rectangle 86"/>
          <p:cNvSpPr/>
          <p:nvPr/>
        </p:nvSpPr>
        <p:spPr bwMode="auto">
          <a:xfrm>
            <a:off x="5105400" y="1893332"/>
            <a:ext cx="3505200" cy="3124200"/>
          </a:xfrm>
          <a:prstGeom prst="roundRect">
            <a:avLst>
              <a:gd name="adj" fmla="val 634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88" name="TextBox 87"/>
          <p:cNvSpPr txBox="1"/>
          <p:nvPr/>
        </p:nvSpPr>
        <p:spPr>
          <a:xfrm>
            <a:off x="5867400" y="1524000"/>
            <a:ext cx="1765227" cy="369332"/>
          </a:xfrm>
          <a:prstGeom prst="rect">
            <a:avLst/>
          </a:prstGeom>
          <a:noFill/>
        </p:spPr>
        <p:txBody>
          <a:bodyPr wrap="none" rtlCol="0">
            <a:spAutoFit/>
          </a:bodyPr>
          <a:lstStyle/>
          <a:p>
            <a:r>
              <a:rPr lang="en-US" b="1" dirty="0">
                <a:solidFill>
                  <a:srgbClr val="000000"/>
                </a:solidFill>
              </a:rPr>
              <a:t>Deployed System</a:t>
            </a:r>
          </a:p>
        </p:txBody>
      </p:sp>
      <p:sp>
        <p:nvSpPr>
          <p:cNvPr id="89" name="TextBox 88"/>
          <p:cNvSpPr txBox="1"/>
          <p:nvPr/>
        </p:nvSpPr>
        <p:spPr>
          <a:xfrm>
            <a:off x="1066800" y="1524000"/>
            <a:ext cx="2584362" cy="369332"/>
          </a:xfrm>
          <a:prstGeom prst="rect">
            <a:avLst/>
          </a:prstGeom>
          <a:noFill/>
        </p:spPr>
        <p:txBody>
          <a:bodyPr wrap="none" rtlCol="0">
            <a:spAutoFit/>
          </a:bodyPr>
          <a:lstStyle/>
          <a:p>
            <a:r>
              <a:rPr lang="en-US" b="1" dirty="0">
                <a:solidFill>
                  <a:srgbClr val="000000"/>
                </a:solidFill>
              </a:rPr>
              <a:t>Development Environment</a:t>
            </a:r>
          </a:p>
        </p:txBody>
      </p:sp>
      <p:sp>
        <p:nvSpPr>
          <p:cNvPr id="90" name="Title 1"/>
          <p:cNvSpPr txBox="1">
            <a:spLocks/>
          </p:cNvSpPr>
          <p:nvPr/>
        </p:nvSpPr>
        <p:spPr>
          <a:xfrm>
            <a:off x="152400" y="152400"/>
            <a:ext cx="8839200" cy="1143000"/>
          </a:xfrm>
          <a:prstGeom prst="rect">
            <a:avLst/>
          </a:prstGeom>
        </p:spPr>
        <p:txBody>
          <a:bodyPr vert="horz" lIns="91440" tIns="45720" rIns="91440" bIns="45720" rtlCol="0" anchor="ctr">
            <a:normAutofit fontScale="92500"/>
          </a:bodyPr>
          <a:lstStyle/>
          <a:p>
            <a:pPr>
              <a:spcBef>
                <a:spcPct val="0"/>
              </a:spcBef>
            </a:pPr>
            <a:r>
              <a:rPr lang="en-US" sz="3600" b="1" dirty="0">
                <a:solidFill>
                  <a:sysClr val="windowText" lastClr="000000"/>
                </a:solidFill>
                <a:latin typeface="Calibri" pitchFamily="34" charset="0"/>
                <a:ea typeface="Verdana" pitchFamily="34" charset="0"/>
                <a:cs typeface="Calibri" pitchFamily="34" charset="0"/>
              </a:rPr>
              <a:t>Packed Project Libraries </a:t>
            </a:r>
            <a:r>
              <a:rPr lang="en-US" sz="3600" b="1" i="1" dirty="0">
                <a:solidFill>
                  <a:srgbClr val="FFC000"/>
                </a:solidFill>
                <a:latin typeface="Calibri" pitchFamily="34" charset="0"/>
                <a:ea typeface="Verdana" pitchFamily="34" charset="0"/>
                <a:cs typeface="Calibri" pitchFamily="34" charset="0"/>
              </a:rPr>
              <a:t>New in LabVIEW 2010</a:t>
            </a:r>
            <a:r>
              <a:rPr lang="en-US" sz="3600" b="1" dirty="0">
                <a:solidFill>
                  <a:sysClr val="windowText" lastClr="000000"/>
                </a:solidFill>
                <a:latin typeface="Calibri" pitchFamily="34" charset="0"/>
                <a:ea typeface="Verdana" pitchFamily="34" charset="0"/>
                <a:cs typeface="Calibri" pitchFamily="34" charset="0"/>
              </a:rPr>
              <a:t/>
            </a:r>
            <a:br>
              <a:rPr lang="en-US" sz="3600" b="1" dirty="0">
                <a:solidFill>
                  <a:sysClr val="windowText" lastClr="000000"/>
                </a:solidFill>
                <a:latin typeface="Calibri" pitchFamily="34" charset="0"/>
                <a:ea typeface="Verdana" pitchFamily="34" charset="0"/>
                <a:cs typeface="Calibri" pitchFamily="34" charset="0"/>
              </a:rPr>
            </a:br>
            <a:r>
              <a:rPr lang="en-US" sz="2800" dirty="0">
                <a:solidFill>
                  <a:sysClr val="windowText" lastClr="000000"/>
                </a:solidFill>
                <a:latin typeface="Calibri" pitchFamily="34" charset="0"/>
                <a:ea typeface="Verdana" pitchFamily="34" charset="0"/>
                <a:cs typeface="Calibri" pitchFamily="34" charset="0"/>
              </a:rPr>
              <a:t>Distribute and Deploy LabVIEW Libraries as a Single File</a:t>
            </a:r>
            <a:endParaRPr lang="en-US" sz="2800" b="1" dirty="0">
              <a:solidFill>
                <a:sysClr val="windowText" lastClr="000000"/>
              </a:solidFill>
              <a:latin typeface="Calibri" pitchFamily="34" charset="0"/>
              <a:ea typeface="Verdana" pitchFamily="34" charset="0"/>
              <a:cs typeface="Calibri" pitchFamily="34" charset="0"/>
            </a:endParaRPr>
          </a:p>
        </p:txBody>
      </p:sp>
      <p:sp>
        <p:nvSpPr>
          <p:cNvPr id="91" name="Rectangle 90"/>
          <p:cNvSpPr/>
          <p:nvPr/>
        </p:nvSpPr>
        <p:spPr>
          <a:xfrm>
            <a:off x="533400" y="5181600"/>
            <a:ext cx="7162800" cy="1348061"/>
          </a:xfrm>
          <a:prstGeom prst="rect">
            <a:avLst/>
          </a:prstGeom>
        </p:spPr>
        <p:txBody>
          <a:bodyPr wrap="square">
            <a:spAutoFit/>
          </a:bodyPr>
          <a:lstStyle/>
          <a:p>
            <a:pPr marL="233363" lvl="1" indent="-233363">
              <a:spcBef>
                <a:spcPct val="20000"/>
              </a:spcBef>
              <a:buFont typeface="Arial" pitchFamily="34" charset="0"/>
              <a:buChar char="•"/>
            </a:pPr>
            <a:r>
              <a:rPr lang="en-US" sz="2400" dirty="0">
                <a:solidFill>
                  <a:sysClr val="windowText" lastClr="000000"/>
                </a:solidFill>
                <a:latin typeface="Calibri" pitchFamily="34" charset="0"/>
                <a:cs typeface="Calibri" pitchFamily="34" charset="0"/>
              </a:rPr>
              <a:t>Decrease build times</a:t>
            </a:r>
          </a:p>
          <a:p>
            <a:pPr marL="233363" lvl="1" indent="-233363">
              <a:spcBef>
                <a:spcPct val="20000"/>
              </a:spcBef>
              <a:buFont typeface="Arial" pitchFamily="34" charset="0"/>
              <a:buChar char="•"/>
            </a:pPr>
            <a:r>
              <a:rPr lang="en-US" sz="2400" dirty="0">
                <a:solidFill>
                  <a:sysClr val="windowText" lastClr="000000"/>
                </a:solidFill>
                <a:latin typeface="Calibri" pitchFamily="34" charset="0"/>
                <a:cs typeface="Calibri" pitchFamily="34" charset="0"/>
              </a:rPr>
              <a:t>Deploy the VI hierarchy with a single file</a:t>
            </a:r>
          </a:p>
          <a:p>
            <a:pPr marL="233363" lvl="1" indent="-233363">
              <a:spcBef>
                <a:spcPct val="20000"/>
              </a:spcBef>
              <a:buFont typeface="Arial" pitchFamily="34" charset="0"/>
              <a:buChar char="•"/>
            </a:pPr>
            <a:r>
              <a:rPr lang="en-US" sz="2400" dirty="0">
                <a:solidFill>
                  <a:sysClr val="windowText" lastClr="000000"/>
                </a:solidFill>
                <a:latin typeface="Calibri" pitchFamily="34" charset="0"/>
                <a:cs typeface="Calibri" pitchFamily="34" charset="0"/>
              </a:rPr>
              <a:t>Simplified code deployment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r>
              <a:rPr lang="en-US" dirty="0" smtClean="0"/>
              <a:t>Create a Configuration File by Scanning a Project</a:t>
            </a:r>
            <a:endParaRPr lang="en-US"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6934200" y="6096000"/>
            <a:ext cx="2133600" cy="685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pic>
        <p:nvPicPr>
          <p:cNvPr id="19" name="Picture 3"/>
          <p:cNvPicPr>
            <a:picLocks noChangeAspect="1" noChangeArrowheads="1"/>
          </p:cNvPicPr>
          <p:nvPr/>
        </p:nvPicPr>
        <p:blipFill>
          <a:blip r:embed="rId3" cstate="email"/>
          <a:srcRect/>
          <a:stretch>
            <a:fillRect/>
          </a:stretch>
        </p:blipFill>
        <p:spPr bwMode="auto">
          <a:xfrm>
            <a:off x="3276602" y="575503"/>
            <a:ext cx="2691911" cy="2320101"/>
          </a:xfrm>
          <a:prstGeom prst="roundRect">
            <a:avLst>
              <a:gd name="adj" fmla="val 16667"/>
            </a:avLst>
          </a:prstGeom>
          <a:ln>
            <a:solidFill>
              <a:srgbClr val="0000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TextBox 19"/>
          <p:cNvSpPr txBox="1"/>
          <p:nvPr/>
        </p:nvSpPr>
        <p:spPr>
          <a:xfrm>
            <a:off x="3721741" y="152400"/>
            <a:ext cx="1764661"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000000"/>
                </a:solidFill>
                <a:effectLst/>
                <a:uLnTx/>
                <a:uFillTx/>
              </a:rPr>
              <a:t>Track Changes</a:t>
            </a:r>
          </a:p>
        </p:txBody>
      </p:sp>
      <p:sp>
        <p:nvSpPr>
          <p:cNvPr id="21" name="TextBox 20"/>
          <p:cNvSpPr txBox="1"/>
          <p:nvPr/>
        </p:nvSpPr>
        <p:spPr>
          <a:xfrm>
            <a:off x="6172200" y="6229290"/>
            <a:ext cx="260039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smtClean="0">
                <a:ln>
                  <a:noFill/>
                </a:ln>
                <a:solidFill>
                  <a:srgbClr val="000000"/>
                </a:solidFill>
                <a:effectLst/>
                <a:uLnTx/>
                <a:uFillTx/>
              </a:rPr>
              <a:t>Manage Reuse Libraries</a:t>
            </a:r>
            <a:endParaRPr kumimoji="0" lang="en-US" sz="2000" b="1" i="1" u="none" strike="noStrike" kern="0" cap="none" spc="0" normalizeH="0" baseline="0" noProof="0" dirty="0">
              <a:ln>
                <a:noFill/>
              </a:ln>
              <a:solidFill>
                <a:srgbClr val="000000"/>
              </a:solidFill>
              <a:effectLst/>
              <a:uLnTx/>
              <a:uFillTx/>
            </a:endParaRPr>
          </a:p>
        </p:txBody>
      </p:sp>
      <p:pic>
        <p:nvPicPr>
          <p:cNvPr id="22" name="Picture 4"/>
          <p:cNvPicPr>
            <a:picLocks noChangeAspect="1" noChangeArrowheads="1"/>
          </p:cNvPicPr>
          <p:nvPr/>
        </p:nvPicPr>
        <p:blipFill>
          <a:blip r:embed="rId4" cstate="email"/>
          <a:srcRect/>
          <a:stretch>
            <a:fillRect/>
          </a:stretch>
        </p:blipFill>
        <p:spPr bwMode="auto">
          <a:xfrm>
            <a:off x="6248400" y="563796"/>
            <a:ext cx="2667000" cy="2329990"/>
          </a:xfrm>
          <a:prstGeom prst="roundRect">
            <a:avLst>
              <a:gd name="adj" fmla="val 16667"/>
            </a:avLst>
          </a:prstGeom>
          <a:ln>
            <a:solidFill>
              <a:srgbClr val="0000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TextBox 22"/>
          <p:cNvSpPr txBox="1"/>
          <p:nvPr/>
        </p:nvSpPr>
        <p:spPr>
          <a:xfrm>
            <a:off x="6576622" y="152401"/>
            <a:ext cx="205376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000000"/>
                </a:solidFill>
                <a:effectLst/>
                <a:uLnTx/>
                <a:uFillTx/>
              </a:rPr>
              <a:t>Integrate with SCC</a:t>
            </a:r>
          </a:p>
        </p:txBody>
      </p:sp>
      <p:sp>
        <p:nvSpPr>
          <p:cNvPr id="24" name="TextBox 23"/>
          <p:cNvSpPr txBox="1"/>
          <p:nvPr/>
        </p:nvSpPr>
        <p:spPr>
          <a:xfrm>
            <a:off x="457200" y="6217623"/>
            <a:ext cx="241284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000000"/>
                </a:solidFill>
                <a:effectLst/>
                <a:uLnTx/>
                <a:uFillTx/>
              </a:rPr>
              <a:t>Merge Graphical Code</a:t>
            </a:r>
          </a:p>
        </p:txBody>
      </p:sp>
      <p:sp>
        <p:nvSpPr>
          <p:cNvPr id="25" name="TextBox 24"/>
          <p:cNvSpPr txBox="1"/>
          <p:nvPr/>
        </p:nvSpPr>
        <p:spPr>
          <a:xfrm>
            <a:off x="3294029" y="6217623"/>
            <a:ext cx="253947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000000"/>
                </a:solidFill>
                <a:effectLst/>
                <a:uLnTx/>
                <a:uFillTx/>
              </a:rPr>
              <a:t>Manage Files and Links</a:t>
            </a:r>
          </a:p>
        </p:txBody>
      </p:sp>
      <p:sp>
        <p:nvSpPr>
          <p:cNvPr id="26" name="TextBox 25"/>
          <p:cNvSpPr txBox="1"/>
          <p:nvPr/>
        </p:nvSpPr>
        <p:spPr>
          <a:xfrm>
            <a:off x="617491" y="152401"/>
            <a:ext cx="206197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rgbClr val="000000"/>
                </a:solidFill>
                <a:effectLst/>
                <a:uLnTx/>
                <a:uFillTx/>
              </a:rPr>
              <a:t>System Level View</a:t>
            </a:r>
          </a:p>
        </p:txBody>
      </p:sp>
      <p:pic>
        <p:nvPicPr>
          <p:cNvPr id="27" name="Picture 3"/>
          <p:cNvPicPr>
            <a:picLocks noChangeAspect="1" noChangeArrowheads="1"/>
          </p:cNvPicPr>
          <p:nvPr/>
        </p:nvPicPr>
        <p:blipFill>
          <a:blip r:embed="rId5" cstate="email"/>
          <a:srcRect/>
          <a:stretch>
            <a:fillRect/>
          </a:stretch>
        </p:blipFill>
        <p:spPr bwMode="auto">
          <a:xfrm>
            <a:off x="3276601" y="3897867"/>
            <a:ext cx="2670730" cy="2286000"/>
          </a:xfrm>
          <a:prstGeom prst="roundRect">
            <a:avLst>
              <a:gd name="adj" fmla="val 16667"/>
            </a:avLst>
          </a:prstGeom>
          <a:ln>
            <a:solidFill>
              <a:srgbClr val="0000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4"/>
          <p:cNvPicPr>
            <a:picLocks noChangeAspect="1" noChangeArrowheads="1"/>
          </p:cNvPicPr>
          <p:nvPr/>
        </p:nvPicPr>
        <p:blipFill>
          <a:blip r:embed="rId6" cstate="email"/>
          <a:srcRect/>
          <a:stretch>
            <a:fillRect/>
          </a:stretch>
        </p:blipFill>
        <p:spPr bwMode="auto">
          <a:xfrm>
            <a:off x="228602" y="575504"/>
            <a:ext cx="2752725" cy="2285999"/>
          </a:xfrm>
          <a:prstGeom prst="roundRect">
            <a:avLst>
              <a:gd name="adj" fmla="val 16667"/>
            </a:avLst>
          </a:prstGeom>
          <a:ln>
            <a:solidFill>
              <a:srgbClr val="0000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Picture 5"/>
          <p:cNvPicPr>
            <a:picLocks noChangeAspect="1" noChangeArrowheads="1"/>
          </p:cNvPicPr>
          <p:nvPr/>
        </p:nvPicPr>
        <p:blipFill>
          <a:blip r:embed="rId7" cstate="email"/>
          <a:srcRect/>
          <a:stretch>
            <a:fillRect/>
          </a:stretch>
        </p:blipFill>
        <p:spPr bwMode="auto">
          <a:xfrm>
            <a:off x="304800" y="3897867"/>
            <a:ext cx="2705100" cy="2286000"/>
          </a:xfrm>
          <a:prstGeom prst="roundRect">
            <a:avLst>
              <a:gd name="adj" fmla="val 16667"/>
            </a:avLst>
          </a:prstGeom>
          <a:ln>
            <a:solidFill>
              <a:srgbClr val="0000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Content Placeholder 9"/>
          <p:cNvSpPr txBox="1">
            <a:spLocks/>
          </p:cNvSpPr>
          <p:nvPr/>
        </p:nvSpPr>
        <p:spPr>
          <a:xfrm>
            <a:off x="0" y="3124200"/>
            <a:ext cx="9144000" cy="533400"/>
          </a:xfrm>
          <a:prstGeom prst="rect">
            <a:avLst/>
          </a:prstGeom>
        </p:spPr>
        <p:txBody>
          <a:bodyPr>
            <a:noAutofit/>
          </a:bodyPr>
          <a:lstStyle/>
          <a:p>
            <a:pPr marL="342900" marR="0" lvl="0" indent="-342900" algn="ctr" defTabSz="91440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0" cap="none" spc="0" normalizeH="0" baseline="0" noProof="0" dirty="0">
                <a:ln>
                  <a:noFill/>
                </a:ln>
                <a:solidFill>
                  <a:srgbClr val="000000"/>
                </a:solidFill>
                <a:effectLst/>
                <a:uLnTx/>
                <a:uFillTx/>
              </a:rPr>
              <a:t>Software Configuration Management for LabVIEW</a:t>
            </a:r>
            <a:endParaRPr kumimoji="0" lang="en-US" sz="2800" b="1" i="0" u="none" strike="noStrike" kern="0" cap="none" spc="0" normalizeH="0" baseline="0" noProof="0" dirty="0">
              <a:ln>
                <a:noFill/>
              </a:ln>
              <a:solidFill>
                <a:srgbClr val="000000"/>
              </a:solidFill>
              <a:effectLst/>
              <a:uLnTx/>
              <a:uFillTx/>
            </a:endParaRPr>
          </a:p>
          <a:p>
            <a:pPr marL="342900" marR="0" lvl="0" indent="-342900" algn="ctr" defTabSz="914400" eaLnBrk="1" fontAlgn="auto" latinLnBrk="0" hangingPunct="1">
              <a:lnSpc>
                <a:spcPct val="100000"/>
              </a:lnSpc>
              <a:spcBef>
                <a:spcPct val="20000"/>
              </a:spcBef>
              <a:spcAft>
                <a:spcPts val="0"/>
              </a:spcAft>
              <a:buClrTx/>
              <a:buSzTx/>
              <a:buFont typeface="Arial" pitchFamily="34" charset="0"/>
              <a:buNone/>
              <a:tabLst/>
              <a:defRPr/>
            </a:pPr>
            <a:endParaRPr kumimoji="0" lang="en-US" sz="3600" b="0" i="0" u="none" strike="noStrike" kern="0" cap="none" spc="0" normalizeH="0" baseline="0" noProof="0" dirty="0">
              <a:ln>
                <a:noFill/>
              </a:ln>
              <a:solidFill>
                <a:srgbClr val="000000"/>
              </a:solidFill>
              <a:effectLst/>
              <a:uLnTx/>
              <a:uFillTx/>
            </a:endParaRPr>
          </a:p>
        </p:txBody>
      </p:sp>
      <p:pic>
        <p:nvPicPr>
          <p:cNvPr id="31" name="Picture 2" descr="C:\Users\ekerry\AppData\Local\Temp\SNAGHTML976c246.PNG"/>
          <p:cNvPicPr>
            <a:picLocks noChangeAspect="1" noChangeArrowheads="1"/>
          </p:cNvPicPr>
          <p:nvPr/>
        </p:nvPicPr>
        <p:blipFill>
          <a:blip r:embed="rId8" cstate="print"/>
          <a:srcRect r="64546" b="55670"/>
          <a:stretch>
            <a:fillRect/>
          </a:stretch>
        </p:blipFill>
        <p:spPr bwMode="auto">
          <a:xfrm>
            <a:off x="6172200" y="3810000"/>
            <a:ext cx="2667000" cy="2362200"/>
          </a:xfrm>
          <a:prstGeom prst="roundRect">
            <a:avLst>
              <a:gd name="adj" fmla="val 16667"/>
            </a:avLst>
          </a:prstGeom>
          <a:ln>
            <a:solidFill>
              <a:srgbClr val="0000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b="1" dirty="0">
                <a:solidFill>
                  <a:schemeClr val="tx1"/>
                </a:solidFill>
              </a:rPr>
              <a:t>Now Included with </a:t>
            </a:r>
            <a:r>
              <a:rPr lang="en-US" b="1" dirty="0" err="1">
                <a:solidFill>
                  <a:schemeClr val="tx1"/>
                </a:solidFill>
              </a:rPr>
              <a:t>DevSuite</a:t>
            </a:r>
            <a:endParaRPr lang="en-US"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LabVIEW</a:t>
            </a:r>
          </a:p>
          <a:p>
            <a:r>
              <a:rPr lang="en-US" sz="16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LabVIEW Statechart</a:t>
            </a:r>
          </a:p>
        </p:txBody>
      </p:sp>
      <p:sp>
        <p:nvSpPr>
          <p:cNvPr id="20" name="Rounded Rectangle 19"/>
          <p:cNvSpPr/>
          <p:nvPr/>
        </p:nvSpPr>
        <p:spPr>
          <a:xfrm>
            <a:off x="287716" y="5993579"/>
            <a:ext cx="8246218" cy="407221"/>
          </a:xfrm>
          <a:prstGeom prst="roundRect">
            <a:avLst>
              <a:gd name="adj" fmla="val 9032"/>
            </a:avLst>
          </a:prstGeom>
          <a:ln>
            <a:solidFill>
              <a:schemeClr val="bg1"/>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marL="342900" indent="-342900">
              <a:spcBef>
                <a:spcPct val="20000"/>
              </a:spcBef>
            </a:pPr>
            <a:r>
              <a:rPr lang="en-US" sz="2800" dirty="0">
                <a:solidFill>
                  <a:prstClr val="black"/>
                </a:solidFill>
                <a:latin typeface="Calibri" pitchFamily="34" charset="0"/>
              </a:rPr>
              <a:t>Improve quality. Reduce risk. Save time. </a:t>
            </a:r>
          </a:p>
        </p:txBody>
      </p:sp>
      <p:sp>
        <p:nvSpPr>
          <p:cNvPr id="21" name="Rectangle 20"/>
          <p:cNvSpPr/>
          <p:nvPr/>
        </p:nvSpPr>
        <p:spPr>
          <a:xfrm>
            <a:off x="287716" y="5280942"/>
            <a:ext cx="8449829" cy="830997"/>
          </a:xfrm>
          <a:prstGeom prst="rect">
            <a:avLst/>
          </a:prstGeom>
        </p:spPr>
        <p:txBody>
          <a:bodyPr wrap="square">
            <a:spAutoFit/>
          </a:bodyPr>
          <a:lstStyle/>
          <a:p>
            <a:pPr marL="342900" indent="-342900">
              <a:spcBef>
                <a:spcPct val="20000"/>
              </a:spcBef>
            </a:pPr>
            <a:r>
              <a:rPr lang="en-US" sz="4800" dirty="0">
                <a:solidFill>
                  <a:prstClr val="black"/>
                </a:solidFill>
                <a:latin typeface="Calibri" pitchFamily="34" charset="0"/>
              </a:rPr>
              <a:t>Prove it works.</a:t>
            </a: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Real Time</a:t>
            </a: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FPGA</a:t>
            </a:r>
          </a:p>
        </p:txBody>
      </p:sp>
      <p:sp>
        <p:nvSpPr>
          <p:cNvPr id="25" name="Rounded Rectangle 24"/>
          <p:cNvSpPr/>
          <p:nvPr/>
        </p:nvSpPr>
        <p:spPr>
          <a:xfrm>
            <a:off x="7312275" y="4499031"/>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Embedded</a:t>
            </a:r>
          </a:p>
        </p:txBody>
      </p:sp>
      <p:sp>
        <p:nvSpPr>
          <p:cNvPr id="26" name="Rounded Rectangle 25"/>
          <p:cNvSpPr/>
          <p:nvPr/>
        </p:nvSpPr>
        <p:spPr>
          <a:xfrm>
            <a:off x="2054478" y="4267200"/>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NI TestStand</a:t>
            </a: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Dataflow</a:t>
            </a: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MathScript</a:t>
            </a: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Statechart</a:t>
            </a:r>
          </a:p>
        </p:txBody>
      </p:sp>
      <p:sp>
        <p:nvSpPr>
          <p:cNvPr id="31" name="Rounded Rectangle 30"/>
          <p:cNvSpPr/>
          <p:nvPr/>
        </p:nvSpPr>
        <p:spPr>
          <a:xfrm>
            <a:off x="3809997" y="42672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Simulation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Software Engineering Process</a:t>
            </a:r>
            <a:endParaRPr lang="en-US" dirty="0"/>
          </a:p>
        </p:txBody>
      </p:sp>
      <p:sp>
        <p:nvSpPr>
          <p:cNvPr id="4" name="Rounded Rectangle 3"/>
          <p:cNvSpPr/>
          <p:nvPr/>
        </p:nvSpPr>
        <p:spPr>
          <a:xfrm>
            <a:off x="5410200" y="2779084"/>
            <a:ext cx="1749364" cy="2173916"/>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endParaRPr lang="en-US" sz="1400" b="1" dirty="0">
              <a:solidFill>
                <a:prstClr val="black"/>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1">
            <a:schemeClr val="accent6"/>
          </a:lnRef>
          <a:fillRef idx="2">
            <a:schemeClr val="accent6"/>
          </a:fillRef>
          <a:effectRef idx="1">
            <a:schemeClr val="accent6"/>
          </a:effectRef>
          <a:fontRef idx="minor">
            <a:schemeClr val="dk1"/>
          </a:fontRef>
        </p:style>
        <p:txBody>
          <a:bodyPr lIns="95769" tIns="47884" rIns="95769" bIns="47884" rtlCol="0" anchor="ctr"/>
          <a:lstStyle/>
          <a:p>
            <a:r>
              <a:rPr lang="en-US" sz="1600" dirty="0">
                <a:solidFill>
                  <a:prstClr val="black"/>
                </a:solidFill>
              </a:rPr>
              <a:t>LabVIEW</a:t>
            </a:r>
          </a:p>
          <a:p>
            <a:r>
              <a:rPr lang="en-US" sz="16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1">
            <a:schemeClr val="accent6"/>
          </a:lnRef>
          <a:fillRef idx="2">
            <a:schemeClr val="accent6"/>
          </a:fillRef>
          <a:effectRef idx="1">
            <a:schemeClr val="accent6"/>
          </a:effectRef>
          <a:fontRef idx="minor">
            <a:schemeClr val="dk1"/>
          </a:fontRef>
        </p:style>
        <p:txBody>
          <a:bodyPr lIns="95769" tIns="47884" rIns="95769" bIns="47884" rtlCol="0" anchor="ctr"/>
          <a:lstStyle/>
          <a:p>
            <a:r>
              <a:rPr lang="en-US" sz="16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1">
            <a:schemeClr val="accent6"/>
          </a:lnRef>
          <a:fillRef idx="2">
            <a:schemeClr val="accent6"/>
          </a:fillRef>
          <a:effectRef idx="1">
            <a:schemeClr val="accent6"/>
          </a:effectRef>
          <a:fontRef idx="minor">
            <a:schemeClr val="dk1"/>
          </a:fontRef>
        </p:style>
        <p:txBody>
          <a:bodyPr lIns="95769" tIns="47884" rIns="95769" bIns="47884" rtlCol="0" anchor="ctr"/>
          <a:lstStyle/>
          <a:p>
            <a:r>
              <a:rPr lang="en-US" sz="16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LabVIEW Statechart</a:t>
            </a:r>
          </a:p>
        </p:txBody>
      </p:sp>
      <p:sp>
        <p:nvSpPr>
          <p:cNvPr id="20" name="Rounded Rectangle 19"/>
          <p:cNvSpPr/>
          <p:nvPr/>
        </p:nvSpPr>
        <p:spPr>
          <a:xfrm>
            <a:off x="287716" y="5993579"/>
            <a:ext cx="8246218" cy="407221"/>
          </a:xfrm>
          <a:prstGeom prst="roundRect">
            <a:avLst>
              <a:gd name="adj" fmla="val 9032"/>
            </a:avLst>
          </a:prstGeom>
          <a:ln>
            <a:solidFill>
              <a:schemeClr val="bg1"/>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marL="342900" indent="-342900">
              <a:spcBef>
                <a:spcPct val="20000"/>
              </a:spcBef>
            </a:pPr>
            <a:r>
              <a:rPr lang="en-US" sz="2800" dirty="0">
                <a:solidFill>
                  <a:prstClr val="black"/>
                </a:solidFill>
                <a:latin typeface="Calibri" pitchFamily="34" charset="0"/>
              </a:rPr>
              <a:t>Improve quality. Reduce risk. Save time. </a:t>
            </a:r>
          </a:p>
        </p:txBody>
      </p:sp>
      <p:sp>
        <p:nvSpPr>
          <p:cNvPr id="21" name="Rectangle 20"/>
          <p:cNvSpPr/>
          <p:nvPr/>
        </p:nvSpPr>
        <p:spPr>
          <a:xfrm>
            <a:off x="287716" y="5280942"/>
            <a:ext cx="8449829" cy="830997"/>
          </a:xfrm>
          <a:prstGeom prst="rect">
            <a:avLst/>
          </a:prstGeom>
        </p:spPr>
        <p:txBody>
          <a:bodyPr wrap="square">
            <a:spAutoFit/>
          </a:bodyPr>
          <a:lstStyle/>
          <a:p>
            <a:pPr marL="342900" indent="-342900">
              <a:spcBef>
                <a:spcPct val="20000"/>
              </a:spcBef>
            </a:pPr>
            <a:r>
              <a:rPr lang="en-US" sz="4800" dirty="0">
                <a:solidFill>
                  <a:prstClr val="black"/>
                </a:solidFill>
                <a:latin typeface="Calibri" pitchFamily="34" charset="0"/>
              </a:rPr>
              <a:t>Prove it works.</a:t>
            </a: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Real Time</a:t>
            </a: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FPGA</a:t>
            </a:r>
          </a:p>
        </p:txBody>
      </p:sp>
      <p:sp>
        <p:nvSpPr>
          <p:cNvPr id="25" name="Rounded Rectangle 24"/>
          <p:cNvSpPr/>
          <p:nvPr/>
        </p:nvSpPr>
        <p:spPr>
          <a:xfrm>
            <a:off x="7312275" y="4499031"/>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Embedded</a:t>
            </a:r>
          </a:p>
        </p:txBody>
      </p:sp>
      <p:sp>
        <p:nvSpPr>
          <p:cNvPr id="26" name="Rounded Rectangle 25"/>
          <p:cNvSpPr/>
          <p:nvPr/>
        </p:nvSpPr>
        <p:spPr>
          <a:xfrm>
            <a:off x="2054478" y="4267200"/>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NI TestStand</a:t>
            </a: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Dataflow</a:t>
            </a: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MathScript</a:t>
            </a: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Statechart</a:t>
            </a:r>
          </a:p>
        </p:txBody>
      </p:sp>
      <p:sp>
        <p:nvSpPr>
          <p:cNvPr id="31" name="Rounded Rectangle 30"/>
          <p:cNvSpPr/>
          <p:nvPr/>
        </p:nvSpPr>
        <p:spPr>
          <a:xfrm>
            <a:off x="3809997" y="42672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600" dirty="0">
                <a:solidFill>
                  <a:prstClr val="black"/>
                </a:solidFill>
              </a:rPr>
              <a:t>Simulation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p:cNvSpPr/>
          <p:nvPr/>
        </p:nvSpPr>
        <p:spPr>
          <a:xfrm>
            <a:off x="1066800" y="1994116"/>
            <a:ext cx="7086600" cy="1089837"/>
          </a:xfrm>
          <a:prstGeom prst="roundRect">
            <a:avLst>
              <a:gd name="adj" fmla="val 9048"/>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pPr algn="ctr"/>
            <a:endParaRPr lang="en-US" sz="1400">
              <a:solidFill>
                <a:prstClr val="black"/>
              </a:solidFill>
            </a:endParaRPr>
          </a:p>
        </p:txBody>
      </p:sp>
      <p:grpSp>
        <p:nvGrpSpPr>
          <p:cNvPr id="2" name="Group 24"/>
          <p:cNvGrpSpPr/>
          <p:nvPr/>
        </p:nvGrpSpPr>
        <p:grpSpPr>
          <a:xfrm rot="5884324">
            <a:off x="4159093" y="1515139"/>
            <a:ext cx="799214" cy="2004950"/>
            <a:chOff x="4038600" y="2362200"/>
            <a:chExt cx="1524000" cy="990601"/>
          </a:xfrm>
        </p:grpSpPr>
        <p:sp>
          <p:nvSpPr>
            <p:cNvPr id="6" name="Curved Down Arrow 5"/>
            <p:cNvSpPr/>
            <p:nvPr/>
          </p:nvSpPr>
          <p:spPr>
            <a:xfrm>
              <a:off x="4114800" y="2362200"/>
              <a:ext cx="1447800" cy="457200"/>
            </a:xfrm>
            <a:prstGeom prst="curvedDownArrow">
              <a:avLst>
                <a:gd name="adj1" fmla="val 25000"/>
                <a:gd name="adj2" fmla="val 69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black"/>
                </a:solidFill>
              </a:endParaRPr>
            </a:p>
          </p:txBody>
        </p:sp>
        <p:sp>
          <p:nvSpPr>
            <p:cNvPr id="7" name="Curved Down Arrow 6"/>
            <p:cNvSpPr/>
            <p:nvPr/>
          </p:nvSpPr>
          <p:spPr>
            <a:xfrm rot="10800000">
              <a:off x="4038600" y="2895601"/>
              <a:ext cx="1447800" cy="457200"/>
            </a:xfrm>
            <a:prstGeom prst="curvedDownArrow">
              <a:avLst>
                <a:gd name="adj1" fmla="val 25000"/>
                <a:gd name="adj2" fmla="val 69200"/>
                <a:gd name="adj3" fmla="val 25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a:solidFill>
                  <a:prstClr val="black"/>
                </a:solidFill>
              </a:endParaRPr>
            </a:p>
          </p:txBody>
        </p:sp>
      </p:grpSp>
      <p:sp>
        <p:nvSpPr>
          <p:cNvPr id="8" name="TextBox 7"/>
          <p:cNvSpPr txBox="1"/>
          <p:nvPr/>
        </p:nvSpPr>
        <p:spPr>
          <a:xfrm>
            <a:off x="1882604" y="2284738"/>
            <a:ext cx="1617785" cy="466035"/>
          </a:xfrm>
          <a:prstGeom prst="rect">
            <a:avLst/>
          </a:prstGeom>
          <a:noFill/>
        </p:spPr>
        <p:txBody>
          <a:bodyPr wrap="square" lIns="95769" tIns="47884" rIns="95769" bIns="47884" rtlCol="0">
            <a:spAutoFit/>
          </a:bodyPr>
          <a:lstStyle/>
          <a:p>
            <a:pPr algn="r"/>
            <a:r>
              <a:rPr lang="en-US" sz="2400" b="1" dirty="0">
                <a:solidFill>
                  <a:prstClr val="black"/>
                </a:solidFill>
              </a:rPr>
              <a:t>Prototype</a:t>
            </a:r>
          </a:p>
        </p:txBody>
      </p:sp>
      <p:sp>
        <p:nvSpPr>
          <p:cNvPr id="9" name="TextBox 8"/>
          <p:cNvSpPr txBox="1"/>
          <p:nvPr/>
        </p:nvSpPr>
        <p:spPr>
          <a:xfrm>
            <a:off x="5627094" y="2284738"/>
            <a:ext cx="2373906" cy="466035"/>
          </a:xfrm>
          <a:prstGeom prst="rect">
            <a:avLst/>
          </a:prstGeom>
          <a:noFill/>
        </p:spPr>
        <p:txBody>
          <a:bodyPr wrap="square" lIns="95769" tIns="47884" rIns="95769" bIns="47884" rtlCol="0">
            <a:spAutoFit/>
          </a:bodyPr>
          <a:lstStyle/>
          <a:p>
            <a:r>
              <a:rPr lang="en-US" sz="2400" b="1" dirty="0">
                <a:solidFill>
                  <a:prstClr val="black"/>
                </a:solidFill>
              </a:rPr>
              <a:t>Specifications</a:t>
            </a:r>
          </a:p>
        </p:txBody>
      </p:sp>
      <p:sp>
        <p:nvSpPr>
          <p:cNvPr id="11" name="Rounded Rectangle 10"/>
          <p:cNvSpPr/>
          <p:nvPr/>
        </p:nvSpPr>
        <p:spPr>
          <a:xfrm>
            <a:off x="5867400" y="4114800"/>
            <a:ext cx="2057400" cy="914400"/>
          </a:xfrm>
          <a:prstGeom prst="roundRect">
            <a:avLst>
              <a:gd name="adj" fmla="val 9048"/>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pPr algn="ctr"/>
            <a:r>
              <a:rPr lang="en-US" sz="2400" b="1" dirty="0">
                <a:solidFill>
                  <a:prstClr val="black"/>
                </a:solidFill>
              </a:rPr>
              <a:t>Test Definitions</a:t>
            </a:r>
          </a:p>
        </p:txBody>
      </p:sp>
      <p:sp>
        <p:nvSpPr>
          <p:cNvPr id="12" name="Rounded Rectangle 11"/>
          <p:cNvSpPr/>
          <p:nvPr/>
        </p:nvSpPr>
        <p:spPr>
          <a:xfrm>
            <a:off x="1295400" y="4114800"/>
            <a:ext cx="2057400" cy="914400"/>
          </a:xfrm>
          <a:prstGeom prst="roundRect">
            <a:avLst>
              <a:gd name="adj" fmla="val 9048"/>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pPr algn="ctr"/>
            <a:r>
              <a:rPr lang="en-US" sz="2400" b="1" dirty="0">
                <a:solidFill>
                  <a:prstClr val="black"/>
                </a:solidFill>
              </a:rPr>
              <a:t>System Requirements</a:t>
            </a:r>
          </a:p>
        </p:txBody>
      </p:sp>
      <p:sp>
        <p:nvSpPr>
          <p:cNvPr id="13" name="Rounded Rectangle 12"/>
          <p:cNvSpPr/>
          <p:nvPr/>
        </p:nvSpPr>
        <p:spPr>
          <a:xfrm>
            <a:off x="3581400" y="4114800"/>
            <a:ext cx="2057400" cy="914400"/>
          </a:xfrm>
          <a:prstGeom prst="roundRect">
            <a:avLst>
              <a:gd name="adj" fmla="val 9048"/>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pPr algn="ctr"/>
            <a:r>
              <a:rPr lang="en-US" sz="2400" b="1" dirty="0">
                <a:solidFill>
                  <a:prstClr val="black"/>
                </a:solidFill>
              </a:rPr>
              <a:t>Unit Specifications</a:t>
            </a:r>
          </a:p>
        </p:txBody>
      </p:sp>
      <p:sp>
        <p:nvSpPr>
          <p:cNvPr id="14" name="Title 13"/>
          <p:cNvSpPr>
            <a:spLocks noGrp="1"/>
          </p:cNvSpPr>
          <p:nvPr>
            <p:ph type="title"/>
          </p:nvPr>
        </p:nvSpPr>
        <p:spPr/>
        <p:txBody>
          <a:bodyPr/>
          <a:lstStyle/>
          <a:p>
            <a:r>
              <a:rPr lang="en-US" dirty="0" smtClean="0"/>
              <a:t>Software Design Phase</a:t>
            </a:r>
            <a:endParaRPr lang="en-US" dirty="0"/>
          </a:p>
        </p:txBody>
      </p:sp>
      <p:sp>
        <p:nvSpPr>
          <p:cNvPr id="25" name="Down Arrow 24"/>
          <p:cNvSpPr/>
          <p:nvPr/>
        </p:nvSpPr>
        <p:spPr bwMode="auto">
          <a:xfrm>
            <a:off x="3962400" y="3200400"/>
            <a:ext cx="1295400" cy="762000"/>
          </a:xfrm>
          <a:prstGeom prst="down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endParaRPr>
          </a:p>
        </p:txBody>
      </p:sp>
      <p:sp>
        <p:nvSpPr>
          <p:cNvPr id="28" name="Down Arrow 27"/>
          <p:cNvSpPr/>
          <p:nvPr/>
        </p:nvSpPr>
        <p:spPr bwMode="auto">
          <a:xfrm>
            <a:off x="1676400" y="3200400"/>
            <a:ext cx="1295400" cy="762000"/>
          </a:xfrm>
          <a:prstGeom prst="down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endParaRPr>
          </a:p>
        </p:txBody>
      </p:sp>
      <p:sp>
        <p:nvSpPr>
          <p:cNvPr id="29" name="Down Arrow 28"/>
          <p:cNvSpPr/>
          <p:nvPr/>
        </p:nvSpPr>
        <p:spPr bwMode="auto">
          <a:xfrm>
            <a:off x="6248400" y="3200400"/>
            <a:ext cx="1295400" cy="762000"/>
          </a:xfrm>
          <a:prstGeom prst="down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prstClr val="black"/>
              </a:solidFil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4" cstate="email"/>
          <a:srcRect/>
          <a:stretch>
            <a:fillRect/>
          </a:stretch>
        </a:blip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5" cstate="email"/>
          <a:srcRect/>
          <a:stretch>
            <a:fillRect/>
          </a:stretch>
        </p:blipFill>
        <p:spPr bwMode="auto">
          <a:xfrm>
            <a:off x="1066800" y="990600"/>
            <a:ext cx="7086600" cy="5119275"/>
          </a:xfrm>
          <a:prstGeom prst="rect">
            <a:avLst/>
          </a:prstGeom>
          <a:noFill/>
          <a:ln w="9525">
            <a:noFill/>
            <a:miter lim="800000"/>
            <a:headEnd/>
            <a:tailEnd/>
          </a:ln>
          <a:effectLst/>
        </p:spPr>
      </p:pic>
      <p:sp>
        <p:nvSpPr>
          <p:cNvPr id="604162" name="Rectangle 2"/>
          <p:cNvSpPr>
            <a:spLocks noGrp="1" noChangeArrowheads="1"/>
          </p:cNvSpPr>
          <p:nvPr>
            <p:ph type="title"/>
          </p:nvPr>
        </p:nvSpPr>
        <p:spPr>
          <a:xfrm>
            <a:off x="457200" y="274638"/>
            <a:ext cx="8229600" cy="639762"/>
          </a:xfrm>
          <a:noFill/>
        </p:spPr>
        <p:txBody>
          <a:bodyPr/>
          <a:lstStyle/>
          <a:p>
            <a:pPr algn="ctr"/>
            <a:r>
              <a:rPr lang="en-US" sz="3200" dirty="0"/>
              <a:t>Requirements Traceability Solution from NI</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4" cstate="email"/>
          <a:srcRect/>
          <a:stretch>
            <a:fillRect/>
          </a:stretch>
        </a:blipFill>
        <a:effectLst/>
      </p:bgPr>
    </p:bg>
    <p:spTree>
      <p:nvGrpSpPr>
        <p:cNvPr id="1" name=""/>
        <p:cNvGrpSpPr/>
        <p:nvPr/>
      </p:nvGrpSpPr>
      <p:grpSpPr>
        <a:xfrm>
          <a:off x="0" y="0"/>
          <a:ext cx="0" cy="0"/>
          <a:chOff x="0" y="0"/>
          <a:chExt cx="0" cy="0"/>
        </a:xfrm>
      </p:grpSpPr>
      <p:pic>
        <p:nvPicPr>
          <p:cNvPr id="154625" name="Picture 1"/>
          <p:cNvPicPr>
            <a:picLocks noChangeAspect="1" noChangeArrowheads="1"/>
          </p:cNvPicPr>
          <p:nvPr/>
        </p:nvPicPr>
        <p:blipFill>
          <a:blip r:embed="rId5" cstate="email"/>
          <a:srcRect/>
          <a:stretch>
            <a:fillRect/>
          </a:stretch>
        </p:blipFill>
        <p:spPr bwMode="auto">
          <a:xfrm>
            <a:off x="381000" y="2133600"/>
            <a:ext cx="3748493" cy="2171700"/>
          </a:xfrm>
          <a:prstGeom prst="rect">
            <a:avLst/>
          </a:prstGeom>
          <a:noFill/>
          <a:ln w="9525">
            <a:noFill/>
            <a:miter lim="800000"/>
            <a:headEnd/>
            <a:tailEnd/>
          </a:ln>
        </p:spPr>
      </p:pic>
      <p:sp>
        <p:nvSpPr>
          <p:cNvPr id="13" name="Rounded Rectangle 12"/>
          <p:cNvSpPr/>
          <p:nvPr/>
        </p:nvSpPr>
        <p:spPr>
          <a:xfrm>
            <a:off x="304803" y="533400"/>
            <a:ext cx="1447799" cy="914400"/>
          </a:xfrm>
          <a:prstGeom prst="roundRect">
            <a:avLst>
              <a:gd name="adj" fmla="val 12271"/>
            </a:avLst>
          </a:prstGeom>
        </p:spPr>
        <p:style>
          <a:lnRef idx="0">
            <a:schemeClr val="accent6"/>
          </a:lnRef>
          <a:fillRef idx="3">
            <a:schemeClr val="accent6"/>
          </a:fillRef>
          <a:effectRef idx="3">
            <a:schemeClr val="accent6"/>
          </a:effectRef>
          <a:fontRef idx="minor">
            <a:schemeClr val="lt1"/>
          </a:fontRef>
        </p:style>
        <p:txBody>
          <a:bodyPr lIns="95769" tIns="47884" rIns="95769" bIns="47884" rtlCol="0" anchor="ctr"/>
          <a:lstStyle/>
          <a:p>
            <a:pPr algn="ctr"/>
            <a:r>
              <a:rPr lang="en-US" sz="1600" dirty="0">
                <a:solidFill>
                  <a:prstClr val="white"/>
                </a:solidFill>
              </a:rPr>
              <a:t>Requirements Gathering</a:t>
            </a:r>
          </a:p>
        </p:txBody>
      </p:sp>
      <p:sp>
        <p:nvSpPr>
          <p:cNvPr id="14" name="Rounded Rectangle 13"/>
          <p:cNvSpPr/>
          <p:nvPr/>
        </p:nvSpPr>
        <p:spPr>
          <a:xfrm>
            <a:off x="2057403" y="533400"/>
            <a:ext cx="1447799" cy="914400"/>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Application Architecture</a:t>
            </a:r>
          </a:p>
        </p:txBody>
      </p:sp>
      <p:sp>
        <p:nvSpPr>
          <p:cNvPr id="15" name="Rounded Rectangle 14"/>
          <p:cNvSpPr/>
          <p:nvPr/>
        </p:nvSpPr>
        <p:spPr>
          <a:xfrm>
            <a:off x="3810003" y="533400"/>
            <a:ext cx="1447799" cy="914400"/>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Development</a:t>
            </a:r>
          </a:p>
        </p:txBody>
      </p:sp>
      <p:sp>
        <p:nvSpPr>
          <p:cNvPr id="18" name="Rounded Rectangle 17"/>
          <p:cNvSpPr/>
          <p:nvPr/>
        </p:nvSpPr>
        <p:spPr>
          <a:xfrm>
            <a:off x="5562603" y="533400"/>
            <a:ext cx="1447799" cy="914400"/>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Debugging &amp; Testing</a:t>
            </a:r>
          </a:p>
        </p:txBody>
      </p:sp>
      <p:sp>
        <p:nvSpPr>
          <p:cNvPr id="19" name="Rounded Rectangle 18"/>
          <p:cNvSpPr/>
          <p:nvPr/>
        </p:nvSpPr>
        <p:spPr>
          <a:xfrm>
            <a:off x="7315203" y="533400"/>
            <a:ext cx="1447799" cy="914400"/>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Deployment</a:t>
            </a:r>
          </a:p>
        </p:txBody>
      </p:sp>
      <p:sp>
        <p:nvSpPr>
          <p:cNvPr id="20" name="Right Arrow 19"/>
          <p:cNvSpPr/>
          <p:nvPr/>
        </p:nvSpPr>
        <p:spPr>
          <a:xfrm>
            <a:off x="1752600" y="762002"/>
            <a:ext cx="304800" cy="457201"/>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a:solidFill>
                <a:prstClr val="black"/>
              </a:solidFill>
            </a:endParaRPr>
          </a:p>
        </p:txBody>
      </p:sp>
      <p:sp>
        <p:nvSpPr>
          <p:cNvPr id="21" name="Right Arrow 20"/>
          <p:cNvSpPr/>
          <p:nvPr/>
        </p:nvSpPr>
        <p:spPr>
          <a:xfrm>
            <a:off x="3505200" y="762002"/>
            <a:ext cx="304800" cy="457201"/>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a:solidFill>
                <a:prstClr val="black"/>
              </a:solidFill>
            </a:endParaRPr>
          </a:p>
        </p:txBody>
      </p:sp>
      <p:sp>
        <p:nvSpPr>
          <p:cNvPr id="22" name="Right Arrow 21"/>
          <p:cNvSpPr/>
          <p:nvPr/>
        </p:nvSpPr>
        <p:spPr>
          <a:xfrm>
            <a:off x="5257800" y="762002"/>
            <a:ext cx="304800" cy="457201"/>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a:solidFill>
                <a:prstClr val="black"/>
              </a:solidFill>
            </a:endParaRPr>
          </a:p>
        </p:txBody>
      </p:sp>
      <p:sp>
        <p:nvSpPr>
          <p:cNvPr id="23" name="Right Arrow 22"/>
          <p:cNvSpPr/>
          <p:nvPr/>
        </p:nvSpPr>
        <p:spPr>
          <a:xfrm>
            <a:off x="7010400" y="762002"/>
            <a:ext cx="304800" cy="457201"/>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a:solidFill>
                <a:prstClr val="black"/>
              </a:solidFill>
            </a:endParaRPr>
          </a:p>
        </p:txBody>
      </p:sp>
      <p:grpSp>
        <p:nvGrpSpPr>
          <p:cNvPr id="2" name="Group 16"/>
          <p:cNvGrpSpPr/>
          <p:nvPr/>
        </p:nvGrpSpPr>
        <p:grpSpPr>
          <a:xfrm>
            <a:off x="5257800" y="2057400"/>
            <a:ext cx="3581400" cy="2743200"/>
            <a:chOff x="4114800" y="2209800"/>
            <a:chExt cx="4724400" cy="3352800"/>
          </a:xfrm>
        </p:grpSpPr>
        <p:sp>
          <p:nvSpPr>
            <p:cNvPr id="16" name="Rectangle 15"/>
            <p:cNvSpPr/>
            <p:nvPr/>
          </p:nvSpPr>
          <p:spPr bwMode="auto">
            <a:xfrm>
              <a:off x="4267200" y="2286000"/>
              <a:ext cx="4572000" cy="3276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1026" name="Picture 2"/>
            <p:cNvPicPr>
              <a:picLocks noChangeAspect="1" noChangeArrowheads="1"/>
            </p:cNvPicPr>
            <p:nvPr/>
          </p:nvPicPr>
          <p:blipFill>
            <a:blip r:embed="rId6" cstate="email">
              <a:clrChange>
                <a:clrFrom>
                  <a:srgbClr val="FFFFFF"/>
                </a:clrFrom>
                <a:clrTo>
                  <a:srgbClr val="FFFFFF">
                    <a:alpha val="0"/>
                  </a:srgbClr>
                </a:clrTo>
              </a:clrChange>
            </a:blip>
            <a:srcRect/>
            <a:stretch>
              <a:fillRect/>
            </a:stretch>
          </p:blipFill>
          <p:spPr bwMode="auto">
            <a:xfrm>
              <a:off x="4114800" y="2209800"/>
              <a:ext cx="4607310" cy="3276600"/>
            </a:xfrm>
            <a:prstGeom prst="rect">
              <a:avLst/>
            </a:prstGeom>
            <a:noFill/>
            <a:ln w="9525">
              <a:noFill/>
              <a:miter lim="800000"/>
              <a:headEnd/>
              <a:tailEnd/>
            </a:ln>
            <a:effectLst/>
          </p:spPr>
        </p:pic>
      </p:grpSp>
      <p:sp>
        <p:nvSpPr>
          <p:cNvPr id="24" name="Right Arrow 23"/>
          <p:cNvSpPr/>
          <p:nvPr/>
        </p:nvSpPr>
        <p:spPr bwMode="auto">
          <a:xfrm>
            <a:off x="4419600" y="3048000"/>
            <a:ext cx="685800" cy="685800"/>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25" name="TextBox 24"/>
          <p:cNvSpPr txBox="1"/>
          <p:nvPr/>
        </p:nvSpPr>
        <p:spPr>
          <a:xfrm>
            <a:off x="838200" y="4495800"/>
            <a:ext cx="3092513" cy="707886"/>
          </a:xfrm>
          <a:prstGeom prst="rect">
            <a:avLst/>
          </a:prstGeom>
          <a:noFill/>
        </p:spPr>
        <p:txBody>
          <a:bodyPr wrap="none" rtlCol="0">
            <a:spAutoFit/>
          </a:bodyPr>
          <a:lstStyle/>
          <a:p>
            <a:pPr algn="ctr"/>
            <a:r>
              <a:rPr lang="en-US" sz="2000" b="1" i="1" dirty="0">
                <a:solidFill>
                  <a:srgbClr val="000000"/>
                </a:solidFill>
              </a:rPr>
              <a:t>Requirements Coverage and </a:t>
            </a:r>
          </a:p>
          <a:p>
            <a:pPr algn="ctr"/>
            <a:r>
              <a:rPr lang="en-US" sz="2000" b="1" i="1" dirty="0">
                <a:solidFill>
                  <a:srgbClr val="000000"/>
                </a:solidFill>
              </a:rPr>
              <a:t>Project Tracking</a:t>
            </a:r>
          </a:p>
        </p:txBody>
      </p:sp>
      <p:sp>
        <p:nvSpPr>
          <p:cNvPr id="26" name="TextBox 25"/>
          <p:cNvSpPr txBox="1"/>
          <p:nvPr/>
        </p:nvSpPr>
        <p:spPr>
          <a:xfrm>
            <a:off x="5354031" y="4800600"/>
            <a:ext cx="3357266" cy="707886"/>
          </a:xfrm>
          <a:prstGeom prst="rect">
            <a:avLst/>
          </a:prstGeom>
          <a:noFill/>
        </p:spPr>
        <p:txBody>
          <a:bodyPr wrap="none" rtlCol="0">
            <a:spAutoFit/>
          </a:bodyPr>
          <a:lstStyle/>
          <a:p>
            <a:pPr algn="ctr"/>
            <a:r>
              <a:rPr lang="en-US" sz="2000" b="1" i="1" dirty="0">
                <a:solidFill>
                  <a:srgbClr val="000000"/>
                </a:solidFill>
              </a:rPr>
              <a:t>Traceability and Documentation</a:t>
            </a:r>
          </a:p>
          <a:p>
            <a:pPr algn="ctr"/>
            <a:r>
              <a:rPr lang="en-US" sz="2000" b="1" i="1" dirty="0">
                <a:solidFill>
                  <a:srgbClr val="000000"/>
                </a:solidFill>
              </a:rPr>
              <a:t>Generation</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p:txBody>
          <a:bodyPr/>
          <a:lstStyle/>
          <a:p>
            <a:r>
              <a:rPr lang="en-US" dirty="0" smtClean="0"/>
              <a:t>Requirements Tracking</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2" descr="C:\Users\ekerry\AppData\Local\Temp\SNAGHTML8520642.PNG"/>
          <p:cNvPicPr>
            <a:picLocks noChangeAspect="1" noChangeArrowheads="1"/>
          </p:cNvPicPr>
          <p:nvPr/>
        </p:nvPicPr>
        <p:blipFill>
          <a:blip r:embed="rId4" cstate="print"/>
          <a:srcRect/>
          <a:stretch>
            <a:fillRect/>
          </a:stretch>
        </p:blipFill>
        <p:spPr bwMode="auto">
          <a:xfrm>
            <a:off x="381000" y="457199"/>
            <a:ext cx="6449120" cy="4572000"/>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bwMode="auto">
          <a:xfrm>
            <a:off x="0" y="0"/>
            <a:ext cx="9144000" cy="5334000"/>
          </a:xfrm>
          <a:prstGeom prst="rect">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prstClr val="black"/>
              </a:solidFill>
            </a:endParaRPr>
          </a:p>
        </p:txBody>
      </p:sp>
      <p:pic>
        <p:nvPicPr>
          <p:cNvPr id="1027" name="Picture 3"/>
          <p:cNvPicPr>
            <a:picLocks noChangeAspect="1" noChangeArrowheads="1"/>
          </p:cNvPicPr>
          <p:nvPr>
            <p:custDataLst>
              <p:tags r:id="rId1"/>
            </p:custDataLst>
          </p:nvPr>
        </p:nvPicPr>
        <p:blipFill>
          <a:blip r:embed="rId5" cstate="print"/>
          <a:srcRect/>
          <a:stretch>
            <a:fillRect/>
          </a:stretch>
        </p:blipFill>
        <p:spPr bwMode="auto">
          <a:xfrm>
            <a:off x="2979466" y="1813531"/>
            <a:ext cx="5767934" cy="4339619"/>
          </a:xfrm>
          <a:prstGeom prst="rect">
            <a:avLst/>
          </a:prstGeom>
          <a:ln>
            <a:noFill/>
          </a:ln>
          <a:effectLst>
            <a:outerShdw blurRad="63500" sx="102000" sy="102000" algn="ctr" rotWithShape="0">
              <a:prstClr val="black">
                <a:alpha val="40000"/>
              </a:prstClr>
            </a:outerShdw>
          </a:effectLst>
        </p:spPr>
      </p:pic>
      <p:pic>
        <p:nvPicPr>
          <p:cNvPr id="475138" name="Picture 2" descr="C:\Users\ekerry\AppData\Local\Temp\SNAGHTMLd918d38.PNG"/>
          <p:cNvPicPr>
            <a:picLocks noChangeAspect="1" noChangeArrowheads="1"/>
          </p:cNvPicPr>
          <p:nvPr/>
        </p:nvPicPr>
        <p:blipFill>
          <a:blip r:embed="rId6" cstate="print"/>
          <a:srcRect/>
          <a:stretch>
            <a:fillRect/>
          </a:stretch>
        </p:blipFill>
        <p:spPr bwMode="auto">
          <a:xfrm>
            <a:off x="2590800" y="1277780"/>
            <a:ext cx="6206782" cy="5061109"/>
          </a:xfrm>
          <a:prstGeom prst="rect">
            <a:avLst/>
          </a:prstGeom>
          <a:noFill/>
          <a:effectLst>
            <a:outerShdw blurRad="63500" sx="102000" sy="102000" algn="ctr" rotWithShape="0">
              <a:prstClr val="black">
                <a:alpha val="40000"/>
              </a:prstClr>
            </a:outerShdw>
          </a:effectLst>
        </p:spPr>
      </p:pic>
      <p:sp>
        <p:nvSpPr>
          <p:cNvPr id="12" name="Rectangle 11"/>
          <p:cNvSpPr/>
          <p:nvPr/>
        </p:nvSpPr>
        <p:spPr bwMode="auto">
          <a:xfrm>
            <a:off x="0" y="0"/>
            <a:ext cx="9144000" cy="6400800"/>
          </a:xfrm>
          <a:prstGeom prst="rect">
            <a:avLst/>
          </a:prstGeom>
          <a:solidFill>
            <a:schemeClr val="bg1">
              <a:alpha val="8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prstClr val="black"/>
              </a:solidFill>
            </a:endParaRPr>
          </a:p>
        </p:txBody>
      </p:sp>
      <p:pic>
        <p:nvPicPr>
          <p:cNvPr id="10" name="Picture 2" descr="C:\Users\ekerry\AppData\Local\Temp\SNAGHTML8520642.PNG"/>
          <p:cNvPicPr>
            <a:picLocks noChangeAspect="1" noChangeArrowheads="1"/>
          </p:cNvPicPr>
          <p:nvPr/>
        </p:nvPicPr>
        <p:blipFill>
          <a:blip r:embed="rId4" cstate="print"/>
          <a:srcRect/>
          <a:stretch>
            <a:fillRect/>
          </a:stretch>
        </p:blipFill>
        <p:spPr bwMode="auto">
          <a:xfrm>
            <a:off x="381000" y="457200"/>
            <a:ext cx="6449120" cy="45720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7" name="Content Placeholder 6"/>
          <p:cNvSpPr>
            <a:spLocks noGrp="1"/>
          </p:cNvSpPr>
          <p:nvPr>
            <p:ph idx="1"/>
          </p:nvPr>
        </p:nvSpPr>
        <p:spPr>
          <a:xfrm>
            <a:off x="685800" y="1981200"/>
            <a:ext cx="4191000" cy="3657600"/>
          </a:xfrm>
        </p:spPr>
        <p:txBody>
          <a:bodyPr/>
          <a:lstStyle/>
          <a:p>
            <a:r>
              <a:rPr lang="en-US" dirty="0" smtClean="0"/>
              <a:t>Labeled objects</a:t>
            </a:r>
          </a:p>
          <a:p>
            <a:r>
              <a:rPr lang="en-US" dirty="0" smtClean="0"/>
              <a:t>In-line comments</a:t>
            </a:r>
          </a:p>
          <a:p>
            <a:r>
              <a:rPr lang="en-US" dirty="0" smtClean="0"/>
              <a:t>Distinct Icon</a:t>
            </a:r>
          </a:p>
          <a:p>
            <a:r>
              <a:rPr lang="en-US" dirty="0" smtClean="0"/>
              <a:t>Description and Tip</a:t>
            </a:r>
          </a:p>
          <a:p>
            <a:r>
              <a:rPr lang="en-US" dirty="0" smtClean="0"/>
              <a:t>HTML Print-Out</a:t>
            </a:r>
          </a:p>
          <a:p>
            <a:r>
              <a:rPr lang="en-US" dirty="0" smtClean="0"/>
              <a:t>Requirements Coverage</a:t>
            </a:r>
            <a:endParaRPr lang="en-US" dirty="0"/>
          </a:p>
        </p:txBody>
      </p:sp>
      <p:pic>
        <p:nvPicPr>
          <p:cNvPr id="6147" name="Picture 3"/>
          <p:cNvPicPr>
            <a:picLocks noChangeAspect="1" noChangeArrowheads="1"/>
          </p:cNvPicPr>
          <p:nvPr/>
        </p:nvPicPr>
        <p:blipFill>
          <a:blip r:embed="rId3" cstate="email"/>
          <a:srcRect/>
          <a:stretch>
            <a:fillRect/>
          </a:stretch>
        </p:blipFill>
        <p:spPr bwMode="auto">
          <a:xfrm>
            <a:off x="4419600" y="762000"/>
            <a:ext cx="3853790" cy="2819400"/>
          </a:xfrm>
          <a:prstGeom prst="rect">
            <a:avLst/>
          </a:prstGeom>
          <a:noFill/>
          <a:ln w="9525">
            <a:noFill/>
            <a:miter lim="800000"/>
            <a:headEnd/>
            <a:tailEnd/>
          </a:ln>
          <a:effectLst/>
        </p:spPr>
      </p:pic>
      <p:pic>
        <p:nvPicPr>
          <p:cNvPr id="4" name="Picture 2"/>
          <p:cNvPicPr>
            <a:picLocks noChangeAspect="1" noChangeArrowheads="1"/>
          </p:cNvPicPr>
          <p:nvPr/>
        </p:nvPicPr>
        <p:blipFill>
          <a:blip r:embed="rId4" cstate="email"/>
          <a:srcRect/>
          <a:stretch>
            <a:fillRect/>
          </a:stretch>
        </p:blipFill>
        <p:spPr bwMode="auto">
          <a:xfrm>
            <a:off x="4876800" y="3048000"/>
            <a:ext cx="4085916" cy="2133600"/>
          </a:xfrm>
          <a:prstGeom prst="rect">
            <a:avLst/>
          </a:prstGeom>
          <a:noFill/>
          <a:ln w="9525">
            <a:noFill/>
            <a:miter lim="800000"/>
            <a:headEnd/>
            <a:tailEnd/>
          </a:ln>
          <a:effectLst/>
        </p:spPr>
      </p:pic>
      <p:pic>
        <p:nvPicPr>
          <p:cNvPr id="6146" name="Picture 2"/>
          <p:cNvPicPr>
            <a:picLocks noChangeAspect="1" noChangeArrowheads="1"/>
          </p:cNvPicPr>
          <p:nvPr/>
        </p:nvPicPr>
        <p:blipFill>
          <a:blip r:embed="rId5" cstate="email"/>
          <a:srcRect/>
          <a:stretch>
            <a:fillRect/>
          </a:stretch>
        </p:blipFill>
        <p:spPr bwMode="auto">
          <a:xfrm>
            <a:off x="5562600" y="4419600"/>
            <a:ext cx="3088640" cy="1447800"/>
          </a:xfrm>
          <a:prstGeom prst="rect">
            <a:avLst/>
          </a:prstGeom>
          <a:noFill/>
          <a:ln w="3175">
            <a:solidFill>
              <a:schemeClr val="tx1"/>
            </a:solidFill>
            <a:miter lim="800000"/>
            <a:headEnd/>
            <a:tailEnd/>
          </a:ln>
          <a:effectLst/>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685800" y="1752600"/>
            <a:ext cx="8077200" cy="37338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2" name="Title 1"/>
          <p:cNvSpPr>
            <a:spLocks noGrp="1"/>
          </p:cNvSpPr>
          <p:nvPr>
            <p:ph type="title"/>
          </p:nvPr>
        </p:nvSpPr>
        <p:spPr/>
        <p:txBody>
          <a:bodyPr/>
          <a:lstStyle/>
          <a:p>
            <a:r>
              <a:rPr lang="en-US" sz="3600" dirty="0" smtClean="0"/>
              <a:t>Tools for Debugging and Testing</a:t>
            </a:r>
            <a:endParaRPr lang="en-US" sz="3600" dirty="0"/>
          </a:p>
        </p:txBody>
      </p:sp>
      <p:sp>
        <p:nvSpPr>
          <p:cNvPr id="25" name="Left-Right Arrow 24"/>
          <p:cNvSpPr/>
          <p:nvPr/>
        </p:nvSpPr>
        <p:spPr bwMode="auto">
          <a:xfrm>
            <a:off x="838200" y="5181600"/>
            <a:ext cx="8153400" cy="533400"/>
          </a:xfrm>
          <a:prstGeom prst="leftRightArrow">
            <a:avLst>
              <a:gd name="adj1" fmla="val 65000"/>
              <a:gd name="adj2" fmla="val 50000"/>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fontAlgn="base">
              <a:spcBef>
                <a:spcPct val="0"/>
              </a:spcBef>
              <a:spcAft>
                <a:spcPct val="0"/>
              </a:spcAft>
            </a:pPr>
            <a:endParaRPr lang="en-US" sz="1600">
              <a:solidFill>
                <a:prstClr val="white"/>
              </a:solidFill>
            </a:endParaRPr>
          </a:p>
        </p:txBody>
      </p:sp>
      <p:sp>
        <p:nvSpPr>
          <p:cNvPr id="22" name="TextBox 21"/>
          <p:cNvSpPr txBox="1"/>
          <p:nvPr/>
        </p:nvSpPr>
        <p:spPr>
          <a:xfrm>
            <a:off x="7543800" y="5257800"/>
            <a:ext cx="12954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High Risk</a:t>
            </a:r>
          </a:p>
        </p:txBody>
      </p:sp>
      <p:sp>
        <p:nvSpPr>
          <p:cNvPr id="24" name="TextBox 23"/>
          <p:cNvSpPr txBox="1"/>
          <p:nvPr/>
        </p:nvSpPr>
        <p:spPr>
          <a:xfrm>
            <a:off x="1066800" y="5257800"/>
            <a:ext cx="12192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Low Risk</a:t>
            </a:r>
          </a:p>
        </p:txBody>
      </p:sp>
      <p:sp>
        <p:nvSpPr>
          <p:cNvPr id="30" name="Rounded Rectangle 29"/>
          <p:cNvSpPr/>
          <p:nvPr/>
        </p:nvSpPr>
        <p:spPr>
          <a:xfrm>
            <a:off x="7467600" y="381000"/>
            <a:ext cx="1447799" cy="914400"/>
          </a:xfrm>
          <a:prstGeom prst="roundRect">
            <a:avLst>
              <a:gd name="adj" fmla="val 12271"/>
            </a:avLst>
          </a:prstGeom>
        </p:spPr>
        <p:style>
          <a:lnRef idx="0">
            <a:schemeClr val="accent6"/>
          </a:lnRef>
          <a:fillRef idx="3">
            <a:schemeClr val="accent6"/>
          </a:fillRef>
          <a:effectRef idx="3">
            <a:schemeClr val="accent6"/>
          </a:effectRef>
          <a:fontRef idx="minor">
            <a:schemeClr val="lt1"/>
          </a:fontRef>
        </p:style>
        <p:txBody>
          <a:bodyPr lIns="95769" tIns="47884" rIns="95769" bIns="47884" rtlCol="0" anchor="ctr"/>
          <a:lstStyle/>
          <a:p>
            <a:pPr algn="ctr"/>
            <a:r>
              <a:rPr lang="en-US" sz="1600" b="1" dirty="0">
                <a:solidFill>
                  <a:prstClr val="white"/>
                </a:solidFill>
              </a:rPr>
              <a:t>Debugging &amp; Testing</a:t>
            </a:r>
          </a:p>
        </p:txBody>
      </p:sp>
      <p:sp>
        <p:nvSpPr>
          <p:cNvPr id="36" name="Rounded Rectangle 35"/>
          <p:cNvSpPr/>
          <p:nvPr/>
        </p:nvSpPr>
        <p:spPr bwMode="auto">
          <a:xfrm>
            <a:off x="3352800" y="3124200"/>
            <a:ext cx="5562600" cy="762000"/>
          </a:xfrm>
          <a:prstGeom prst="roundRect">
            <a:avLst>
              <a:gd name="adj" fmla="val 11310"/>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1600" b="1" dirty="0">
                <a:solidFill>
                  <a:prstClr val="black"/>
                </a:solidFill>
              </a:rPr>
              <a:t>Dynamic Code Analysis</a:t>
            </a:r>
          </a:p>
        </p:txBody>
      </p:sp>
      <p:sp>
        <p:nvSpPr>
          <p:cNvPr id="27" name="Rounded Rectangle 26"/>
          <p:cNvSpPr/>
          <p:nvPr/>
        </p:nvSpPr>
        <p:spPr>
          <a:xfrm>
            <a:off x="4953000" y="3200400"/>
            <a:ext cx="1447799" cy="609600"/>
          </a:xfrm>
          <a:prstGeom prst="roundRect">
            <a:avLst>
              <a:gd name="adj" fmla="val 4954"/>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r>
              <a:rPr lang="en-US" sz="1600" dirty="0">
                <a:solidFill>
                  <a:prstClr val="black"/>
                </a:solidFill>
              </a:rPr>
              <a:t>Real Time Execution Trace</a:t>
            </a:r>
          </a:p>
        </p:txBody>
      </p:sp>
      <p:sp>
        <p:nvSpPr>
          <p:cNvPr id="35" name="Rounded Rectangle 34"/>
          <p:cNvSpPr/>
          <p:nvPr/>
        </p:nvSpPr>
        <p:spPr bwMode="auto">
          <a:xfrm>
            <a:off x="1066800" y="4267200"/>
            <a:ext cx="7848600" cy="762000"/>
          </a:xfrm>
          <a:prstGeom prst="roundRect">
            <a:avLst>
              <a:gd name="adj" fmla="val 12381"/>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1600" b="1" dirty="0">
                <a:solidFill>
                  <a:prstClr val="black"/>
                </a:solidFill>
              </a:rPr>
              <a:t>Static Code Analysis</a:t>
            </a:r>
          </a:p>
        </p:txBody>
      </p:sp>
      <p:sp>
        <p:nvSpPr>
          <p:cNvPr id="38" name="Rounded Rectangle 37"/>
          <p:cNvSpPr/>
          <p:nvPr/>
        </p:nvSpPr>
        <p:spPr bwMode="auto">
          <a:xfrm>
            <a:off x="5486400" y="1981200"/>
            <a:ext cx="3429000" cy="762000"/>
          </a:xfrm>
          <a:prstGeom prst="roundRect">
            <a:avLst>
              <a:gd name="adj" fmla="val 10834"/>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1600" b="1" dirty="0">
                <a:solidFill>
                  <a:prstClr val="black"/>
                </a:solidFill>
              </a:rPr>
              <a:t>Functional Validation </a:t>
            </a:r>
          </a:p>
          <a:p>
            <a:pPr algn="r" eaLnBrk="0" fontAlgn="base" hangingPunct="0">
              <a:spcBef>
                <a:spcPct val="0"/>
              </a:spcBef>
              <a:spcAft>
                <a:spcPct val="0"/>
              </a:spcAft>
            </a:pPr>
            <a:r>
              <a:rPr lang="en-US" sz="1600" b="1" dirty="0">
                <a:solidFill>
                  <a:prstClr val="black"/>
                </a:solidFill>
              </a:rPr>
              <a:t>of Code</a:t>
            </a:r>
          </a:p>
        </p:txBody>
      </p:sp>
      <p:sp>
        <p:nvSpPr>
          <p:cNvPr id="29" name="Rounded Rectangle 28"/>
          <p:cNvSpPr/>
          <p:nvPr/>
        </p:nvSpPr>
        <p:spPr>
          <a:xfrm>
            <a:off x="5562600" y="2057400"/>
            <a:ext cx="1447799" cy="609600"/>
          </a:xfrm>
          <a:prstGeom prst="roundRect">
            <a:avLst>
              <a:gd name="adj" fmla="val 4954"/>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r>
              <a:rPr lang="en-US" sz="1600" dirty="0">
                <a:solidFill>
                  <a:prstClr val="black"/>
                </a:solidFill>
              </a:rPr>
              <a:t>Unit Test Framework</a:t>
            </a:r>
          </a:p>
        </p:txBody>
      </p:sp>
      <p:sp>
        <p:nvSpPr>
          <p:cNvPr id="18" name="Left-Right Arrow 17"/>
          <p:cNvSpPr/>
          <p:nvPr/>
        </p:nvSpPr>
        <p:spPr bwMode="auto">
          <a:xfrm rot="16200000">
            <a:off x="-990600" y="3352800"/>
            <a:ext cx="3429000" cy="533400"/>
          </a:xfrm>
          <a:prstGeom prst="leftRightArrow">
            <a:avLst>
              <a:gd name="adj1" fmla="val 65000"/>
              <a:gd name="adj2" fmla="val 50000"/>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fontAlgn="base">
              <a:spcBef>
                <a:spcPct val="0"/>
              </a:spcBef>
              <a:spcAft>
                <a:spcPct val="0"/>
              </a:spcAft>
            </a:pPr>
            <a:endParaRPr lang="en-US" sz="1600">
              <a:solidFill>
                <a:prstClr val="white"/>
              </a:solidFill>
            </a:endParaRPr>
          </a:p>
        </p:txBody>
      </p:sp>
      <p:sp>
        <p:nvSpPr>
          <p:cNvPr id="19" name="TextBox 18"/>
          <p:cNvSpPr txBox="1"/>
          <p:nvPr/>
        </p:nvSpPr>
        <p:spPr>
          <a:xfrm rot="16200000">
            <a:off x="54977" y="2459623"/>
            <a:ext cx="12954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Advanced</a:t>
            </a:r>
          </a:p>
        </p:txBody>
      </p:sp>
      <p:sp>
        <p:nvSpPr>
          <p:cNvPr id="20" name="TextBox 19"/>
          <p:cNvSpPr txBox="1"/>
          <p:nvPr/>
        </p:nvSpPr>
        <p:spPr>
          <a:xfrm rot="16200000">
            <a:off x="207377" y="4517023"/>
            <a:ext cx="9906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Simple</a:t>
            </a:r>
          </a:p>
        </p:txBody>
      </p:sp>
      <p:sp>
        <p:nvSpPr>
          <p:cNvPr id="37" name="Title 1"/>
          <p:cNvSpPr txBox="1">
            <a:spLocks/>
          </p:cNvSpPr>
          <p:nvPr/>
        </p:nvSpPr>
        <p:spPr bwMode="auto">
          <a:xfrm rot="16200000">
            <a:off x="-1028700" y="3390900"/>
            <a:ext cx="25146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dirty="0">
                <a:solidFill>
                  <a:prstClr val="black"/>
                </a:solidFill>
              </a:rPr>
              <a:t>Application Complexity</a:t>
            </a:r>
          </a:p>
        </p:txBody>
      </p:sp>
      <p:sp>
        <p:nvSpPr>
          <p:cNvPr id="39" name="Title 1"/>
          <p:cNvSpPr txBox="1">
            <a:spLocks/>
          </p:cNvSpPr>
          <p:nvPr/>
        </p:nvSpPr>
        <p:spPr bwMode="auto">
          <a:xfrm>
            <a:off x="3657600" y="5638800"/>
            <a:ext cx="25146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dirty="0">
                <a:solidFill>
                  <a:prstClr val="black"/>
                </a:solidFill>
              </a:rPr>
              <a:t>Application Criticality</a:t>
            </a:r>
          </a:p>
        </p:txBody>
      </p:sp>
      <p:sp>
        <p:nvSpPr>
          <p:cNvPr id="41" name="Rounded Rectangle 40"/>
          <p:cNvSpPr/>
          <p:nvPr/>
        </p:nvSpPr>
        <p:spPr>
          <a:xfrm>
            <a:off x="3429000" y="3200400"/>
            <a:ext cx="1447799" cy="609600"/>
          </a:xfrm>
          <a:prstGeom prst="roundRect">
            <a:avLst>
              <a:gd name="adj" fmla="val 4954"/>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r>
              <a:rPr lang="en-US" sz="1600" dirty="0">
                <a:solidFill>
                  <a:prstClr val="black"/>
                </a:solidFill>
              </a:rPr>
              <a:t>Desktop Execution Trace</a:t>
            </a:r>
          </a:p>
        </p:txBody>
      </p:sp>
      <p:sp>
        <p:nvSpPr>
          <p:cNvPr id="28" name="Rounded Rectangle 27"/>
          <p:cNvSpPr/>
          <p:nvPr/>
        </p:nvSpPr>
        <p:spPr>
          <a:xfrm>
            <a:off x="1143000" y="4343400"/>
            <a:ext cx="1447799" cy="609600"/>
          </a:xfrm>
          <a:prstGeom prst="roundRect">
            <a:avLst>
              <a:gd name="adj" fmla="val 4954"/>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r>
              <a:rPr lang="en-US" sz="1600" dirty="0">
                <a:solidFill>
                  <a:prstClr val="black"/>
                </a:solidFill>
              </a:rPr>
              <a:t>VI Analyzer Toolkit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4" cstate="email"/>
          <a:srcRect/>
          <a:stretch>
            <a:fillRect/>
          </a:stretch>
        </a:blipFill>
        <a:effectLst/>
      </p:bgPr>
    </p:bg>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p:txBody>
          <a:bodyPr/>
          <a:lstStyle/>
          <a:p>
            <a:r>
              <a:rPr lang="en-US"/>
              <a:t>Performing a LabVIEW Code Review</a:t>
            </a:r>
          </a:p>
        </p:txBody>
      </p:sp>
      <p:sp>
        <p:nvSpPr>
          <p:cNvPr id="1038339" name="Rectangle 3"/>
          <p:cNvSpPr>
            <a:spLocks noGrp="1" noChangeArrowheads="1"/>
          </p:cNvSpPr>
          <p:nvPr>
            <p:ph idx="1"/>
          </p:nvPr>
        </p:nvSpPr>
        <p:spPr>
          <a:xfrm>
            <a:off x="304800" y="1447800"/>
            <a:ext cx="8458200" cy="4343400"/>
          </a:xfrm>
        </p:spPr>
        <p:txBody>
          <a:bodyPr/>
          <a:lstStyle/>
          <a:p>
            <a:r>
              <a:rPr lang="en-US" sz="2800" dirty="0"/>
              <a:t>Walk someone through your code</a:t>
            </a:r>
          </a:p>
          <a:p>
            <a:r>
              <a:rPr lang="en-US" sz="2800" dirty="0" smtClean="0"/>
              <a:t>Questions to consider:</a:t>
            </a:r>
            <a:endParaRPr lang="en-US" sz="2800" dirty="0"/>
          </a:p>
          <a:p>
            <a:pPr lvl="1"/>
            <a:r>
              <a:rPr lang="en-US" sz="2400" dirty="0"/>
              <a:t>Is the code easy to </a:t>
            </a:r>
            <a:r>
              <a:rPr lang="en-US" sz="2400" dirty="0" smtClean="0"/>
              <a:t>maintain, and has it been documented?</a:t>
            </a:r>
            <a:endParaRPr lang="en-US" sz="2400" dirty="0"/>
          </a:p>
          <a:p>
            <a:pPr lvl="1"/>
            <a:r>
              <a:rPr lang="en-US" sz="2400" dirty="0"/>
              <a:t>What happens if the code returns an error</a:t>
            </a:r>
            <a:r>
              <a:rPr lang="en-US" sz="2400" dirty="0" smtClean="0"/>
              <a:t>?</a:t>
            </a:r>
          </a:p>
          <a:p>
            <a:pPr lvl="1">
              <a:buNone/>
            </a:pPr>
            <a:r>
              <a:rPr lang="en-US" sz="2400" dirty="0" smtClean="0"/>
              <a:t>	</a:t>
            </a:r>
            <a:r>
              <a:rPr lang="en-US" sz="2400" i="1" dirty="0" smtClean="0"/>
              <a:t>(… or if it receives an error?)</a:t>
            </a:r>
            <a:endParaRPr lang="en-US" sz="2400" i="1" dirty="0"/>
          </a:p>
          <a:p>
            <a:pPr lvl="1"/>
            <a:r>
              <a:rPr lang="en-US" sz="2400" dirty="0"/>
              <a:t>Is too much functionality located in a single VI?</a:t>
            </a:r>
          </a:p>
          <a:p>
            <a:pPr lvl="1"/>
            <a:r>
              <a:rPr lang="en-US" sz="2400" dirty="0"/>
              <a:t>Are there any race conditions?</a:t>
            </a:r>
          </a:p>
          <a:p>
            <a:pPr lvl="1"/>
            <a:r>
              <a:rPr lang="en-US" sz="2400" dirty="0"/>
              <a:t>Is the memory usage within acceptable limits</a:t>
            </a:r>
            <a:r>
              <a:rPr lang="en-US" sz="2400" dirty="0" smtClean="0"/>
              <a:t>?</a:t>
            </a:r>
          </a:p>
          <a:p>
            <a:r>
              <a:rPr lang="en-US" sz="2800" dirty="0" smtClean="0"/>
              <a:t>Perform code reviews frequently</a:t>
            </a:r>
            <a:endParaRPr lang="en-US" sz="28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5" name="Rounded Rectangle 4"/>
          <p:cNvSpPr/>
          <p:nvPr/>
        </p:nvSpPr>
        <p:spPr bwMode="auto">
          <a:xfrm>
            <a:off x="304800" y="914400"/>
            <a:ext cx="8458200" cy="5181600"/>
          </a:xfrm>
          <a:prstGeom prst="roundRect">
            <a:avLst>
              <a:gd name="adj" fmla="val 3974"/>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 name="Title 1"/>
          <p:cNvSpPr>
            <a:spLocks noGrp="1"/>
          </p:cNvSpPr>
          <p:nvPr>
            <p:ph type="title"/>
          </p:nvPr>
        </p:nvSpPr>
        <p:spPr>
          <a:xfrm>
            <a:off x="304800" y="228600"/>
            <a:ext cx="8153400" cy="609600"/>
          </a:xfrm>
        </p:spPr>
        <p:txBody>
          <a:bodyPr/>
          <a:lstStyle/>
          <a:p>
            <a:r>
              <a:rPr lang="en-US" sz="3600" dirty="0" smtClean="0"/>
              <a:t>Establish or Adopt Development Guidelines</a:t>
            </a:r>
          </a:p>
        </p:txBody>
      </p:sp>
      <p:sp>
        <p:nvSpPr>
          <p:cNvPr id="3" name="Content Placeholder 2"/>
          <p:cNvSpPr>
            <a:spLocks noGrp="1"/>
          </p:cNvSpPr>
          <p:nvPr>
            <p:ph idx="1"/>
          </p:nvPr>
        </p:nvSpPr>
        <p:spPr>
          <a:xfrm>
            <a:off x="381000" y="990600"/>
            <a:ext cx="8458200" cy="5029200"/>
          </a:xfrm>
        </p:spPr>
        <p:txBody>
          <a:bodyPr numCol="2"/>
          <a:lstStyle/>
          <a:p>
            <a:pPr>
              <a:buNone/>
            </a:pPr>
            <a:r>
              <a:rPr lang="en-US" sz="2000" b="1" dirty="0" smtClean="0"/>
              <a:t>Front Panel Style</a:t>
            </a:r>
          </a:p>
          <a:p>
            <a:pPr lvl="1"/>
            <a:r>
              <a:rPr lang="en-US" sz="1400" dirty="0" smtClean="0"/>
              <a:t>Fonts and Text Characteristics</a:t>
            </a:r>
          </a:p>
          <a:p>
            <a:pPr lvl="1"/>
            <a:r>
              <a:rPr lang="en-US" sz="1400" dirty="0" smtClean="0"/>
              <a:t>Colors </a:t>
            </a:r>
          </a:p>
          <a:p>
            <a:pPr lvl="1"/>
            <a:r>
              <a:rPr lang="en-US" sz="1400" dirty="0" smtClean="0"/>
              <a:t>Graphics and Custom Controls</a:t>
            </a:r>
          </a:p>
          <a:p>
            <a:pPr lvl="1"/>
            <a:r>
              <a:rPr lang="en-US" sz="1400" dirty="0" smtClean="0"/>
              <a:t>Layout</a:t>
            </a:r>
          </a:p>
          <a:p>
            <a:pPr lvl="1"/>
            <a:r>
              <a:rPr lang="en-US" sz="1400" dirty="0" smtClean="0"/>
              <a:t>Sizing and Positioning</a:t>
            </a:r>
          </a:p>
          <a:p>
            <a:pPr lvl="1"/>
            <a:r>
              <a:rPr lang="en-US" sz="1400" dirty="0" smtClean="0"/>
              <a:t>Labels </a:t>
            </a:r>
          </a:p>
          <a:p>
            <a:pPr lvl="1"/>
            <a:r>
              <a:rPr lang="en-US" sz="1400" dirty="0" smtClean="0"/>
              <a:t>Paths versus Strings</a:t>
            </a:r>
          </a:p>
          <a:p>
            <a:pPr lvl="1"/>
            <a:r>
              <a:rPr lang="en-US" sz="1400" dirty="0" smtClean="0"/>
              <a:t>Enumerated Type Controls versus Ring Controls </a:t>
            </a:r>
          </a:p>
          <a:p>
            <a:pPr lvl="1"/>
            <a:r>
              <a:rPr lang="en-US" sz="1400" dirty="0" smtClean="0"/>
              <a:t>Default Values and Ranges </a:t>
            </a:r>
          </a:p>
          <a:p>
            <a:pPr lvl="1"/>
            <a:r>
              <a:rPr lang="en-US" sz="1400" dirty="0" smtClean="0"/>
              <a:t>Property Nodes </a:t>
            </a:r>
          </a:p>
          <a:p>
            <a:pPr lvl="1"/>
            <a:r>
              <a:rPr lang="en-US" sz="1400" dirty="0" smtClean="0"/>
              <a:t>Key Navigation</a:t>
            </a:r>
          </a:p>
          <a:p>
            <a:pPr lvl="1"/>
            <a:r>
              <a:rPr lang="en-US" sz="1400" dirty="0" smtClean="0"/>
              <a:t>Dialog Boxes </a:t>
            </a:r>
          </a:p>
          <a:p>
            <a:pPr>
              <a:buNone/>
            </a:pPr>
            <a:endParaRPr lang="en-US" sz="2000" b="1" dirty="0" smtClean="0"/>
          </a:p>
          <a:p>
            <a:pPr>
              <a:buNone/>
            </a:pPr>
            <a:r>
              <a:rPr lang="en-US" sz="2000" b="1" dirty="0" smtClean="0"/>
              <a:t>Style Checklist </a:t>
            </a:r>
          </a:p>
          <a:p>
            <a:pPr lvl="1"/>
            <a:r>
              <a:rPr lang="en-US" sz="1400" dirty="0" smtClean="0"/>
              <a:t>VI Checklist</a:t>
            </a:r>
          </a:p>
          <a:p>
            <a:pPr lvl="1"/>
            <a:r>
              <a:rPr lang="en-US" sz="1400" dirty="0" smtClean="0"/>
              <a:t>Front Panel Checklist </a:t>
            </a:r>
          </a:p>
          <a:p>
            <a:pPr lvl="1"/>
            <a:r>
              <a:rPr lang="en-US" sz="1400" dirty="0" smtClean="0"/>
              <a:t>Block Diagram Checklist</a:t>
            </a:r>
          </a:p>
          <a:p>
            <a:pPr>
              <a:buNone/>
            </a:pPr>
            <a:r>
              <a:rPr lang="en-US" sz="2000" b="1" dirty="0" smtClean="0"/>
              <a:t>Block Diagram Style</a:t>
            </a:r>
          </a:p>
          <a:p>
            <a:pPr lvl="1"/>
            <a:r>
              <a:rPr lang="en-US" sz="1400" dirty="0" smtClean="0"/>
              <a:t>Wiring Techniques </a:t>
            </a:r>
          </a:p>
          <a:p>
            <a:pPr lvl="1"/>
            <a:r>
              <a:rPr lang="en-US" sz="1400" dirty="0" smtClean="0"/>
              <a:t>Memory and Speed Optimization</a:t>
            </a:r>
          </a:p>
          <a:p>
            <a:pPr lvl="1"/>
            <a:r>
              <a:rPr lang="en-US" sz="1400" dirty="0" smtClean="0"/>
              <a:t>Sizing and Positioning</a:t>
            </a:r>
          </a:p>
          <a:p>
            <a:pPr lvl="1"/>
            <a:r>
              <a:rPr lang="en-US" sz="1400" dirty="0" smtClean="0"/>
              <a:t>Left-to-Right Layouts </a:t>
            </a:r>
          </a:p>
          <a:p>
            <a:pPr lvl="1"/>
            <a:r>
              <a:rPr lang="en-US" sz="1400" dirty="0" smtClean="0"/>
              <a:t>Block Diagram Comments </a:t>
            </a:r>
          </a:p>
          <a:p>
            <a:pPr lvl="1"/>
            <a:r>
              <a:rPr lang="en-US" sz="1400" dirty="0" smtClean="0"/>
              <a:t>Call Library Function Nodes and Code Interface Nodes </a:t>
            </a:r>
          </a:p>
          <a:p>
            <a:pPr lvl="1"/>
            <a:r>
              <a:rPr lang="en-US" sz="1400" dirty="0" smtClean="0"/>
              <a:t>Type Definitions</a:t>
            </a:r>
          </a:p>
          <a:p>
            <a:pPr lvl="1"/>
            <a:r>
              <a:rPr lang="en-US" sz="1400" dirty="0" smtClean="0"/>
              <a:t>Sequence Structures</a:t>
            </a:r>
            <a:endParaRPr lang="en-US" sz="1200" dirty="0" smtClean="0"/>
          </a:p>
          <a:p>
            <a:pPr>
              <a:buNone/>
            </a:pPr>
            <a:endParaRPr lang="en-US" sz="2000" b="1" dirty="0" smtClean="0"/>
          </a:p>
          <a:p>
            <a:pPr>
              <a:buNone/>
            </a:pPr>
            <a:r>
              <a:rPr lang="en-US" sz="2000" b="1" dirty="0" smtClean="0"/>
              <a:t>Icon and Connector Pane Style </a:t>
            </a:r>
          </a:p>
          <a:p>
            <a:pPr lvl="1"/>
            <a:r>
              <a:rPr lang="en-US" sz="1400" dirty="0" smtClean="0"/>
              <a:t>Icons </a:t>
            </a:r>
          </a:p>
          <a:p>
            <a:pPr lvl="1"/>
            <a:r>
              <a:rPr lang="en-US" sz="1400" dirty="0" smtClean="0"/>
              <a:t>Example of Intuitive Icons</a:t>
            </a:r>
          </a:p>
          <a:p>
            <a:pPr lvl="1"/>
            <a:r>
              <a:rPr lang="en-US" sz="1400" dirty="0" smtClean="0"/>
              <a:t>Connector Panes </a:t>
            </a:r>
          </a:p>
        </p:txBody>
      </p:sp>
      <p:sp>
        <p:nvSpPr>
          <p:cNvPr id="6" name="Title 1"/>
          <p:cNvSpPr txBox="1">
            <a:spLocks/>
          </p:cNvSpPr>
          <p:nvPr/>
        </p:nvSpPr>
        <p:spPr bwMode="auto">
          <a:xfrm>
            <a:off x="228600" y="6172200"/>
            <a:ext cx="81534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fontAlgn="base">
              <a:spcBef>
                <a:spcPct val="0"/>
              </a:spcBef>
              <a:spcAft>
                <a:spcPct val="0"/>
              </a:spcAft>
              <a:defRPr/>
            </a:pPr>
            <a:r>
              <a:rPr lang="en-US" sz="2800" b="1" kern="0" dirty="0">
                <a:solidFill>
                  <a:srgbClr val="006699"/>
                </a:solidFill>
              </a:rPr>
              <a:t>NI Style Guideline: </a:t>
            </a:r>
            <a:r>
              <a:rPr lang="en-US" sz="2800" kern="0" dirty="0">
                <a:solidFill>
                  <a:srgbClr val="006699"/>
                </a:solidFill>
              </a:rPr>
              <a:t>ni.com/</a:t>
            </a:r>
            <a:r>
              <a:rPr lang="en-US" sz="2800" kern="0" dirty="0" err="1">
                <a:solidFill>
                  <a:srgbClr val="006699"/>
                </a:solidFill>
              </a:rPr>
              <a:t>largeapps</a:t>
            </a:r>
            <a:endParaRPr lang="en-US" sz="2800" kern="0" dirty="0">
              <a:solidFill>
                <a:srgbClr val="006699"/>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4" cstate="email"/>
          <a:srcRect/>
          <a:stretch>
            <a:fillRect/>
          </a:stretch>
        </a:blipFill>
        <a:effectLst/>
      </p:bgPr>
    </p:bg>
    <p:spTree>
      <p:nvGrpSpPr>
        <p:cNvPr id="1" name=""/>
        <p:cNvGrpSpPr/>
        <p:nvPr/>
      </p:nvGrpSpPr>
      <p:grpSpPr>
        <a:xfrm>
          <a:off x="0" y="0"/>
          <a:ext cx="0" cy="0"/>
          <a:chOff x="0" y="0"/>
          <a:chExt cx="0" cy="0"/>
        </a:xfrm>
      </p:grpSpPr>
      <p:sp>
        <p:nvSpPr>
          <p:cNvPr id="1058821" name="Rectangle 5"/>
          <p:cNvSpPr>
            <a:spLocks noGrp="1" noChangeArrowheads="1"/>
          </p:cNvSpPr>
          <p:nvPr>
            <p:ph type="title"/>
          </p:nvPr>
        </p:nvSpPr>
        <p:spPr>
          <a:xfrm>
            <a:off x="381000" y="381000"/>
            <a:ext cx="8534400" cy="1066800"/>
          </a:xfrm>
        </p:spPr>
        <p:txBody>
          <a:bodyPr/>
          <a:lstStyle/>
          <a:p>
            <a:r>
              <a:rPr lang="en-US" sz="3600" dirty="0"/>
              <a:t>Preparing for a Code Review with VI Analyzer</a:t>
            </a:r>
          </a:p>
        </p:txBody>
      </p:sp>
      <p:sp>
        <p:nvSpPr>
          <p:cNvPr id="1058825" name="Rectangle 9"/>
          <p:cNvSpPr>
            <a:spLocks noGrp="1" noChangeArrowheads="1"/>
          </p:cNvSpPr>
          <p:nvPr>
            <p:ph type="body" sz="half" idx="1"/>
          </p:nvPr>
        </p:nvSpPr>
        <p:spPr>
          <a:xfrm>
            <a:off x="381000" y="1524000"/>
            <a:ext cx="4189413" cy="3657600"/>
          </a:xfrm>
          <a:noFill/>
          <a:ln/>
        </p:spPr>
        <p:txBody>
          <a:bodyPr/>
          <a:lstStyle/>
          <a:p>
            <a:r>
              <a:rPr lang="en-US" sz="2800" dirty="0" smtClean="0"/>
              <a:t>Automate </a:t>
            </a:r>
            <a:r>
              <a:rPr lang="en-US" sz="2800" dirty="0"/>
              <a:t>code analysis with </a:t>
            </a:r>
            <a:r>
              <a:rPr lang="en-US" sz="2800" dirty="0" smtClean="0"/>
              <a:t>80</a:t>
            </a:r>
            <a:r>
              <a:rPr lang="en-US" sz="2800" dirty="0"/>
              <a:t>+ configurable tests</a:t>
            </a:r>
          </a:p>
          <a:p>
            <a:pPr lvl="1"/>
            <a:r>
              <a:rPr lang="en-US" sz="2400" dirty="0"/>
              <a:t>Performance</a:t>
            </a:r>
          </a:p>
          <a:p>
            <a:pPr lvl="1"/>
            <a:r>
              <a:rPr lang="en-US" sz="2400" dirty="0"/>
              <a:t>Style </a:t>
            </a:r>
            <a:endParaRPr lang="en-US" sz="2400" dirty="0" smtClean="0"/>
          </a:p>
          <a:p>
            <a:pPr lvl="1"/>
            <a:r>
              <a:rPr lang="en-US" sz="2400" dirty="0" smtClean="0"/>
              <a:t>Complexity</a:t>
            </a:r>
            <a:endParaRPr lang="en-US" sz="2400" dirty="0"/>
          </a:p>
          <a:p>
            <a:r>
              <a:rPr lang="en-US" sz="2800" dirty="0"/>
              <a:t>Interactively inspect failures</a:t>
            </a:r>
          </a:p>
          <a:p>
            <a:r>
              <a:rPr lang="en-US" sz="2800" dirty="0"/>
              <a:t>Generate custom </a:t>
            </a:r>
            <a:r>
              <a:rPr lang="en-US" sz="2800" dirty="0" smtClean="0"/>
              <a:t>reports</a:t>
            </a:r>
          </a:p>
          <a:p>
            <a:r>
              <a:rPr lang="en-US" sz="2800" dirty="0" smtClean="0"/>
              <a:t>Code complexity metrics</a:t>
            </a:r>
          </a:p>
          <a:p>
            <a:r>
              <a:rPr lang="en-US" sz="2800" dirty="0" smtClean="0"/>
              <a:t>Write your own tests with VI Scripting </a:t>
            </a:r>
            <a:r>
              <a:rPr lang="en-US" sz="2800" b="1" i="1" dirty="0" smtClean="0">
                <a:solidFill>
                  <a:srgbClr val="FFC000"/>
                </a:solidFill>
              </a:rPr>
              <a:t>LabVIEW 2010</a:t>
            </a:r>
            <a:endParaRPr lang="en-US" sz="2800" b="1" dirty="0">
              <a:solidFill>
                <a:srgbClr val="FFC000"/>
              </a:solidFill>
            </a:endParaRPr>
          </a:p>
        </p:txBody>
      </p:sp>
      <p:pic>
        <p:nvPicPr>
          <p:cNvPr id="1058823" name="Picture 7"/>
          <p:cNvPicPr>
            <a:picLocks noChangeAspect="1" noChangeArrowheads="1"/>
          </p:cNvPicPr>
          <p:nvPr/>
        </p:nvPicPr>
        <p:blipFill>
          <a:blip r:embed="rId5" cstate="email"/>
          <a:srcRect/>
          <a:stretch>
            <a:fillRect/>
          </a:stretch>
        </p:blipFill>
        <p:spPr bwMode="auto">
          <a:xfrm>
            <a:off x="5105400" y="1600200"/>
            <a:ext cx="2659003" cy="3352800"/>
          </a:xfrm>
          <a:prstGeom prst="rect">
            <a:avLst/>
          </a:prstGeom>
          <a:noFill/>
          <a:ln w="9525" algn="ctr">
            <a:noFill/>
            <a:miter lim="800000"/>
            <a:headEnd type="none" w="sm" len="sm"/>
            <a:tailEnd type="none" w="sm" len="sm"/>
          </a:ln>
          <a:effectLst/>
        </p:spPr>
      </p:pic>
      <p:pic>
        <p:nvPicPr>
          <p:cNvPr id="5" name="Picture 3"/>
          <p:cNvPicPr>
            <a:picLocks noChangeAspect="1" noChangeArrowheads="1"/>
          </p:cNvPicPr>
          <p:nvPr/>
        </p:nvPicPr>
        <p:blipFill>
          <a:blip r:embed="rId6" cstate="print"/>
          <a:srcRect/>
          <a:stretch>
            <a:fillRect/>
          </a:stretch>
        </p:blipFill>
        <p:spPr bwMode="auto">
          <a:xfrm>
            <a:off x="5715000" y="3657600"/>
            <a:ext cx="3162300" cy="2113126"/>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Autofit/>
          </a:bodyPr>
          <a:lstStyle/>
          <a:p>
            <a:pPr lvl="0" algn="l"/>
            <a:r>
              <a:rPr lang="en-US" sz="4000" b="1" kern="0" dirty="0" smtClean="0">
                <a:latin typeface="+mn-lt"/>
              </a:rPr>
              <a:t>VI Analyzer Code Complexity Metrics</a:t>
            </a:r>
            <a:br>
              <a:rPr lang="en-US" sz="4000" b="1" kern="0" dirty="0" smtClean="0">
                <a:latin typeface="+mn-lt"/>
              </a:rPr>
            </a:br>
            <a:r>
              <a:rPr lang="en-US" sz="3200" kern="0" dirty="0" smtClean="0">
                <a:latin typeface="+mn-lt"/>
              </a:rPr>
              <a:t>Tests for Industry Standard Metric Calculations</a:t>
            </a:r>
            <a:endParaRPr lang="en-US" sz="4000" dirty="0">
              <a:latin typeface="+mn-lt"/>
            </a:endParaRPr>
          </a:p>
        </p:txBody>
      </p:sp>
      <p:pic>
        <p:nvPicPr>
          <p:cNvPr id="23" name="Picture 3"/>
          <p:cNvPicPr>
            <a:picLocks noChangeAspect="1" noChangeArrowheads="1"/>
          </p:cNvPicPr>
          <p:nvPr/>
        </p:nvPicPr>
        <p:blipFill>
          <a:blip r:embed="rId3" cstate="email"/>
          <a:srcRect/>
          <a:stretch>
            <a:fillRect/>
          </a:stretch>
        </p:blipFill>
        <p:spPr bwMode="auto">
          <a:xfrm>
            <a:off x="457200" y="1262078"/>
            <a:ext cx="8382000" cy="3005122"/>
          </a:xfrm>
          <a:prstGeom prst="rect">
            <a:avLst/>
          </a:prstGeom>
          <a:noFill/>
          <a:ln w="9525">
            <a:noFill/>
            <a:miter lim="800000"/>
            <a:headEnd/>
            <a:tailEnd/>
          </a:ln>
          <a:effectLst/>
        </p:spPr>
      </p:pic>
      <p:sp>
        <p:nvSpPr>
          <p:cNvPr id="4" name="Oval 3"/>
          <p:cNvSpPr/>
          <p:nvPr/>
        </p:nvSpPr>
        <p:spPr bwMode="auto">
          <a:xfrm>
            <a:off x="609600" y="4643735"/>
            <a:ext cx="609600" cy="6096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5" name="Oval 4"/>
          <p:cNvSpPr/>
          <p:nvPr/>
        </p:nvSpPr>
        <p:spPr bwMode="auto">
          <a:xfrm>
            <a:off x="609600" y="4643735"/>
            <a:ext cx="609600" cy="6096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6" name="Oval 5"/>
          <p:cNvSpPr/>
          <p:nvPr/>
        </p:nvSpPr>
        <p:spPr bwMode="auto">
          <a:xfrm>
            <a:off x="4191000" y="4643735"/>
            <a:ext cx="609600" cy="6096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7" name="Oval 6"/>
          <p:cNvSpPr/>
          <p:nvPr/>
        </p:nvSpPr>
        <p:spPr bwMode="auto">
          <a:xfrm>
            <a:off x="7772400" y="4643735"/>
            <a:ext cx="609600" cy="6096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cxnSp>
        <p:nvCxnSpPr>
          <p:cNvPr id="9" name="Curved Connector 8"/>
          <p:cNvCxnSpPr>
            <a:stCxn id="5" idx="0"/>
            <a:endCxn id="6" idx="0"/>
          </p:cNvCxnSpPr>
          <p:nvPr/>
        </p:nvCxnSpPr>
        <p:spPr bwMode="auto">
          <a:xfrm rot="5400000" flipH="1" flipV="1">
            <a:off x="2705100" y="2853035"/>
            <a:ext cx="1588" cy="3581400"/>
          </a:xfrm>
          <a:prstGeom prst="curvedConnector3">
            <a:avLst>
              <a:gd name="adj1" fmla="val 27786596"/>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bwMode="auto">
          <a:xfrm rot="16200000" flipH="1">
            <a:off x="2704306" y="3463429"/>
            <a:ext cx="1588" cy="3581400"/>
          </a:xfrm>
          <a:prstGeom prst="curvedConnector3">
            <a:avLst>
              <a:gd name="adj1" fmla="val 27786596"/>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bwMode="auto">
          <a:xfrm rot="16200000" flipH="1">
            <a:off x="6285706" y="3463429"/>
            <a:ext cx="1588" cy="3581400"/>
          </a:xfrm>
          <a:prstGeom prst="curvedConnector3">
            <a:avLst>
              <a:gd name="adj1" fmla="val 27786596"/>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bwMode="auto">
          <a:xfrm rot="5400000" flipH="1" flipV="1">
            <a:off x="6285706" y="2853829"/>
            <a:ext cx="1588" cy="3581400"/>
          </a:xfrm>
          <a:prstGeom prst="curvedConnector3">
            <a:avLst>
              <a:gd name="adj1" fmla="val 27786596"/>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7" idx="2"/>
          </p:cNvCxnSpPr>
          <p:nvPr/>
        </p:nvCxnSpPr>
        <p:spPr bwMode="auto">
          <a:xfrm>
            <a:off x="4800600" y="4948535"/>
            <a:ext cx="2971800" cy="1588"/>
          </a:xfrm>
          <a:prstGeom prst="straightConnector1">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462193" y="4174867"/>
            <a:ext cx="487634" cy="307777"/>
          </a:xfrm>
          <a:prstGeom prst="rect">
            <a:avLst/>
          </a:prstGeom>
        </p:spPr>
        <p:txBody>
          <a:bodyPr wrap="none">
            <a:spAutoFit/>
          </a:bodyPr>
          <a:lstStyle/>
          <a:p>
            <a:r>
              <a:rPr lang="en-US" sz="1400" kern="0" dirty="0">
                <a:solidFill>
                  <a:prstClr val="black"/>
                </a:solidFill>
              </a:rPr>
              <a:t>True</a:t>
            </a:r>
            <a:endParaRPr lang="en-US" sz="1400" dirty="0">
              <a:solidFill>
                <a:prstClr val="black"/>
              </a:solidFill>
            </a:endParaRPr>
          </a:p>
        </p:txBody>
      </p:sp>
      <p:sp>
        <p:nvSpPr>
          <p:cNvPr id="15" name="Rectangle 14"/>
          <p:cNvSpPr/>
          <p:nvPr/>
        </p:nvSpPr>
        <p:spPr>
          <a:xfrm>
            <a:off x="2438400" y="5317867"/>
            <a:ext cx="543739" cy="307777"/>
          </a:xfrm>
          <a:prstGeom prst="rect">
            <a:avLst/>
          </a:prstGeom>
        </p:spPr>
        <p:txBody>
          <a:bodyPr wrap="none">
            <a:spAutoFit/>
          </a:bodyPr>
          <a:lstStyle/>
          <a:p>
            <a:r>
              <a:rPr lang="en-US" sz="1400" kern="0" dirty="0">
                <a:solidFill>
                  <a:prstClr val="black"/>
                </a:solidFill>
              </a:rPr>
              <a:t>False</a:t>
            </a:r>
            <a:endParaRPr lang="en-US" sz="1400" dirty="0">
              <a:solidFill>
                <a:prstClr val="black"/>
              </a:solidFill>
            </a:endParaRPr>
          </a:p>
        </p:txBody>
      </p:sp>
      <p:sp>
        <p:nvSpPr>
          <p:cNvPr id="16" name="Rectangle 15"/>
          <p:cNvSpPr/>
          <p:nvPr/>
        </p:nvSpPr>
        <p:spPr>
          <a:xfrm>
            <a:off x="6019800" y="4171890"/>
            <a:ext cx="651140" cy="307777"/>
          </a:xfrm>
          <a:prstGeom prst="rect">
            <a:avLst/>
          </a:prstGeom>
        </p:spPr>
        <p:txBody>
          <a:bodyPr wrap="none">
            <a:spAutoFit/>
          </a:bodyPr>
          <a:lstStyle/>
          <a:p>
            <a:r>
              <a:rPr lang="en-US" sz="1400" kern="0" dirty="0">
                <a:solidFill>
                  <a:prstClr val="black"/>
                </a:solidFill>
              </a:rPr>
              <a:t>Case 1</a:t>
            </a:r>
            <a:endParaRPr lang="en-US" sz="1400" dirty="0">
              <a:solidFill>
                <a:prstClr val="black"/>
              </a:solidFill>
            </a:endParaRPr>
          </a:p>
        </p:txBody>
      </p:sp>
      <p:sp>
        <p:nvSpPr>
          <p:cNvPr id="17" name="Rectangle 16"/>
          <p:cNvSpPr/>
          <p:nvPr/>
        </p:nvSpPr>
        <p:spPr>
          <a:xfrm>
            <a:off x="6019800" y="4705290"/>
            <a:ext cx="651140" cy="307777"/>
          </a:xfrm>
          <a:prstGeom prst="rect">
            <a:avLst/>
          </a:prstGeom>
        </p:spPr>
        <p:txBody>
          <a:bodyPr wrap="none">
            <a:spAutoFit/>
          </a:bodyPr>
          <a:lstStyle/>
          <a:p>
            <a:r>
              <a:rPr lang="en-US" sz="1400" kern="0" dirty="0">
                <a:solidFill>
                  <a:prstClr val="black"/>
                </a:solidFill>
              </a:rPr>
              <a:t>Case 2</a:t>
            </a:r>
            <a:endParaRPr lang="en-US" sz="1400" dirty="0">
              <a:solidFill>
                <a:prstClr val="black"/>
              </a:solidFill>
            </a:endParaRPr>
          </a:p>
        </p:txBody>
      </p:sp>
      <p:sp>
        <p:nvSpPr>
          <p:cNvPr id="18" name="Rectangle 17"/>
          <p:cNvSpPr/>
          <p:nvPr/>
        </p:nvSpPr>
        <p:spPr>
          <a:xfrm>
            <a:off x="6019800" y="5394067"/>
            <a:ext cx="692818" cy="307777"/>
          </a:xfrm>
          <a:prstGeom prst="rect">
            <a:avLst/>
          </a:prstGeom>
        </p:spPr>
        <p:txBody>
          <a:bodyPr wrap="none">
            <a:spAutoFit/>
          </a:bodyPr>
          <a:lstStyle/>
          <a:p>
            <a:r>
              <a:rPr lang="en-US" sz="1400" kern="0" dirty="0">
                <a:solidFill>
                  <a:prstClr val="black"/>
                </a:solidFill>
              </a:rPr>
              <a:t> Case 3</a:t>
            </a:r>
            <a:endParaRPr lang="en-US" sz="1400" dirty="0">
              <a:solidFill>
                <a:prstClr val="black"/>
              </a:solidFill>
            </a:endParaRPr>
          </a:p>
        </p:txBody>
      </p:sp>
      <p:sp>
        <p:nvSpPr>
          <p:cNvPr id="19" name="TextBox 18"/>
          <p:cNvSpPr txBox="1"/>
          <p:nvPr/>
        </p:nvSpPr>
        <p:spPr>
          <a:xfrm>
            <a:off x="2743200" y="3810000"/>
            <a:ext cx="3581400" cy="400110"/>
          </a:xfrm>
          <a:prstGeom prst="rect">
            <a:avLst/>
          </a:prstGeom>
          <a:noFill/>
        </p:spPr>
        <p:txBody>
          <a:bodyPr wrap="square" rtlCol="0">
            <a:spAutoFit/>
          </a:bodyPr>
          <a:lstStyle/>
          <a:p>
            <a:pPr algn="ctr"/>
            <a:r>
              <a:rPr lang="en-US" sz="2000" dirty="0">
                <a:solidFill>
                  <a:prstClr val="black"/>
                </a:solidFill>
              </a:rPr>
              <a:t>Edges = 5   Nodes = 3   Paths = 1</a:t>
            </a:r>
          </a:p>
        </p:txBody>
      </p:sp>
      <p:sp>
        <p:nvSpPr>
          <p:cNvPr id="20" name="TextBox 19"/>
          <p:cNvSpPr txBox="1"/>
          <p:nvPr/>
        </p:nvSpPr>
        <p:spPr>
          <a:xfrm>
            <a:off x="1219200" y="5682242"/>
            <a:ext cx="6705600" cy="400110"/>
          </a:xfrm>
          <a:prstGeom prst="rect">
            <a:avLst/>
          </a:prstGeom>
          <a:noFill/>
        </p:spPr>
        <p:txBody>
          <a:bodyPr wrap="square" rtlCol="0">
            <a:spAutoFit/>
          </a:bodyPr>
          <a:lstStyle/>
          <a:p>
            <a:pPr algn="ctr"/>
            <a:r>
              <a:rPr lang="en-US" sz="2000" dirty="0">
                <a:solidFill>
                  <a:prstClr val="black"/>
                </a:solidFill>
              </a:rPr>
              <a:t>Cyclomatic complexity: 5 – 3 + 2 (1) = 4</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Custom Tests</a:t>
            </a:r>
            <a:endParaRPr lang="en-US" dirty="0"/>
          </a:p>
        </p:txBody>
      </p:sp>
      <p:pic>
        <p:nvPicPr>
          <p:cNvPr id="217090" name="Picture 2" descr="C:\Users\ekerry\AppData\Local\Temp\SNAGHTMLe8a556b.PNG"/>
          <p:cNvPicPr>
            <a:picLocks noChangeAspect="1" noChangeArrowheads="1"/>
          </p:cNvPicPr>
          <p:nvPr/>
        </p:nvPicPr>
        <p:blipFill>
          <a:blip r:embed="rId2" cstate="print"/>
          <a:srcRect/>
          <a:stretch>
            <a:fillRect/>
          </a:stretch>
        </p:blipFill>
        <p:spPr bwMode="auto">
          <a:xfrm>
            <a:off x="3276600" y="1447800"/>
            <a:ext cx="4751302" cy="3886200"/>
          </a:xfrm>
          <a:prstGeom prst="rect">
            <a:avLst/>
          </a:prstGeom>
          <a:noFill/>
        </p:spPr>
      </p:pic>
      <p:sp>
        <p:nvSpPr>
          <p:cNvPr id="6" name="Rounded Rectangle 5"/>
          <p:cNvSpPr/>
          <p:nvPr/>
        </p:nvSpPr>
        <p:spPr bwMode="auto">
          <a:xfrm>
            <a:off x="5105400" y="1905000"/>
            <a:ext cx="2971800" cy="1905000"/>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8" name="TextBox 7"/>
          <p:cNvSpPr txBox="1"/>
          <p:nvPr/>
        </p:nvSpPr>
        <p:spPr>
          <a:xfrm>
            <a:off x="533400" y="1752600"/>
            <a:ext cx="2362200" cy="461665"/>
          </a:xfrm>
          <a:prstGeom prst="rect">
            <a:avLst/>
          </a:prstGeom>
          <a:noFill/>
        </p:spPr>
        <p:txBody>
          <a:bodyPr wrap="square" rtlCol="0">
            <a:spAutoFit/>
          </a:bodyPr>
          <a:lstStyle/>
          <a:p>
            <a:pPr algn="ctr"/>
            <a:r>
              <a:rPr lang="en-US" sz="2400" dirty="0" smtClean="0"/>
              <a:t>Select tests to run</a:t>
            </a:r>
            <a:endParaRPr lang="en-US" sz="2400" dirty="0"/>
          </a:p>
        </p:txBody>
      </p:sp>
      <p:sp>
        <p:nvSpPr>
          <p:cNvPr id="9" name="TextBox 8"/>
          <p:cNvSpPr txBox="1"/>
          <p:nvPr/>
        </p:nvSpPr>
        <p:spPr>
          <a:xfrm>
            <a:off x="609600" y="3276600"/>
            <a:ext cx="2133600" cy="1200329"/>
          </a:xfrm>
          <a:prstGeom prst="rect">
            <a:avLst/>
          </a:prstGeom>
          <a:noFill/>
        </p:spPr>
        <p:txBody>
          <a:bodyPr wrap="square" rtlCol="0">
            <a:spAutoFit/>
          </a:bodyPr>
          <a:lstStyle/>
          <a:p>
            <a:pPr algn="ctr"/>
            <a:r>
              <a:rPr lang="en-US" sz="2400" dirty="0" smtClean="0"/>
              <a:t>Test specific configuration settings</a:t>
            </a:r>
          </a:p>
        </p:txBody>
      </p:sp>
      <p:sp>
        <p:nvSpPr>
          <p:cNvPr id="10" name="TextBox 9"/>
          <p:cNvSpPr txBox="1"/>
          <p:nvPr/>
        </p:nvSpPr>
        <p:spPr>
          <a:xfrm>
            <a:off x="5334000" y="5715000"/>
            <a:ext cx="2514600" cy="461665"/>
          </a:xfrm>
          <a:prstGeom prst="rect">
            <a:avLst/>
          </a:prstGeom>
          <a:noFill/>
        </p:spPr>
        <p:txBody>
          <a:bodyPr wrap="square" rtlCol="0">
            <a:spAutoFit/>
          </a:bodyPr>
          <a:lstStyle/>
          <a:p>
            <a:pPr algn="ctr"/>
            <a:r>
              <a:rPr lang="en-US" sz="2400" dirty="0" smtClean="0"/>
              <a:t>Test Priority</a:t>
            </a:r>
          </a:p>
        </p:txBody>
      </p:sp>
      <p:sp>
        <p:nvSpPr>
          <p:cNvPr id="11" name="TextBox 10"/>
          <p:cNvSpPr txBox="1"/>
          <p:nvPr/>
        </p:nvSpPr>
        <p:spPr>
          <a:xfrm>
            <a:off x="2438400" y="5715000"/>
            <a:ext cx="2514600" cy="830997"/>
          </a:xfrm>
          <a:prstGeom prst="rect">
            <a:avLst/>
          </a:prstGeom>
          <a:noFill/>
        </p:spPr>
        <p:txBody>
          <a:bodyPr wrap="square" rtlCol="0">
            <a:spAutoFit/>
          </a:bodyPr>
          <a:lstStyle/>
          <a:p>
            <a:pPr algn="ctr"/>
            <a:r>
              <a:rPr lang="en-US" sz="2400" dirty="0" smtClean="0"/>
              <a:t>Number of failures to report</a:t>
            </a:r>
          </a:p>
        </p:txBody>
      </p:sp>
      <p:cxnSp>
        <p:nvCxnSpPr>
          <p:cNvPr id="13" name="Straight Arrow Connector 12"/>
          <p:cNvCxnSpPr>
            <a:stCxn id="10" idx="0"/>
          </p:cNvCxnSpPr>
          <p:nvPr/>
        </p:nvCxnSpPr>
        <p:spPr bwMode="auto">
          <a:xfrm rot="5400000" flipH="1" flipV="1">
            <a:off x="6229350" y="4629150"/>
            <a:ext cx="1447800" cy="723900"/>
          </a:xfrm>
          <a:prstGeom prst="straightConnector1">
            <a:avLst/>
          </a:prstGeom>
          <a:ln w="28575">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a:stCxn id="11" idx="0"/>
          </p:cNvCxnSpPr>
          <p:nvPr/>
        </p:nvCxnSpPr>
        <p:spPr bwMode="auto">
          <a:xfrm rot="5400000" flipH="1" flipV="1">
            <a:off x="3981450" y="3981450"/>
            <a:ext cx="1447800" cy="2019300"/>
          </a:xfrm>
          <a:prstGeom prst="straightConnector1">
            <a:avLst/>
          </a:prstGeom>
          <a:ln w="28575">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9" idx="3"/>
            <a:endCxn id="6" idx="1"/>
          </p:cNvCxnSpPr>
          <p:nvPr/>
        </p:nvCxnSpPr>
        <p:spPr bwMode="auto">
          <a:xfrm flipV="1">
            <a:off x="2743200" y="2857500"/>
            <a:ext cx="2362200" cy="1019265"/>
          </a:xfrm>
          <a:prstGeom prst="straightConnector1">
            <a:avLst/>
          </a:prstGeom>
          <a:ln w="28575">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a:stCxn id="8" idx="3"/>
          </p:cNvCxnSpPr>
          <p:nvPr/>
        </p:nvCxnSpPr>
        <p:spPr bwMode="auto">
          <a:xfrm>
            <a:off x="2895600" y="1983433"/>
            <a:ext cx="685800" cy="302567"/>
          </a:xfrm>
          <a:prstGeom prst="straightConnector1">
            <a:avLst/>
          </a:prstGeom>
          <a:ln w="28575">
            <a:headEnd type="none" w="med" len="med"/>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Configuration Options</a:t>
            </a:r>
            <a:endParaRPr lang="en-US" dirty="0"/>
          </a:p>
        </p:txBody>
      </p:sp>
      <p:pic>
        <p:nvPicPr>
          <p:cNvPr id="4" name="Picture 2" descr="C:\Users\ekerry\AppData\Local\Temp\SNAGHTMLe8a556b.PNG"/>
          <p:cNvPicPr>
            <a:picLocks noChangeAspect="1" noChangeArrowheads="1"/>
          </p:cNvPicPr>
          <p:nvPr/>
        </p:nvPicPr>
        <p:blipFill>
          <a:blip r:embed="rId2" cstate="print"/>
          <a:srcRect/>
          <a:stretch>
            <a:fillRect/>
          </a:stretch>
        </p:blipFill>
        <p:spPr bwMode="auto">
          <a:xfrm>
            <a:off x="3657600" y="1676400"/>
            <a:ext cx="4751302" cy="3886200"/>
          </a:xfrm>
          <a:prstGeom prst="rect">
            <a:avLst/>
          </a:prstGeom>
          <a:noFill/>
        </p:spPr>
      </p:pic>
      <p:sp>
        <p:nvSpPr>
          <p:cNvPr id="5" name="Rounded Rectangle 4"/>
          <p:cNvSpPr/>
          <p:nvPr/>
        </p:nvSpPr>
        <p:spPr bwMode="auto">
          <a:xfrm>
            <a:off x="5105400" y="1905000"/>
            <a:ext cx="2971800" cy="1905000"/>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pic>
        <p:nvPicPr>
          <p:cNvPr id="611330" name="Picture 2" descr="C:\Users\ekerry\AppData\Local\Temp\SNAGHTMLeab68cd.PNG"/>
          <p:cNvPicPr>
            <a:picLocks noChangeAspect="1" noChangeArrowheads="1"/>
          </p:cNvPicPr>
          <p:nvPr/>
        </p:nvPicPr>
        <p:blipFill>
          <a:blip r:embed="rId3" cstate="print"/>
          <a:srcRect/>
          <a:stretch>
            <a:fillRect/>
          </a:stretch>
        </p:blipFill>
        <p:spPr bwMode="auto">
          <a:xfrm>
            <a:off x="304800" y="1524000"/>
            <a:ext cx="2784231" cy="2895600"/>
          </a:xfrm>
          <a:prstGeom prst="rect">
            <a:avLst/>
          </a:prstGeom>
          <a:noFill/>
        </p:spPr>
      </p:pic>
      <p:sp>
        <p:nvSpPr>
          <p:cNvPr id="15" name="Isosceles Triangle 14"/>
          <p:cNvSpPr/>
          <p:nvPr/>
        </p:nvSpPr>
        <p:spPr bwMode="auto">
          <a:xfrm rot="5400000">
            <a:off x="3352800" y="1447800"/>
            <a:ext cx="2667000" cy="3276600"/>
          </a:xfrm>
          <a:prstGeom prst="triangle">
            <a:avLst/>
          </a:prstGeom>
          <a:gradFill flip="none" rotWithShape="1">
            <a:gsLst>
              <a:gs pos="0">
                <a:schemeClr val="bg1">
                  <a:lumMod val="75000"/>
                </a:schemeClr>
              </a:gs>
              <a:gs pos="50000">
                <a:schemeClr val="bg1">
                  <a:lumMod val="65000"/>
                  <a:alpha val="25000"/>
                </a:schemeClr>
              </a:gs>
              <a:gs pos="100000">
                <a:schemeClr val="bg1"/>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6" name="TextBox 15"/>
          <p:cNvSpPr txBox="1"/>
          <p:nvPr/>
        </p:nvSpPr>
        <p:spPr>
          <a:xfrm>
            <a:off x="228600" y="4495800"/>
            <a:ext cx="2927404" cy="646331"/>
          </a:xfrm>
          <a:prstGeom prst="rect">
            <a:avLst/>
          </a:prstGeom>
          <a:noFill/>
        </p:spPr>
        <p:txBody>
          <a:bodyPr wrap="none" rtlCol="0">
            <a:spAutoFit/>
          </a:bodyPr>
          <a:lstStyle/>
          <a:p>
            <a:r>
              <a:rPr lang="en-US" dirty="0" smtClean="0"/>
              <a:t>Access values in test code using</a:t>
            </a:r>
          </a:p>
          <a:p>
            <a:r>
              <a:rPr lang="en-US" dirty="0" smtClean="0"/>
              <a:t>Global variables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p:txBody>
          <a:bodyPr/>
          <a:lstStyle/>
          <a:p>
            <a:r>
              <a:rPr lang="en-US" dirty="0" smtClean="0"/>
              <a:t>VI Analyzer for Peer Reviews</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685800" y="1752600"/>
            <a:ext cx="8077200" cy="37338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2" name="Title 1"/>
          <p:cNvSpPr>
            <a:spLocks noGrp="1"/>
          </p:cNvSpPr>
          <p:nvPr>
            <p:ph type="title"/>
          </p:nvPr>
        </p:nvSpPr>
        <p:spPr/>
        <p:txBody>
          <a:bodyPr/>
          <a:lstStyle/>
          <a:p>
            <a:r>
              <a:rPr lang="en-US" sz="3600" dirty="0" smtClean="0"/>
              <a:t>Tools for Debugging and Testing</a:t>
            </a:r>
            <a:endParaRPr lang="en-US" sz="3600" dirty="0"/>
          </a:p>
        </p:txBody>
      </p:sp>
      <p:sp>
        <p:nvSpPr>
          <p:cNvPr id="25" name="Left-Right Arrow 24"/>
          <p:cNvSpPr/>
          <p:nvPr/>
        </p:nvSpPr>
        <p:spPr bwMode="auto">
          <a:xfrm>
            <a:off x="838200" y="5181600"/>
            <a:ext cx="8153400" cy="533400"/>
          </a:xfrm>
          <a:prstGeom prst="leftRightArrow">
            <a:avLst>
              <a:gd name="adj1" fmla="val 65000"/>
              <a:gd name="adj2" fmla="val 50000"/>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fontAlgn="base">
              <a:spcBef>
                <a:spcPct val="0"/>
              </a:spcBef>
              <a:spcAft>
                <a:spcPct val="0"/>
              </a:spcAft>
            </a:pPr>
            <a:endParaRPr lang="en-US" sz="1600">
              <a:solidFill>
                <a:prstClr val="white"/>
              </a:solidFill>
            </a:endParaRPr>
          </a:p>
        </p:txBody>
      </p:sp>
      <p:sp>
        <p:nvSpPr>
          <p:cNvPr id="22" name="TextBox 21"/>
          <p:cNvSpPr txBox="1"/>
          <p:nvPr/>
        </p:nvSpPr>
        <p:spPr>
          <a:xfrm>
            <a:off x="7543800" y="5257800"/>
            <a:ext cx="12954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High Risk</a:t>
            </a:r>
          </a:p>
        </p:txBody>
      </p:sp>
      <p:sp>
        <p:nvSpPr>
          <p:cNvPr id="24" name="TextBox 23"/>
          <p:cNvSpPr txBox="1"/>
          <p:nvPr/>
        </p:nvSpPr>
        <p:spPr>
          <a:xfrm>
            <a:off x="1066800" y="5257800"/>
            <a:ext cx="12192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Low Risk</a:t>
            </a:r>
          </a:p>
        </p:txBody>
      </p:sp>
      <p:sp>
        <p:nvSpPr>
          <p:cNvPr id="30" name="Rounded Rectangle 29"/>
          <p:cNvSpPr/>
          <p:nvPr/>
        </p:nvSpPr>
        <p:spPr>
          <a:xfrm>
            <a:off x="7467600" y="381000"/>
            <a:ext cx="1447799" cy="914400"/>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Debugging &amp; Testing</a:t>
            </a:r>
          </a:p>
        </p:txBody>
      </p:sp>
      <p:sp>
        <p:nvSpPr>
          <p:cNvPr id="36" name="Rounded Rectangle 35"/>
          <p:cNvSpPr/>
          <p:nvPr/>
        </p:nvSpPr>
        <p:spPr bwMode="auto">
          <a:xfrm>
            <a:off x="3352800" y="3124200"/>
            <a:ext cx="5562600" cy="762000"/>
          </a:xfrm>
          <a:prstGeom prst="roundRect">
            <a:avLst>
              <a:gd name="adj" fmla="val 11310"/>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1600" b="1" dirty="0">
                <a:solidFill>
                  <a:prstClr val="black"/>
                </a:solidFill>
              </a:rPr>
              <a:t>Dynamic Code Analysis</a:t>
            </a:r>
          </a:p>
        </p:txBody>
      </p:sp>
      <p:sp>
        <p:nvSpPr>
          <p:cNvPr id="27" name="Rounded Rectangle 26"/>
          <p:cNvSpPr/>
          <p:nvPr/>
        </p:nvSpPr>
        <p:spPr>
          <a:xfrm>
            <a:off x="4953000" y="3200400"/>
            <a:ext cx="1447799" cy="609600"/>
          </a:xfrm>
          <a:prstGeom prst="roundRect">
            <a:avLst>
              <a:gd name="adj" fmla="val 4954"/>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r>
              <a:rPr lang="en-US" sz="1600" dirty="0">
                <a:solidFill>
                  <a:prstClr val="black"/>
                </a:solidFill>
              </a:rPr>
              <a:t>Real Time Execution Trace</a:t>
            </a:r>
          </a:p>
        </p:txBody>
      </p:sp>
      <p:sp>
        <p:nvSpPr>
          <p:cNvPr id="35" name="Rounded Rectangle 34"/>
          <p:cNvSpPr/>
          <p:nvPr/>
        </p:nvSpPr>
        <p:spPr bwMode="auto">
          <a:xfrm>
            <a:off x="1066800" y="4267200"/>
            <a:ext cx="7848600" cy="762000"/>
          </a:xfrm>
          <a:prstGeom prst="roundRect">
            <a:avLst>
              <a:gd name="adj" fmla="val 12381"/>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1600" b="1" dirty="0">
                <a:solidFill>
                  <a:prstClr val="black"/>
                </a:solidFill>
              </a:rPr>
              <a:t>Static Code Analysis</a:t>
            </a:r>
          </a:p>
        </p:txBody>
      </p:sp>
      <p:sp>
        <p:nvSpPr>
          <p:cNvPr id="38" name="Rounded Rectangle 37"/>
          <p:cNvSpPr/>
          <p:nvPr/>
        </p:nvSpPr>
        <p:spPr bwMode="auto">
          <a:xfrm>
            <a:off x="5486400" y="1981200"/>
            <a:ext cx="3429000" cy="762000"/>
          </a:xfrm>
          <a:prstGeom prst="roundRect">
            <a:avLst>
              <a:gd name="adj" fmla="val 10834"/>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1600" b="1" dirty="0">
                <a:solidFill>
                  <a:prstClr val="black"/>
                </a:solidFill>
              </a:rPr>
              <a:t>Functional Validation </a:t>
            </a:r>
          </a:p>
          <a:p>
            <a:pPr algn="r" eaLnBrk="0" fontAlgn="base" hangingPunct="0">
              <a:spcBef>
                <a:spcPct val="0"/>
              </a:spcBef>
              <a:spcAft>
                <a:spcPct val="0"/>
              </a:spcAft>
            </a:pPr>
            <a:r>
              <a:rPr lang="en-US" sz="1600" b="1" dirty="0">
                <a:solidFill>
                  <a:prstClr val="black"/>
                </a:solidFill>
              </a:rPr>
              <a:t>of Code</a:t>
            </a:r>
          </a:p>
        </p:txBody>
      </p:sp>
      <p:sp>
        <p:nvSpPr>
          <p:cNvPr id="29" name="Rounded Rectangle 28"/>
          <p:cNvSpPr/>
          <p:nvPr/>
        </p:nvSpPr>
        <p:spPr>
          <a:xfrm>
            <a:off x="5562600" y="2057400"/>
            <a:ext cx="1447799" cy="609600"/>
          </a:xfrm>
          <a:prstGeom prst="roundRect">
            <a:avLst>
              <a:gd name="adj" fmla="val 4954"/>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r>
              <a:rPr lang="en-US" sz="1600" dirty="0">
                <a:solidFill>
                  <a:prstClr val="black"/>
                </a:solidFill>
              </a:rPr>
              <a:t>Unit Test Framework</a:t>
            </a:r>
          </a:p>
        </p:txBody>
      </p:sp>
      <p:sp>
        <p:nvSpPr>
          <p:cNvPr id="18" name="Left-Right Arrow 17"/>
          <p:cNvSpPr/>
          <p:nvPr/>
        </p:nvSpPr>
        <p:spPr bwMode="auto">
          <a:xfrm rot="16200000">
            <a:off x="-990600" y="3352800"/>
            <a:ext cx="3429000" cy="533400"/>
          </a:xfrm>
          <a:prstGeom prst="leftRightArrow">
            <a:avLst>
              <a:gd name="adj1" fmla="val 65000"/>
              <a:gd name="adj2" fmla="val 50000"/>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fontAlgn="base">
              <a:spcBef>
                <a:spcPct val="0"/>
              </a:spcBef>
              <a:spcAft>
                <a:spcPct val="0"/>
              </a:spcAft>
            </a:pPr>
            <a:endParaRPr lang="en-US" sz="1600">
              <a:solidFill>
                <a:prstClr val="white"/>
              </a:solidFill>
            </a:endParaRPr>
          </a:p>
        </p:txBody>
      </p:sp>
      <p:sp>
        <p:nvSpPr>
          <p:cNvPr id="19" name="TextBox 18"/>
          <p:cNvSpPr txBox="1"/>
          <p:nvPr/>
        </p:nvSpPr>
        <p:spPr>
          <a:xfrm rot="16200000">
            <a:off x="54977" y="2459623"/>
            <a:ext cx="12954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Advanced</a:t>
            </a:r>
          </a:p>
        </p:txBody>
      </p:sp>
      <p:sp>
        <p:nvSpPr>
          <p:cNvPr id="20" name="TextBox 19"/>
          <p:cNvSpPr txBox="1"/>
          <p:nvPr/>
        </p:nvSpPr>
        <p:spPr>
          <a:xfrm rot="16200000">
            <a:off x="207377" y="4517023"/>
            <a:ext cx="9906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Simple</a:t>
            </a:r>
          </a:p>
        </p:txBody>
      </p:sp>
      <p:sp>
        <p:nvSpPr>
          <p:cNvPr id="37" name="Title 1"/>
          <p:cNvSpPr txBox="1">
            <a:spLocks/>
          </p:cNvSpPr>
          <p:nvPr/>
        </p:nvSpPr>
        <p:spPr bwMode="auto">
          <a:xfrm rot="16200000">
            <a:off x="-1028700" y="3390900"/>
            <a:ext cx="25146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dirty="0">
                <a:solidFill>
                  <a:prstClr val="black"/>
                </a:solidFill>
              </a:rPr>
              <a:t>Application Complexity</a:t>
            </a:r>
          </a:p>
        </p:txBody>
      </p:sp>
      <p:sp>
        <p:nvSpPr>
          <p:cNvPr id="39" name="Title 1"/>
          <p:cNvSpPr txBox="1">
            <a:spLocks/>
          </p:cNvSpPr>
          <p:nvPr/>
        </p:nvSpPr>
        <p:spPr bwMode="auto">
          <a:xfrm>
            <a:off x="3657600" y="5638800"/>
            <a:ext cx="25146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dirty="0">
                <a:solidFill>
                  <a:prstClr val="black"/>
                </a:solidFill>
              </a:rPr>
              <a:t>Application Criticality</a:t>
            </a:r>
          </a:p>
        </p:txBody>
      </p:sp>
      <p:sp>
        <p:nvSpPr>
          <p:cNvPr id="41" name="Rounded Rectangle 40"/>
          <p:cNvSpPr/>
          <p:nvPr/>
        </p:nvSpPr>
        <p:spPr>
          <a:xfrm>
            <a:off x="3429000" y="3200400"/>
            <a:ext cx="1447799" cy="609600"/>
          </a:xfrm>
          <a:prstGeom prst="roundRect">
            <a:avLst>
              <a:gd name="adj" fmla="val 4954"/>
            </a:avLst>
          </a:prstGeom>
        </p:spPr>
        <p:style>
          <a:lnRef idx="1">
            <a:schemeClr val="accent6"/>
          </a:lnRef>
          <a:fillRef idx="2">
            <a:schemeClr val="accent6"/>
          </a:fillRef>
          <a:effectRef idx="1">
            <a:schemeClr val="accent6"/>
          </a:effectRef>
          <a:fontRef idx="minor">
            <a:schemeClr val="dk1"/>
          </a:fontRef>
        </p:style>
        <p:txBody>
          <a:bodyPr lIns="95769" tIns="47884" rIns="95769" bIns="47884" rtlCol="0" anchor="ctr"/>
          <a:lstStyle/>
          <a:p>
            <a:r>
              <a:rPr lang="en-US" sz="1600" dirty="0">
                <a:solidFill>
                  <a:prstClr val="black"/>
                </a:solidFill>
              </a:rPr>
              <a:t>Desktop Execution Trace</a:t>
            </a:r>
          </a:p>
        </p:txBody>
      </p:sp>
      <p:sp>
        <p:nvSpPr>
          <p:cNvPr id="28" name="Rounded Rectangle 27"/>
          <p:cNvSpPr/>
          <p:nvPr/>
        </p:nvSpPr>
        <p:spPr>
          <a:xfrm>
            <a:off x="1143000" y="4343400"/>
            <a:ext cx="1447799" cy="609600"/>
          </a:xfrm>
          <a:prstGeom prst="roundRect">
            <a:avLst>
              <a:gd name="adj" fmla="val 4954"/>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r>
              <a:rPr lang="en-US" sz="1600" dirty="0">
                <a:solidFill>
                  <a:prstClr val="black"/>
                </a:solidFill>
              </a:rPr>
              <a:t>VI Analyzer Toolkit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 of Software Engineering Debt</a:t>
            </a:r>
            <a:br>
              <a:rPr lang="en-US" dirty="0" smtClean="0"/>
            </a:br>
            <a:r>
              <a:rPr lang="en-US" sz="2000" dirty="0" smtClean="0"/>
              <a:t>(just </a:t>
            </a:r>
            <a:r>
              <a:rPr lang="en-US" sz="2000" b="0" i="1" dirty="0" smtClean="0"/>
              <a:t>some </a:t>
            </a:r>
            <a:r>
              <a:rPr lang="en-US" sz="2000" dirty="0" smtClean="0"/>
              <a:t>of the most common LabVIEW development mistakes)</a:t>
            </a:r>
            <a:endParaRPr lang="en-US" sz="2000" dirty="0"/>
          </a:p>
        </p:txBody>
      </p:sp>
      <p:sp>
        <p:nvSpPr>
          <p:cNvPr id="4" name="Content Placeholder 3"/>
          <p:cNvSpPr>
            <a:spLocks noGrp="1"/>
          </p:cNvSpPr>
          <p:nvPr>
            <p:ph idx="4294967295"/>
          </p:nvPr>
        </p:nvSpPr>
        <p:spPr>
          <a:xfrm>
            <a:off x="457200" y="1371600"/>
            <a:ext cx="7010400" cy="4876800"/>
          </a:xfrm>
        </p:spPr>
        <p:txBody>
          <a:bodyPr/>
          <a:lstStyle/>
          <a:p>
            <a:pPr marL="514350" indent="-514350">
              <a:buFont typeface="Wingdings" pitchFamily="2" charset="2"/>
              <a:buChar char="ü"/>
            </a:pPr>
            <a:r>
              <a:rPr lang="en-US" sz="2400" dirty="0" smtClean="0"/>
              <a:t>No source code control (or Project)</a:t>
            </a:r>
          </a:p>
          <a:p>
            <a:pPr marL="514350" indent="-514350">
              <a:buFont typeface="Wingdings" pitchFamily="2" charset="2"/>
              <a:buChar char="ü"/>
            </a:pPr>
            <a:r>
              <a:rPr lang="en-US" sz="2400" dirty="0" smtClean="0"/>
              <a:t>Flat file hierarchy</a:t>
            </a:r>
          </a:p>
          <a:p>
            <a:pPr marL="514350" indent="-514350">
              <a:buFont typeface="Wingdings" pitchFamily="2" charset="2"/>
              <a:buChar char="ü"/>
            </a:pPr>
            <a:r>
              <a:rPr lang="en-US" sz="2400" dirty="0" smtClean="0"/>
              <a:t>‘Stop’ isn’t tested regularly</a:t>
            </a:r>
          </a:p>
          <a:p>
            <a:pPr marL="514350" indent="-514350">
              <a:buFont typeface="Wingdings" pitchFamily="2" charset="2"/>
              <a:buChar char="ü"/>
            </a:pPr>
            <a:r>
              <a:rPr lang="en-US" sz="2400" dirty="0" smtClean="0"/>
              <a:t>Wait until the ‘end’ of a project to build an application</a:t>
            </a:r>
          </a:p>
          <a:p>
            <a:pPr marL="514350" indent="-514350">
              <a:buFont typeface="Wingdings" pitchFamily="2" charset="2"/>
              <a:buChar char="ü"/>
            </a:pPr>
            <a:r>
              <a:rPr lang="en-US" sz="2400" dirty="0" smtClean="0"/>
              <a:t>Few specifications / documentation / requirements</a:t>
            </a:r>
          </a:p>
          <a:p>
            <a:pPr marL="514350" indent="-514350">
              <a:buFont typeface="Wingdings" pitchFamily="2" charset="2"/>
              <a:buChar char="ü"/>
            </a:pPr>
            <a:r>
              <a:rPr lang="en-US" sz="2400" dirty="0" smtClean="0"/>
              <a:t>No ‘</a:t>
            </a:r>
            <a:r>
              <a:rPr lang="en-US" sz="2400" dirty="0" err="1" smtClean="0"/>
              <a:t>buddying</a:t>
            </a:r>
            <a:r>
              <a:rPr lang="en-US" sz="2400" dirty="0" smtClean="0"/>
              <a:t>’ or code reviews</a:t>
            </a:r>
          </a:p>
          <a:p>
            <a:pPr marL="514350" indent="-514350">
              <a:buFont typeface="Wingdings" pitchFamily="2" charset="2"/>
              <a:buChar char="ü"/>
            </a:pPr>
            <a:r>
              <a:rPr lang="en-US" sz="2400" dirty="0" smtClean="0"/>
              <a:t>Poor planning (Lack of consideration for </a:t>
            </a:r>
            <a:r>
              <a:rPr lang="en-US" sz="2400" dirty="0" err="1" smtClean="0"/>
              <a:t>SMoRES</a:t>
            </a:r>
            <a:r>
              <a:rPr lang="en-US" sz="2400" dirty="0" smtClean="0"/>
              <a:t>)</a:t>
            </a:r>
          </a:p>
          <a:p>
            <a:pPr marL="514350" indent="-514350">
              <a:buFont typeface="Wingdings" pitchFamily="2" charset="2"/>
              <a:buChar char="ü"/>
            </a:pPr>
            <a:r>
              <a:rPr lang="en-US" sz="2400" dirty="0" smtClean="0"/>
              <a:t>No test plans</a:t>
            </a:r>
          </a:p>
          <a:p>
            <a:pPr marL="514350" indent="-514350">
              <a:buFont typeface="Wingdings" pitchFamily="2" charset="2"/>
              <a:buChar char="ü"/>
            </a:pPr>
            <a:r>
              <a:rPr lang="en-US" sz="2400" dirty="0" smtClean="0"/>
              <a:t>Poor error handling</a:t>
            </a:r>
          </a:p>
          <a:p>
            <a:pPr marL="514350" indent="-514350">
              <a:buFont typeface="Wingdings" pitchFamily="2" charset="2"/>
              <a:buChar char="ü"/>
            </a:pPr>
            <a:r>
              <a:rPr lang="en-US" sz="2400" dirty="0" smtClean="0"/>
              <a:t>No consistent style</a:t>
            </a:r>
          </a:p>
          <a:p>
            <a:pPr marL="514350" indent="-514350">
              <a:buFont typeface="Wingdings" pitchFamily="2" charset="2"/>
              <a:buChar char="ü"/>
            </a:pPr>
            <a:r>
              <a:rPr lang="en-US" sz="2400" dirty="0" smtClean="0"/>
              <a:t>Tight coupling, poor cohesion</a:t>
            </a:r>
          </a:p>
          <a:p>
            <a:endParaRPr lang="en-US" sz="2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Goals of Dynamic Code Analysis:</a:t>
            </a:r>
            <a:endParaRPr lang="en-US" dirty="0"/>
          </a:p>
        </p:txBody>
      </p:sp>
      <p:sp>
        <p:nvSpPr>
          <p:cNvPr id="4" name="Content Placeholder 3"/>
          <p:cNvSpPr>
            <a:spLocks noGrp="1"/>
          </p:cNvSpPr>
          <p:nvPr>
            <p:ph idx="1"/>
          </p:nvPr>
        </p:nvSpPr>
        <p:spPr>
          <a:xfrm>
            <a:off x="304800" y="1295400"/>
            <a:ext cx="8458200" cy="4343400"/>
          </a:xfrm>
        </p:spPr>
        <p:txBody>
          <a:bodyPr/>
          <a:lstStyle/>
          <a:p>
            <a:r>
              <a:rPr lang="en-US" sz="2400" dirty="0" smtClean="0"/>
              <a:t>What is consuming system memory?</a:t>
            </a:r>
          </a:p>
          <a:p>
            <a:r>
              <a:rPr lang="en-US" sz="2400" dirty="0" smtClean="0"/>
              <a:t>Am I capturing all the errors in my application?</a:t>
            </a:r>
          </a:p>
          <a:p>
            <a:r>
              <a:rPr lang="en-US" sz="2400" dirty="0" smtClean="0"/>
              <a:t>What was the last event to occur before…?</a:t>
            </a:r>
          </a:p>
          <a:p>
            <a:r>
              <a:rPr lang="en-US" sz="2400" dirty="0" smtClean="0"/>
              <a:t>What was the call-chain that led us to…?</a:t>
            </a:r>
          </a:p>
          <a:p>
            <a:r>
              <a:rPr lang="en-US" sz="2400" dirty="0" smtClean="0"/>
              <a:t>What thread is it executing in?</a:t>
            </a:r>
          </a:p>
          <a:p>
            <a:r>
              <a:rPr lang="en-US" sz="2400" dirty="0" smtClean="0"/>
              <a:t>Am I actually entering a specific event-case?</a:t>
            </a:r>
          </a:p>
          <a:p>
            <a:r>
              <a:rPr lang="en-US" sz="2400" dirty="0" smtClean="0"/>
              <a:t>What happened inside a structure?</a:t>
            </a:r>
          </a:p>
          <a:p>
            <a:r>
              <a:rPr lang="en-US" sz="2400" dirty="0" smtClean="0"/>
              <a:t>What order to these events occur in?</a:t>
            </a:r>
          </a:p>
          <a:p>
            <a:r>
              <a:rPr lang="en-US" sz="2400" dirty="0" smtClean="0"/>
              <a:t>Is a daemon process running in the background?</a:t>
            </a:r>
          </a:p>
          <a:p>
            <a:r>
              <a:rPr lang="en-US" sz="2400" dirty="0" smtClean="0"/>
              <a:t>Does the code behave different in an executable?</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3352800" y="1138535"/>
            <a:ext cx="2133600" cy="461665"/>
          </a:xfrm>
          <a:prstGeom prst="rect">
            <a:avLst/>
          </a:prstGeom>
          <a:solidFill>
            <a:schemeClr val="bg1">
              <a:lumMod val="65000"/>
            </a:schemeClr>
          </a:solidFill>
        </p:spPr>
        <p:txBody>
          <a:bodyPr wrap="square" rtlCol="0">
            <a:spAutoFit/>
          </a:bodyPr>
          <a:lstStyle/>
          <a:p>
            <a:pPr fontAlgn="base">
              <a:spcBef>
                <a:spcPct val="0"/>
              </a:spcBef>
              <a:spcAft>
                <a:spcPct val="0"/>
              </a:spcAft>
            </a:pPr>
            <a:endParaRPr lang="en-US" sz="2400" b="1">
              <a:solidFill>
                <a:prstClr val="white"/>
              </a:solidFill>
            </a:endParaRPr>
          </a:p>
        </p:txBody>
      </p:sp>
      <p:sp>
        <p:nvSpPr>
          <p:cNvPr id="38" name="Rectangle 37"/>
          <p:cNvSpPr/>
          <p:nvPr/>
        </p:nvSpPr>
        <p:spPr bwMode="auto">
          <a:xfrm>
            <a:off x="3352800" y="1071266"/>
            <a:ext cx="2133600" cy="461665"/>
          </a:xfrm>
          <a:prstGeom prst="rect">
            <a:avLst/>
          </a:prstGeom>
          <a:solidFill>
            <a:schemeClr val="bg1">
              <a:lumMod val="65000"/>
            </a:schemeClr>
          </a:solidFill>
        </p:spPr>
        <p:txBody>
          <a:bodyPr wrap="square" rtlCol="0">
            <a:spAutoFit/>
          </a:bodyPr>
          <a:lstStyle/>
          <a:p>
            <a:pPr fontAlgn="base">
              <a:spcBef>
                <a:spcPct val="0"/>
              </a:spcBef>
              <a:spcAft>
                <a:spcPct val="0"/>
              </a:spcAft>
            </a:pPr>
            <a:endParaRPr lang="en-US" sz="2400" b="1">
              <a:solidFill>
                <a:prstClr val="white"/>
              </a:solidFill>
            </a:endParaRPr>
          </a:p>
        </p:txBody>
      </p:sp>
      <p:sp>
        <p:nvSpPr>
          <p:cNvPr id="37" name="Rectangle 36"/>
          <p:cNvSpPr/>
          <p:nvPr/>
        </p:nvSpPr>
        <p:spPr bwMode="auto">
          <a:xfrm>
            <a:off x="3810000" y="1138535"/>
            <a:ext cx="5105400" cy="461665"/>
          </a:xfrm>
          <a:prstGeom prst="rect">
            <a:avLst/>
          </a:prstGeom>
          <a:solidFill>
            <a:schemeClr val="bg1">
              <a:lumMod val="65000"/>
            </a:schemeClr>
          </a:solidFill>
        </p:spPr>
        <p:txBody>
          <a:bodyPr wrap="square" rtlCol="0">
            <a:spAutoFit/>
          </a:bodyPr>
          <a:lstStyle/>
          <a:p>
            <a:pPr fontAlgn="base">
              <a:spcBef>
                <a:spcPct val="0"/>
              </a:spcBef>
              <a:spcAft>
                <a:spcPct val="0"/>
              </a:spcAft>
            </a:pPr>
            <a:endParaRPr lang="en-US" sz="2400" b="1">
              <a:solidFill>
                <a:prstClr val="white"/>
              </a:solidFill>
            </a:endParaRPr>
          </a:p>
        </p:txBody>
      </p:sp>
      <p:sp>
        <p:nvSpPr>
          <p:cNvPr id="30" name="Rectangle 29"/>
          <p:cNvSpPr/>
          <p:nvPr/>
        </p:nvSpPr>
        <p:spPr bwMode="auto">
          <a:xfrm>
            <a:off x="3352800" y="3733800"/>
            <a:ext cx="2133600" cy="461665"/>
          </a:xfrm>
          <a:prstGeom prst="rect">
            <a:avLst/>
          </a:prstGeom>
          <a:solidFill>
            <a:schemeClr val="bg1">
              <a:lumMod val="65000"/>
            </a:schemeClr>
          </a:solidFill>
        </p:spPr>
        <p:txBody>
          <a:bodyPr wrap="square" rtlCol="0">
            <a:spAutoFit/>
          </a:bodyPr>
          <a:lstStyle/>
          <a:p>
            <a:pPr fontAlgn="base">
              <a:spcBef>
                <a:spcPct val="0"/>
              </a:spcBef>
              <a:spcAft>
                <a:spcPct val="0"/>
              </a:spcAft>
            </a:pPr>
            <a:endParaRPr lang="en-US" sz="2400" b="1">
              <a:solidFill>
                <a:prstClr val="white"/>
              </a:solidFill>
            </a:endParaRPr>
          </a:p>
        </p:txBody>
      </p:sp>
      <p:sp>
        <p:nvSpPr>
          <p:cNvPr id="31" name="Rectangle 30"/>
          <p:cNvSpPr/>
          <p:nvPr/>
        </p:nvSpPr>
        <p:spPr bwMode="auto">
          <a:xfrm>
            <a:off x="6781800" y="3729335"/>
            <a:ext cx="2133600" cy="461665"/>
          </a:xfrm>
          <a:prstGeom prst="rect">
            <a:avLst/>
          </a:prstGeom>
          <a:solidFill>
            <a:schemeClr val="bg1">
              <a:lumMod val="65000"/>
            </a:schemeClr>
          </a:solidFill>
        </p:spPr>
        <p:txBody>
          <a:bodyPr wrap="square" rtlCol="0">
            <a:spAutoFit/>
          </a:bodyPr>
          <a:lstStyle/>
          <a:p>
            <a:pPr fontAlgn="base">
              <a:spcBef>
                <a:spcPct val="0"/>
              </a:spcBef>
              <a:spcAft>
                <a:spcPct val="0"/>
              </a:spcAft>
            </a:pPr>
            <a:endParaRPr lang="en-US" sz="2400" b="1">
              <a:solidFill>
                <a:prstClr val="white"/>
              </a:solidFill>
            </a:endParaRPr>
          </a:p>
        </p:txBody>
      </p:sp>
      <p:sp>
        <p:nvSpPr>
          <p:cNvPr id="29" name="Rectangle 28"/>
          <p:cNvSpPr/>
          <p:nvPr/>
        </p:nvSpPr>
        <p:spPr bwMode="auto">
          <a:xfrm>
            <a:off x="3352800" y="3657601"/>
            <a:ext cx="2133600" cy="461665"/>
          </a:xfrm>
          <a:prstGeom prst="rect">
            <a:avLst/>
          </a:prstGeom>
          <a:solidFill>
            <a:schemeClr val="bg1">
              <a:lumMod val="65000"/>
            </a:schemeClr>
          </a:solidFill>
        </p:spPr>
        <p:txBody>
          <a:bodyPr wrap="square" rtlCol="0">
            <a:spAutoFit/>
          </a:bodyPr>
          <a:lstStyle/>
          <a:p>
            <a:pPr fontAlgn="base">
              <a:spcBef>
                <a:spcPct val="0"/>
              </a:spcBef>
              <a:spcAft>
                <a:spcPct val="0"/>
              </a:spcAft>
            </a:pPr>
            <a:endParaRPr lang="en-US" sz="2400" b="1">
              <a:solidFill>
                <a:prstClr val="white"/>
              </a:solidFill>
            </a:endParaRPr>
          </a:p>
        </p:txBody>
      </p:sp>
      <p:sp>
        <p:nvSpPr>
          <p:cNvPr id="2" name="Title 1"/>
          <p:cNvSpPr>
            <a:spLocks noGrp="1"/>
          </p:cNvSpPr>
          <p:nvPr>
            <p:ph type="title"/>
          </p:nvPr>
        </p:nvSpPr>
        <p:spPr>
          <a:xfrm>
            <a:off x="304800" y="228600"/>
            <a:ext cx="8534400" cy="838200"/>
          </a:xfrm>
        </p:spPr>
        <p:txBody>
          <a:bodyPr/>
          <a:lstStyle/>
          <a:p>
            <a:r>
              <a:rPr lang="en-US" dirty="0" smtClean="0"/>
              <a:t>Trace Production Systems Remotely</a:t>
            </a:r>
            <a:endParaRPr lang="en-US" dirty="0"/>
          </a:p>
        </p:txBody>
      </p:sp>
      <p:sp>
        <p:nvSpPr>
          <p:cNvPr id="9" name="Text Placeholder 8"/>
          <p:cNvSpPr>
            <a:spLocks noGrp="1"/>
          </p:cNvSpPr>
          <p:nvPr>
            <p:ph type="body" idx="1"/>
          </p:nvPr>
        </p:nvSpPr>
        <p:spPr>
          <a:xfrm>
            <a:off x="457200" y="3048000"/>
            <a:ext cx="2819400" cy="304800"/>
          </a:xfrm>
        </p:spPr>
        <p:txBody>
          <a:bodyPr anchor="t"/>
          <a:lstStyle/>
          <a:p>
            <a:pPr algn="ctr"/>
            <a:r>
              <a:rPr lang="en-US" sz="1600" dirty="0" smtClean="0"/>
              <a:t>Run-Time Execution Information</a:t>
            </a:r>
            <a:endParaRPr lang="en-US" sz="1600" dirty="0"/>
          </a:p>
        </p:txBody>
      </p:sp>
      <p:pic>
        <p:nvPicPr>
          <p:cNvPr id="3" name="Picture 2"/>
          <p:cNvPicPr>
            <a:picLocks noChangeAspect="1" noChangeArrowheads="1"/>
          </p:cNvPicPr>
          <p:nvPr/>
        </p:nvPicPr>
        <p:blipFill>
          <a:blip r:embed="rId3" cstate="email"/>
          <a:srcRect/>
          <a:stretch>
            <a:fillRect/>
          </a:stretch>
        </p:blipFill>
        <p:spPr bwMode="auto">
          <a:xfrm>
            <a:off x="838200" y="1219200"/>
            <a:ext cx="1981200" cy="1853505"/>
          </a:xfrm>
          <a:prstGeom prst="rect">
            <a:avLst/>
          </a:prstGeom>
          <a:noFill/>
          <a:ln w="9525">
            <a:noFill/>
            <a:miter lim="800000"/>
            <a:headEnd/>
            <a:tailEnd/>
          </a:ln>
          <a:effectLst/>
        </p:spPr>
      </p:pic>
      <p:sp>
        <p:nvSpPr>
          <p:cNvPr id="6" name="Left Arrow 5"/>
          <p:cNvSpPr/>
          <p:nvPr/>
        </p:nvSpPr>
        <p:spPr bwMode="auto">
          <a:xfrm>
            <a:off x="3048000" y="4800600"/>
            <a:ext cx="3505200" cy="3810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pic>
        <p:nvPicPr>
          <p:cNvPr id="8" name="Picture 7" descr="RTETT on Screen.jpg"/>
          <p:cNvPicPr>
            <a:picLocks noChangeAspect="1"/>
          </p:cNvPicPr>
          <p:nvPr/>
        </p:nvPicPr>
        <p:blipFill>
          <a:blip r:embed="rId4" cstate="email"/>
          <a:stretch>
            <a:fillRect/>
          </a:stretch>
        </p:blipFill>
        <p:spPr>
          <a:xfrm>
            <a:off x="838200" y="3810000"/>
            <a:ext cx="1954530" cy="1828800"/>
          </a:xfrm>
          <a:prstGeom prst="rect">
            <a:avLst/>
          </a:prstGeom>
        </p:spPr>
      </p:pic>
      <p:sp>
        <p:nvSpPr>
          <p:cNvPr id="13" name="Text Placeholder 8"/>
          <p:cNvSpPr txBox="1">
            <a:spLocks/>
          </p:cNvSpPr>
          <p:nvPr/>
        </p:nvSpPr>
        <p:spPr bwMode="auto">
          <a:xfrm>
            <a:off x="304800" y="5638800"/>
            <a:ext cx="31242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20000"/>
              </a:spcBef>
              <a:spcAft>
                <a:spcPct val="0"/>
              </a:spcAft>
            </a:pPr>
            <a:r>
              <a:rPr lang="en-US" sz="1600" b="1" dirty="0">
                <a:solidFill>
                  <a:prstClr val="black"/>
                </a:solidFill>
              </a:rPr>
              <a:t>Run-Time Execution Information</a:t>
            </a:r>
          </a:p>
        </p:txBody>
      </p:sp>
      <p:pic>
        <p:nvPicPr>
          <p:cNvPr id="14" name="Picture 13" descr="realtime_icon.gif"/>
          <p:cNvPicPr>
            <a:picLocks noChangeAspect="1"/>
          </p:cNvPicPr>
          <p:nvPr/>
        </p:nvPicPr>
        <p:blipFill>
          <a:blip r:embed="rId5" cstate="email"/>
          <a:stretch>
            <a:fillRect/>
          </a:stretch>
        </p:blipFill>
        <p:spPr>
          <a:xfrm>
            <a:off x="6705600" y="4038600"/>
            <a:ext cx="1600200" cy="1589467"/>
          </a:xfrm>
          <a:prstGeom prst="roundRect">
            <a:avLst>
              <a:gd name="adj" fmla="val 16667"/>
            </a:avLst>
          </a:prstGeom>
          <a:ln>
            <a:noFill/>
          </a:ln>
          <a:effectLst/>
        </p:spPr>
      </p:pic>
      <p:pic>
        <p:nvPicPr>
          <p:cNvPr id="15" name="Picture 14" descr="LabVIEW Icon.gif"/>
          <p:cNvPicPr>
            <a:picLocks noChangeAspect="1"/>
          </p:cNvPicPr>
          <p:nvPr/>
        </p:nvPicPr>
        <p:blipFill>
          <a:blip r:embed="rId6" cstate="email"/>
          <a:stretch>
            <a:fillRect/>
          </a:stretch>
        </p:blipFill>
        <p:spPr>
          <a:xfrm>
            <a:off x="6838950" y="1752600"/>
            <a:ext cx="1238250" cy="923925"/>
          </a:xfrm>
          <a:prstGeom prst="rect">
            <a:avLst/>
          </a:prstGeom>
        </p:spPr>
      </p:pic>
      <p:sp>
        <p:nvSpPr>
          <p:cNvPr id="18" name="Left Arrow 17"/>
          <p:cNvSpPr/>
          <p:nvPr/>
        </p:nvSpPr>
        <p:spPr bwMode="auto">
          <a:xfrm>
            <a:off x="3048000" y="2057400"/>
            <a:ext cx="3505200" cy="3810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19" name="Text Placeholder 8"/>
          <p:cNvSpPr>
            <a:spLocks noGrp="1"/>
          </p:cNvSpPr>
          <p:nvPr>
            <p:ph type="body" idx="1"/>
          </p:nvPr>
        </p:nvSpPr>
        <p:spPr>
          <a:xfrm>
            <a:off x="3505200" y="1828800"/>
            <a:ext cx="2819400" cy="304800"/>
          </a:xfrm>
        </p:spPr>
        <p:txBody>
          <a:bodyPr anchor="t"/>
          <a:lstStyle/>
          <a:p>
            <a:pPr algn="ctr"/>
            <a:r>
              <a:rPr lang="en-US" sz="1600" b="0" i="1" dirty="0" smtClean="0"/>
              <a:t>Network</a:t>
            </a:r>
            <a:endParaRPr lang="en-US" sz="1600" b="0" i="1" dirty="0"/>
          </a:p>
        </p:txBody>
      </p:sp>
      <p:sp>
        <p:nvSpPr>
          <p:cNvPr id="20" name="Text Placeholder 8"/>
          <p:cNvSpPr>
            <a:spLocks noGrp="1"/>
          </p:cNvSpPr>
          <p:nvPr>
            <p:ph type="body" idx="1"/>
          </p:nvPr>
        </p:nvSpPr>
        <p:spPr>
          <a:xfrm>
            <a:off x="3505200" y="4572000"/>
            <a:ext cx="2819400" cy="304800"/>
          </a:xfrm>
        </p:spPr>
        <p:txBody>
          <a:bodyPr anchor="t"/>
          <a:lstStyle/>
          <a:p>
            <a:pPr algn="ctr"/>
            <a:r>
              <a:rPr lang="en-US" sz="1600" b="0" i="1" dirty="0" smtClean="0"/>
              <a:t>Network</a:t>
            </a:r>
            <a:endParaRPr lang="en-US" sz="1600" b="0" i="1" dirty="0"/>
          </a:p>
        </p:txBody>
      </p:sp>
      <p:sp>
        <p:nvSpPr>
          <p:cNvPr id="21" name="Text Placeholder 8"/>
          <p:cNvSpPr>
            <a:spLocks noGrp="1"/>
          </p:cNvSpPr>
          <p:nvPr>
            <p:ph type="body" idx="1"/>
          </p:nvPr>
        </p:nvSpPr>
        <p:spPr>
          <a:xfrm>
            <a:off x="6019800" y="5486400"/>
            <a:ext cx="2819400" cy="304800"/>
          </a:xfrm>
        </p:spPr>
        <p:txBody>
          <a:bodyPr anchor="t"/>
          <a:lstStyle/>
          <a:p>
            <a:pPr algn="ctr"/>
            <a:r>
              <a:rPr lang="en-US" sz="1600" dirty="0" smtClean="0"/>
              <a:t>Deployed Real-Time Applications</a:t>
            </a:r>
            <a:endParaRPr lang="en-US" sz="1600" dirty="0"/>
          </a:p>
        </p:txBody>
      </p:sp>
      <p:sp>
        <p:nvSpPr>
          <p:cNvPr id="22" name="Text Placeholder 8"/>
          <p:cNvSpPr>
            <a:spLocks noGrp="1"/>
          </p:cNvSpPr>
          <p:nvPr>
            <p:ph type="body" idx="1"/>
          </p:nvPr>
        </p:nvSpPr>
        <p:spPr>
          <a:xfrm>
            <a:off x="5943600" y="2743200"/>
            <a:ext cx="2819400" cy="304800"/>
          </a:xfrm>
        </p:spPr>
        <p:txBody>
          <a:bodyPr anchor="t"/>
          <a:lstStyle/>
          <a:p>
            <a:pPr algn="ctr"/>
            <a:r>
              <a:rPr lang="en-US" sz="1600" dirty="0" smtClean="0"/>
              <a:t>VIs and Debuggable Executables</a:t>
            </a:r>
            <a:endParaRPr lang="en-US" sz="1600" dirty="0"/>
          </a:p>
        </p:txBody>
      </p:sp>
      <p:sp>
        <p:nvSpPr>
          <p:cNvPr id="23" name="Rounded Rectangle 22"/>
          <p:cNvSpPr/>
          <p:nvPr/>
        </p:nvSpPr>
        <p:spPr bwMode="auto">
          <a:xfrm>
            <a:off x="228600" y="3657600"/>
            <a:ext cx="8686800" cy="2438400"/>
          </a:xfrm>
          <a:prstGeom prst="roundRect">
            <a:avLst>
              <a:gd name="adj" fmla="val 7576"/>
            </a:avLst>
          </a:prstGeom>
          <a:noFill/>
          <a:ln w="2857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24" name="Rounded Rectangle 23"/>
          <p:cNvSpPr/>
          <p:nvPr/>
        </p:nvSpPr>
        <p:spPr bwMode="auto">
          <a:xfrm>
            <a:off x="228600" y="1066800"/>
            <a:ext cx="8686800" cy="2438400"/>
          </a:xfrm>
          <a:prstGeom prst="roundRect">
            <a:avLst>
              <a:gd name="adj" fmla="val 7576"/>
            </a:avLst>
          </a:prstGeom>
          <a:noFill/>
          <a:ln w="2857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27" name="TextBox 26"/>
          <p:cNvSpPr txBox="1"/>
          <p:nvPr/>
        </p:nvSpPr>
        <p:spPr>
          <a:xfrm>
            <a:off x="3679928" y="1066800"/>
            <a:ext cx="5235472" cy="510778"/>
          </a:xfrm>
          <a:prstGeom prst="roundRect">
            <a:avLst>
              <a:gd name="adj" fmla="val 25192"/>
            </a:avLst>
          </a:prstGeom>
          <a:solidFill>
            <a:schemeClr val="bg1">
              <a:lumMod val="65000"/>
            </a:schemeClr>
          </a:solidFill>
        </p:spPr>
        <p:txBody>
          <a:bodyPr wrap="none" rtlCol="0">
            <a:spAutoFit/>
          </a:bodyPr>
          <a:lstStyle/>
          <a:p>
            <a:r>
              <a:rPr lang="en-US" sz="2400" b="1" dirty="0">
                <a:solidFill>
                  <a:prstClr val="white"/>
                </a:solidFill>
              </a:rPr>
              <a:t>LabVIEW Desktop Execution Trace Toolkit</a:t>
            </a:r>
          </a:p>
        </p:txBody>
      </p:sp>
      <p:sp>
        <p:nvSpPr>
          <p:cNvPr id="28" name="TextBox 27"/>
          <p:cNvSpPr txBox="1"/>
          <p:nvPr/>
        </p:nvSpPr>
        <p:spPr>
          <a:xfrm>
            <a:off x="3429000" y="3657600"/>
            <a:ext cx="5495346" cy="537567"/>
          </a:xfrm>
          <a:prstGeom prst="roundRect">
            <a:avLst>
              <a:gd name="adj" fmla="val 25192"/>
            </a:avLst>
          </a:prstGeom>
          <a:solidFill>
            <a:schemeClr val="bg1">
              <a:lumMod val="65000"/>
            </a:schemeClr>
          </a:solidFill>
        </p:spPr>
        <p:txBody>
          <a:bodyPr wrap="none" rtlCol="0">
            <a:spAutoFit/>
          </a:bodyPr>
          <a:lstStyle/>
          <a:p>
            <a:r>
              <a:rPr lang="en-US" sz="2400" b="1" dirty="0">
                <a:solidFill>
                  <a:prstClr val="white"/>
                </a:solidFill>
              </a:rPr>
              <a:t>LabVIEW Real-Time Execution Trace Toolkit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Desktop Execution Trace Toolkit</a:t>
            </a:r>
            <a:endParaRPr lang="en-US" dirty="0"/>
          </a:p>
        </p:txBody>
      </p:sp>
      <p:sp>
        <p:nvSpPr>
          <p:cNvPr id="8" name="Text Placeholder 7"/>
          <p:cNvSpPr>
            <a:spLocks noGrp="1"/>
          </p:cNvSpPr>
          <p:nvPr>
            <p:ph type="body" sz="quarter" idx="3"/>
          </p:nvPr>
        </p:nvSpPr>
        <p:spPr>
          <a:xfrm>
            <a:off x="4645025" y="1143000"/>
            <a:ext cx="4114800" cy="639762"/>
          </a:xfrm>
        </p:spPr>
        <p:txBody>
          <a:bodyPr/>
          <a:lstStyle/>
          <a:p>
            <a:r>
              <a:rPr lang="en-US" dirty="0" smtClean="0"/>
              <a:t>Trace During Run-Time:</a:t>
            </a:r>
            <a:endParaRPr lang="en-US" dirty="0"/>
          </a:p>
        </p:txBody>
      </p:sp>
      <p:sp>
        <p:nvSpPr>
          <p:cNvPr id="9" name="Content Placeholder 8"/>
          <p:cNvSpPr>
            <a:spLocks noGrp="1"/>
          </p:cNvSpPr>
          <p:nvPr>
            <p:ph sz="quarter" idx="4"/>
          </p:nvPr>
        </p:nvSpPr>
        <p:spPr>
          <a:xfrm>
            <a:off x="4645025" y="1782762"/>
            <a:ext cx="4114800" cy="3951288"/>
          </a:xfrm>
        </p:spPr>
        <p:txBody>
          <a:bodyPr/>
          <a:lstStyle/>
          <a:p>
            <a:r>
              <a:rPr lang="en-US" dirty="0" smtClean="0"/>
              <a:t>Event Structures</a:t>
            </a:r>
          </a:p>
          <a:p>
            <a:r>
              <a:rPr lang="en-US" dirty="0" smtClean="0"/>
              <a:t>Memory Allocation</a:t>
            </a:r>
          </a:p>
          <a:p>
            <a:r>
              <a:rPr lang="en-US" dirty="0" smtClean="0"/>
              <a:t>Queues / </a:t>
            </a:r>
            <a:r>
              <a:rPr lang="en-US" dirty="0" err="1" smtClean="0"/>
              <a:t>Notifiers</a:t>
            </a:r>
            <a:endParaRPr lang="en-US" dirty="0" smtClean="0"/>
          </a:p>
          <a:p>
            <a:r>
              <a:rPr lang="en-US" dirty="0" smtClean="0"/>
              <a:t>Reference Leaks</a:t>
            </a:r>
          </a:p>
          <a:p>
            <a:r>
              <a:rPr lang="en-US" dirty="0" smtClean="0"/>
              <a:t>Thread ID</a:t>
            </a:r>
          </a:p>
          <a:p>
            <a:r>
              <a:rPr lang="en-US" dirty="0" smtClean="0"/>
              <a:t>Unhandled Errors</a:t>
            </a:r>
          </a:p>
          <a:p>
            <a:r>
              <a:rPr lang="en-US" dirty="0" smtClean="0"/>
              <a:t>Dynamic / Static SubVIs</a:t>
            </a:r>
          </a:p>
          <a:p>
            <a:r>
              <a:rPr lang="en-US" dirty="0" smtClean="0"/>
              <a:t>Custom User Strings</a:t>
            </a:r>
            <a:endParaRPr lang="en-US" dirty="0"/>
          </a:p>
        </p:txBody>
      </p:sp>
      <p:pic>
        <p:nvPicPr>
          <p:cNvPr id="4" name="Picture 3"/>
          <p:cNvPicPr>
            <a:picLocks noChangeAspect="1" noChangeArrowheads="1"/>
          </p:cNvPicPr>
          <p:nvPr/>
        </p:nvPicPr>
        <p:blipFill>
          <a:blip r:embed="rId3" cstate="email"/>
          <a:srcRect/>
          <a:stretch>
            <a:fillRect/>
          </a:stretch>
        </p:blipFill>
        <p:spPr bwMode="auto">
          <a:xfrm>
            <a:off x="304800" y="1295400"/>
            <a:ext cx="4067394" cy="38052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email"/>
          <a:srcRect/>
          <a:stretch>
            <a:fillRect/>
          </a:stretch>
        </p:blipFill>
        <p:spPr bwMode="auto">
          <a:xfrm>
            <a:off x="304800" y="1295400"/>
            <a:ext cx="4067394" cy="3805237"/>
          </a:xfrm>
          <a:prstGeom prst="rect">
            <a:avLst/>
          </a:prstGeom>
          <a:noFill/>
          <a:ln w="9525">
            <a:noFill/>
            <a:miter lim="800000"/>
            <a:headEnd/>
            <a:tailEnd/>
          </a:ln>
          <a:effectLst/>
        </p:spPr>
      </p:pic>
      <p:sp>
        <p:nvSpPr>
          <p:cNvPr id="10" name="Freeform 9"/>
          <p:cNvSpPr/>
          <p:nvPr/>
        </p:nvSpPr>
        <p:spPr bwMode="auto">
          <a:xfrm>
            <a:off x="226031" y="3441843"/>
            <a:ext cx="8691938" cy="2568539"/>
          </a:xfrm>
          <a:custGeom>
            <a:avLst/>
            <a:gdLst>
              <a:gd name="connsiteX0" fmla="*/ 0 w 8691938"/>
              <a:gd name="connsiteY0" fmla="*/ 2568539 h 2568539"/>
              <a:gd name="connsiteX1" fmla="*/ 1284270 w 8691938"/>
              <a:gd name="connsiteY1" fmla="*/ 287676 h 2568539"/>
              <a:gd name="connsiteX2" fmla="*/ 3739794 w 8691938"/>
              <a:gd name="connsiteY2" fmla="*/ 0 h 2568539"/>
              <a:gd name="connsiteX3" fmla="*/ 8691938 w 8691938"/>
              <a:gd name="connsiteY3" fmla="*/ 2568539 h 2568539"/>
            </a:gdLst>
            <a:ahLst/>
            <a:cxnLst>
              <a:cxn ang="0">
                <a:pos x="connsiteX0" y="connsiteY0"/>
              </a:cxn>
              <a:cxn ang="0">
                <a:pos x="connsiteX1" y="connsiteY1"/>
              </a:cxn>
              <a:cxn ang="0">
                <a:pos x="connsiteX2" y="connsiteY2"/>
              </a:cxn>
              <a:cxn ang="0">
                <a:pos x="connsiteX3" y="connsiteY3"/>
              </a:cxn>
            </a:cxnLst>
            <a:rect l="l" t="t" r="r" b="b"/>
            <a:pathLst>
              <a:path w="8691938" h="2568539">
                <a:moveTo>
                  <a:pt x="0" y="2568539"/>
                </a:moveTo>
                <a:lnTo>
                  <a:pt x="1284270" y="287676"/>
                </a:lnTo>
                <a:lnTo>
                  <a:pt x="3739794" y="0"/>
                </a:lnTo>
                <a:lnTo>
                  <a:pt x="8691938" y="2568539"/>
                </a:lnTo>
              </a:path>
            </a:pathLst>
          </a:custGeom>
          <a:gradFill>
            <a:gsLst>
              <a:gs pos="0">
                <a:schemeClr val="accent1">
                  <a:tint val="66000"/>
                  <a:satMod val="160000"/>
                  <a:alpha val="0"/>
                </a:schemeClr>
              </a:gs>
              <a:gs pos="50000">
                <a:schemeClr val="accent1">
                  <a:tint val="44500"/>
                  <a:satMod val="160000"/>
                  <a:alpha val="66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5" name="Title 4"/>
          <p:cNvSpPr>
            <a:spLocks noGrp="1"/>
          </p:cNvSpPr>
          <p:nvPr>
            <p:ph type="title"/>
          </p:nvPr>
        </p:nvSpPr>
        <p:spPr/>
        <p:txBody>
          <a:bodyPr/>
          <a:lstStyle/>
          <a:p>
            <a:r>
              <a:rPr lang="en-US" dirty="0" smtClean="0"/>
              <a:t>Desktop Execution Trace Toolkit</a:t>
            </a:r>
            <a:endParaRPr lang="en-US" dirty="0"/>
          </a:p>
        </p:txBody>
      </p:sp>
      <p:sp>
        <p:nvSpPr>
          <p:cNvPr id="8" name="Text Placeholder 7"/>
          <p:cNvSpPr>
            <a:spLocks noGrp="1"/>
          </p:cNvSpPr>
          <p:nvPr>
            <p:ph type="body" sz="quarter" idx="3"/>
          </p:nvPr>
        </p:nvSpPr>
        <p:spPr>
          <a:xfrm>
            <a:off x="4645025" y="1143000"/>
            <a:ext cx="4114800" cy="639762"/>
          </a:xfrm>
        </p:spPr>
        <p:txBody>
          <a:bodyPr/>
          <a:lstStyle/>
          <a:p>
            <a:r>
              <a:rPr lang="en-US" dirty="0" smtClean="0"/>
              <a:t>Trace During Run-Time:</a:t>
            </a:r>
            <a:endParaRPr lang="en-US" dirty="0"/>
          </a:p>
        </p:txBody>
      </p:sp>
      <p:sp>
        <p:nvSpPr>
          <p:cNvPr id="9" name="Content Placeholder 8"/>
          <p:cNvSpPr>
            <a:spLocks noGrp="1"/>
          </p:cNvSpPr>
          <p:nvPr>
            <p:ph sz="quarter" idx="4"/>
          </p:nvPr>
        </p:nvSpPr>
        <p:spPr>
          <a:xfrm>
            <a:off x="4645025" y="1782762"/>
            <a:ext cx="4114800" cy="3951288"/>
          </a:xfrm>
        </p:spPr>
        <p:txBody>
          <a:bodyPr/>
          <a:lstStyle/>
          <a:p>
            <a:r>
              <a:rPr lang="en-US" dirty="0" smtClean="0"/>
              <a:t>Event Structures</a:t>
            </a:r>
          </a:p>
          <a:p>
            <a:r>
              <a:rPr lang="en-US" dirty="0" smtClean="0"/>
              <a:t>Memory Allocation</a:t>
            </a:r>
          </a:p>
          <a:p>
            <a:r>
              <a:rPr lang="en-US" dirty="0" smtClean="0"/>
              <a:t>Queues / </a:t>
            </a:r>
            <a:r>
              <a:rPr lang="en-US" dirty="0" err="1" smtClean="0"/>
              <a:t>Notifiers</a:t>
            </a:r>
            <a:endParaRPr lang="en-US" dirty="0" smtClean="0"/>
          </a:p>
          <a:p>
            <a:r>
              <a:rPr lang="en-US" dirty="0" smtClean="0"/>
              <a:t>Reference Leaks</a:t>
            </a:r>
          </a:p>
          <a:p>
            <a:r>
              <a:rPr lang="en-US" dirty="0" smtClean="0"/>
              <a:t>Thread ID</a:t>
            </a:r>
          </a:p>
          <a:p>
            <a:r>
              <a:rPr lang="en-US" dirty="0" smtClean="0"/>
              <a:t>Unhandled Errors</a:t>
            </a:r>
          </a:p>
          <a:p>
            <a:r>
              <a:rPr lang="en-US" dirty="0" smtClean="0"/>
              <a:t>Dynamic / Static SubVIs</a:t>
            </a:r>
          </a:p>
          <a:p>
            <a:r>
              <a:rPr lang="en-US" dirty="0" smtClean="0"/>
              <a:t>Custom User Strings</a:t>
            </a:r>
            <a:endParaRPr lang="en-US" dirty="0"/>
          </a:p>
        </p:txBody>
      </p:sp>
      <p:pic>
        <p:nvPicPr>
          <p:cNvPr id="6" name="Picture 1"/>
          <p:cNvPicPr>
            <a:picLocks noChangeAspect="1" noChangeArrowheads="1"/>
          </p:cNvPicPr>
          <p:nvPr/>
        </p:nvPicPr>
        <p:blipFill>
          <a:blip r:embed="rId4" cstate="email"/>
          <a:srcRect/>
          <a:stretch>
            <a:fillRect/>
          </a:stretch>
        </p:blipFill>
        <p:spPr bwMode="auto">
          <a:xfrm>
            <a:off x="228600" y="4267200"/>
            <a:ext cx="8695070" cy="1752600"/>
          </a:xfrm>
          <a:prstGeom prst="rect">
            <a:avLst/>
          </a:prstGeom>
          <a:noFill/>
          <a:ln w="9525">
            <a:noFill/>
            <a:miter lim="800000"/>
            <a:headEnd/>
            <a:tailEnd/>
          </a:ln>
          <a:effectLst/>
        </p:spPr>
      </p:pic>
      <p:sp>
        <p:nvSpPr>
          <p:cNvPr id="7" name="Freeform 6"/>
          <p:cNvSpPr/>
          <p:nvPr/>
        </p:nvSpPr>
        <p:spPr bwMode="auto">
          <a:xfrm>
            <a:off x="236306" y="2845942"/>
            <a:ext cx="8681663" cy="1428107"/>
          </a:xfrm>
          <a:custGeom>
            <a:avLst/>
            <a:gdLst>
              <a:gd name="connsiteX0" fmla="*/ 0 w 8681663"/>
              <a:gd name="connsiteY0" fmla="*/ 1428107 h 1428107"/>
              <a:gd name="connsiteX1" fmla="*/ 1222624 w 8681663"/>
              <a:gd name="connsiteY1" fmla="*/ 226031 h 1428107"/>
              <a:gd name="connsiteX2" fmla="*/ 3708970 w 8681663"/>
              <a:gd name="connsiteY2" fmla="*/ 0 h 1428107"/>
              <a:gd name="connsiteX3" fmla="*/ 8681663 w 8681663"/>
              <a:gd name="connsiteY3" fmla="*/ 1428107 h 1428107"/>
            </a:gdLst>
            <a:ahLst/>
            <a:cxnLst>
              <a:cxn ang="0">
                <a:pos x="connsiteX0" y="connsiteY0"/>
              </a:cxn>
              <a:cxn ang="0">
                <a:pos x="connsiteX1" y="connsiteY1"/>
              </a:cxn>
              <a:cxn ang="0">
                <a:pos x="connsiteX2" y="connsiteY2"/>
              </a:cxn>
              <a:cxn ang="0">
                <a:pos x="connsiteX3" y="connsiteY3"/>
              </a:cxn>
            </a:cxnLst>
            <a:rect l="l" t="t" r="r" b="b"/>
            <a:pathLst>
              <a:path w="8681663" h="1428107">
                <a:moveTo>
                  <a:pt x="0" y="1428107"/>
                </a:moveTo>
                <a:lnTo>
                  <a:pt x="1222624" y="226031"/>
                </a:lnTo>
                <a:lnTo>
                  <a:pt x="3708970" y="0"/>
                </a:lnTo>
                <a:lnTo>
                  <a:pt x="8681663" y="1428107"/>
                </a:lnTo>
              </a:path>
            </a:pathLst>
          </a:custGeom>
          <a:gradFill>
            <a:gsLst>
              <a:gs pos="0">
                <a:schemeClr val="accent1">
                  <a:tint val="66000"/>
                  <a:satMod val="160000"/>
                  <a:alpha val="0"/>
                </a:schemeClr>
              </a:gs>
              <a:gs pos="50000">
                <a:schemeClr val="accent1">
                  <a:tint val="44500"/>
                  <a:satMod val="160000"/>
                  <a:alpha val="66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p:txBody>
          <a:bodyPr/>
          <a:lstStyle/>
          <a:p>
            <a:r>
              <a:rPr lang="en-US" dirty="0" smtClean="0"/>
              <a:t>Dynamic Code Analysis with Desktop Execution Trace Toolkit</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sz="3200" dirty="0" smtClean="0"/>
              <a:t>Remote Debugging of Executables</a:t>
            </a:r>
          </a:p>
        </p:txBody>
      </p:sp>
      <p:sp>
        <p:nvSpPr>
          <p:cNvPr id="3075" name="Rectangle 3"/>
          <p:cNvSpPr>
            <a:spLocks noGrp="1" noChangeArrowheads="1"/>
          </p:cNvSpPr>
          <p:nvPr>
            <p:ph type="body" sz="half" idx="1"/>
          </p:nvPr>
        </p:nvSpPr>
        <p:spPr>
          <a:xfrm>
            <a:off x="533400" y="1143000"/>
            <a:ext cx="7572375" cy="4114800"/>
          </a:xfrm>
        </p:spPr>
        <p:txBody>
          <a:bodyPr/>
          <a:lstStyle/>
          <a:p>
            <a:pPr marL="231775" indent="-231775" eaLnBrk="1" hangingPunct="1"/>
            <a:r>
              <a:rPr lang="en-US" sz="2800" dirty="0" smtClean="0"/>
              <a:t>Include block diagrams with an executable</a:t>
            </a:r>
          </a:p>
          <a:p>
            <a:pPr marL="231775" indent="-231775" eaLnBrk="1" hangingPunct="1"/>
            <a:r>
              <a:rPr lang="en-US" sz="2800" dirty="0" smtClean="0"/>
              <a:t>Remotely troubleshoot using </a:t>
            </a:r>
            <a:r>
              <a:rPr lang="en-US" sz="2800" dirty="0" err="1" smtClean="0"/>
              <a:t>LabVIEW</a:t>
            </a:r>
            <a:r>
              <a:rPr lang="en-US" sz="2800" dirty="0" smtClean="0"/>
              <a:t> debug tools</a:t>
            </a:r>
          </a:p>
        </p:txBody>
      </p:sp>
      <p:pic>
        <p:nvPicPr>
          <p:cNvPr id="3076" name="Picture 4"/>
          <p:cNvPicPr>
            <a:picLocks noGrp="1" noChangeAspect="1" noChangeArrowheads="1"/>
          </p:cNvPicPr>
          <p:nvPr>
            <p:ph sz="half" idx="2"/>
          </p:nvPr>
        </p:nvPicPr>
        <p:blipFill>
          <a:blip r:embed="rId3" cstate="print"/>
          <a:srcRect/>
          <a:stretch>
            <a:fillRect/>
          </a:stretch>
        </p:blipFill>
        <p:spPr>
          <a:xfrm>
            <a:off x="2971800" y="2438400"/>
            <a:ext cx="2971800" cy="2106613"/>
          </a:xfrm>
          <a:noFill/>
        </p:spPr>
      </p:pic>
      <p:pic>
        <p:nvPicPr>
          <p:cNvPr id="3077" name="Picture 11" descr="bigdell"/>
          <p:cNvPicPr>
            <a:picLocks noChangeAspect="1" noChangeArrowheads="1"/>
          </p:cNvPicPr>
          <p:nvPr/>
        </p:nvPicPr>
        <p:blipFill>
          <a:blip r:embed="rId4" cstate="print"/>
          <a:srcRect/>
          <a:stretch>
            <a:fillRect/>
          </a:stretch>
        </p:blipFill>
        <p:spPr bwMode="auto">
          <a:xfrm>
            <a:off x="457200" y="3914775"/>
            <a:ext cx="2362200" cy="1560513"/>
          </a:xfrm>
          <a:prstGeom prst="rect">
            <a:avLst/>
          </a:prstGeom>
          <a:noFill/>
          <a:ln w="9525">
            <a:noFill/>
            <a:miter lim="800000"/>
            <a:headEnd/>
            <a:tailEnd/>
          </a:ln>
        </p:spPr>
      </p:pic>
      <p:pic>
        <p:nvPicPr>
          <p:cNvPr id="3078" name="Picture 12" descr="bigdell"/>
          <p:cNvPicPr>
            <a:picLocks noChangeAspect="1" noChangeArrowheads="1"/>
          </p:cNvPicPr>
          <p:nvPr/>
        </p:nvPicPr>
        <p:blipFill>
          <a:blip r:embed="rId5" cstate="print"/>
          <a:srcRect/>
          <a:stretch>
            <a:fillRect/>
          </a:stretch>
        </p:blipFill>
        <p:spPr bwMode="auto">
          <a:xfrm>
            <a:off x="6096000" y="3925888"/>
            <a:ext cx="2362200" cy="1560512"/>
          </a:xfrm>
          <a:prstGeom prst="rect">
            <a:avLst/>
          </a:prstGeom>
          <a:noFill/>
          <a:ln w="9525">
            <a:noFill/>
            <a:miter lim="800000"/>
            <a:headEnd/>
            <a:tailEnd/>
          </a:ln>
        </p:spPr>
      </p:pic>
      <p:pic>
        <p:nvPicPr>
          <p:cNvPr id="3079" name="Picture 15"/>
          <p:cNvPicPr>
            <a:picLocks noChangeAspect="1" noChangeArrowheads="1"/>
          </p:cNvPicPr>
          <p:nvPr/>
        </p:nvPicPr>
        <p:blipFill>
          <a:blip r:embed="rId6" cstate="print"/>
          <a:srcRect/>
          <a:stretch>
            <a:fillRect/>
          </a:stretch>
        </p:blipFill>
        <p:spPr bwMode="auto">
          <a:xfrm>
            <a:off x="2819400" y="4838700"/>
            <a:ext cx="180975" cy="177800"/>
          </a:xfrm>
          <a:prstGeom prst="rect">
            <a:avLst/>
          </a:prstGeom>
          <a:noFill/>
          <a:ln w="9525">
            <a:noFill/>
            <a:miter lim="800000"/>
            <a:headEnd/>
            <a:tailEnd/>
          </a:ln>
        </p:spPr>
      </p:pic>
      <p:pic>
        <p:nvPicPr>
          <p:cNvPr id="3080" name="Picture 16"/>
          <p:cNvPicPr>
            <a:picLocks noChangeAspect="1" noChangeArrowheads="1"/>
          </p:cNvPicPr>
          <p:nvPr/>
        </p:nvPicPr>
        <p:blipFill>
          <a:blip r:embed="rId6" cstate="print"/>
          <a:srcRect/>
          <a:stretch>
            <a:fillRect/>
          </a:stretch>
        </p:blipFill>
        <p:spPr bwMode="auto">
          <a:xfrm>
            <a:off x="3124200" y="4838700"/>
            <a:ext cx="180975" cy="177800"/>
          </a:xfrm>
          <a:prstGeom prst="rect">
            <a:avLst/>
          </a:prstGeom>
          <a:noFill/>
          <a:ln w="9525">
            <a:noFill/>
            <a:miter lim="800000"/>
            <a:headEnd/>
            <a:tailEnd/>
          </a:ln>
        </p:spPr>
      </p:pic>
      <p:pic>
        <p:nvPicPr>
          <p:cNvPr id="3081" name="Picture 17"/>
          <p:cNvPicPr>
            <a:picLocks noChangeAspect="1" noChangeArrowheads="1"/>
          </p:cNvPicPr>
          <p:nvPr/>
        </p:nvPicPr>
        <p:blipFill>
          <a:blip r:embed="rId6" cstate="print"/>
          <a:srcRect/>
          <a:stretch>
            <a:fillRect/>
          </a:stretch>
        </p:blipFill>
        <p:spPr bwMode="auto">
          <a:xfrm>
            <a:off x="3429000" y="4838700"/>
            <a:ext cx="180975" cy="177800"/>
          </a:xfrm>
          <a:prstGeom prst="rect">
            <a:avLst/>
          </a:prstGeom>
          <a:noFill/>
          <a:ln w="9525">
            <a:noFill/>
            <a:miter lim="800000"/>
            <a:headEnd/>
            <a:tailEnd/>
          </a:ln>
        </p:spPr>
      </p:pic>
      <p:pic>
        <p:nvPicPr>
          <p:cNvPr id="3082" name="Picture 18"/>
          <p:cNvPicPr>
            <a:picLocks noChangeAspect="1" noChangeArrowheads="1"/>
          </p:cNvPicPr>
          <p:nvPr/>
        </p:nvPicPr>
        <p:blipFill>
          <a:blip r:embed="rId7" cstate="print"/>
          <a:srcRect/>
          <a:stretch>
            <a:fillRect/>
          </a:stretch>
        </p:blipFill>
        <p:spPr bwMode="auto">
          <a:xfrm>
            <a:off x="3733800" y="4838700"/>
            <a:ext cx="180975" cy="177800"/>
          </a:xfrm>
          <a:prstGeom prst="rect">
            <a:avLst/>
          </a:prstGeom>
          <a:noFill/>
          <a:ln w="9525">
            <a:noFill/>
            <a:miter lim="800000"/>
            <a:headEnd/>
            <a:tailEnd/>
          </a:ln>
        </p:spPr>
      </p:pic>
      <p:pic>
        <p:nvPicPr>
          <p:cNvPr id="3083" name="Picture 19"/>
          <p:cNvPicPr>
            <a:picLocks noChangeAspect="1" noChangeArrowheads="1"/>
          </p:cNvPicPr>
          <p:nvPr/>
        </p:nvPicPr>
        <p:blipFill>
          <a:blip r:embed="rId7" cstate="print"/>
          <a:srcRect/>
          <a:stretch>
            <a:fillRect/>
          </a:stretch>
        </p:blipFill>
        <p:spPr bwMode="auto">
          <a:xfrm>
            <a:off x="4038600" y="4838700"/>
            <a:ext cx="180975" cy="177800"/>
          </a:xfrm>
          <a:prstGeom prst="rect">
            <a:avLst/>
          </a:prstGeom>
          <a:noFill/>
          <a:ln w="9525">
            <a:noFill/>
            <a:miter lim="800000"/>
            <a:headEnd/>
            <a:tailEnd/>
          </a:ln>
        </p:spPr>
      </p:pic>
      <p:pic>
        <p:nvPicPr>
          <p:cNvPr id="3084" name="Picture 20"/>
          <p:cNvPicPr>
            <a:picLocks noChangeAspect="1" noChangeArrowheads="1"/>
          </p:cNvPicPr>
          <p:nvPr/>
        </p:nvPicPr>
        <p:blipFill>
          <a:blip r:embed="rId7" cstate="print"/>
          <a:srcRect/>
          <a:stretch>
            <a:fillRect/>
          </a:stretch>
        </p:blipFill>
        <p:spPr bwMode="auto">
          <a:xfrm>
            <a:off x="4343400" y="4838700"/>
            <a:ext cx="180975" cy="177800"/>
          </a:xfrm>
          <a:prstGeom prst="rect">
            <a:avLst/>
          </a:prstGeom>
          <a:noFill/>
          <a:ln w="9525">
            <a:noFill/>
            <a:miter lim="800000"/>
            <a:headEnd/>
            <a:tailEnd/>
          </a:ln>
        </p:spPr>
      </p:pic>
      <p:pic>
        <p:nvPicPr>
          <p:cNvPr id="3085" name="Picture 21"/>
          <p:cNvPicPr>
            <a:picLocks noChangeAspect="1" noChangeArrowheads="1"/>
          </p:cNvPicPr>
          <p:nvPr/>
        </p:nvPicPr>
        <p:blipFill>
          <a:blip r:embed="rId7" cstate="print"/>
          <a:srcRect/>
          <a:stretch>
            <a:fillRect/>
          </a:stretch>
        </p:blipFill>
        <p:spPr bwMode="auto">
          <a:xfrm>
            <a:off x="4646613" y="4837113"/>
            <a:ext cx="182562" cy="179387"/>
          </a:xfrm>
          <a:prstGeom prst="rect">
            <a:avLst/>
          </a:prstGeom>
          <a:noFill/>
          <a:ln w="9525">
            <a:noFill/>
            <a:miter lim="800000"/>
            <a:headEnd/>
            <a:tailEnd/>
          </a:ln>
        </p:spPr>
      </p:pic>
      <p:pic>
        <p:nvPicPr>
          <p:cNvPr id="3086" name="Picture 22"/>
          <p:cNvPicPr>
            <a:picLocks noChangeAspect="1" noChangeArrowheads="1"/>
          </p:cNvPicPr>
          <p:nvPr/>
        </p:nvPicPr>
        <p:blipFill>
          <a:blip r:embed="rId7" cstate="print"/>
          <a:srcRect/>
          <a:stretch>
            <a:fillRect/>
          </a:stretch>
        </p:blipFill>
        <p:spPr bwMode="auto">
          <a:xfrm>
            <a:off x="4953000" y="4838700"/>
            <a:ext cx="180975" cy="177800"/>
          </a:xfrm>
          <a:prstGeom prst="rect">
            <a:avLst/>
          </a:prstGeom>
          <a:noFill/>
          <a:ln w="9525">
            <a:noFill/>
            <a:miter lim="800000"/>
            <a:headEnd/>
            <a:tailEnd/>
          </a:ln>
        </p:spPr>
      </p:pic>
      <p:pic>
        <p:nvPicPr>
          <p:cNvPr id="3087" name="Picture 23"/>
          <p:cNvPicPr>
            <a:picLocks noChangeAspect="1" noChangeArrowheads="1"/>
          </p:cNvPicPr>
          <p:nvPr/>
        </p:nvPicPr>
        <p:blipFill>
          <a:blip r:embed="rId7" cstate="print"/>
          <a:srcRect/>
          <a:stretch>
            <a:fillRect/>
          </a:stretch>
        </p:blipFill>
        <p:spPr bwMode="auto">
          <a:xfrm>
            <a:off x="5257800" y="4838700"/>
            <a:ext cx="180975" cy="177800"/>
          </a:xfrm>
          <a:prstGeom prst="rect">
            <a:avLst/>
          </a:prstGeom>
          <a:noFill/>
          <a:ln w="9525">
            <a:noFill/>
            <a:miter lim="800000"/>
            <a:headEnd/>
            <a:tailEnd/>
          </a:ln>
        </p:spPr>
      </p:pic>
      <p:pic>
        <p:nvPicPr>
          <p:cNvPr id="3088" name="Picture 24"/>
          <p:cNvPicPr>
            <a:picLocks noChangeAspect="1" noChangeArrowheads="1"/>
          </p:cNvPicPr>
          <p:nvPr/>
        </p:nvPicPr>
        <p:blipFill>
          <a:blip r:embed="rId7" cstate="print"/>
          <a:srcRect/>
          <a:stretch>
            <a:fillRect/>
          </a:stretch>
        </p:blipFill>
        <p:spPr bwMode="auto">
          <a:xfrm>
            <a:off x="5562600" y="4838700"/>
            <a:ext cx="180975" cy="177800"/>
          </a:xfrm>
          <a:prstGeom prst="rect">
            <a:avLst/>
          </a:prstGeom>
          <a:noFill/>
          <a:ln w="9525">
            <a:noFill/>
            <a:miter lim="800000"/>
            <a:headEnd/>
            <a:tailEnd/>
          </a:ln>
        </p:spPr>
      </p:pic>
      <p:pic>
        <p:nvPicPr>
          <p:cNvPr id="3089" name="Picture 25"/>
          <p:cNvPicPr>
            <a:picLocks noChangeAspect="1" noChangeArrowheads="1"/>
          </p:cNvPicPr>
          <p:nvPr/>
        </p:nvPicPr>
        <p:blipFill>
          <a:blip r:embed="rId8" cstate="print"/>
          <a:srcRect/>
          <a:stretch>
            <a:fillRect/>
          </a:stretch>
        </p:blipFill>
        <p:spPr bwMode="auto">
          <a:xfrm>
            <a:off x="5867400" y="4838700"/>
            <a:ext cx="180975" cy="177800"/>
          </a:xfrm>
          <a:prstGeom prst="rect">
            <a:avLst/>
          </a:prstGeom>
          <a:noFill/>
          <a:ln w="9525">
            <a:noFill/>
            <a:miter lim="800000"/>
            <a:headEnd/>
            <a:tailEnd/>
          </a:ln>
        </p:spPr>
      </p:pic>
      <p:pic>
        <p:nvPicPr>
          <p:cNvPr id="3090" name="Picture 26"/>
          <p:cNvPicPr>
            <a:picLocks noChangeAspect="1" noChangeArrowheads="1"/>
          </p:cNvPicPr>
          <p:nvPr/>
        </p:nvPicPr>
        <p:blipFill>
          <a:blip r:embed="rId8" cstate="print"/>
          <a:srcRect/>
          <a:stretch>
            <a:fillRect/>
          </a:stretch>
        </p:blipFill>
        <p:spPr bwMode="auto">
          <a:xfrm>
            <a:off x="6172200" y="4838700"/>
            <a:ext cx="180975" cy="177800"/>
          </a:xfrm>
          <a:prstGeom prst="rect">
            <a:avLst/>
          </a:prstGeom>
          <a:noFill/>
          <a:ln w="9525">
            <a:noFill/>
            <a:miter lim="800000"/>
            <a:headEnd/>
            <a:tailEnd/>
          </a:ln>
        </p:spPr>
      </p:pic>
      <p:pic>
        <p:nvPicPr>
          <p:cNvPr id="3091" name="Picture 27"/>
          <p:cNvPicPr>
            <a:picLocks noChangeAspect="1" noChangeArrowheads="1"/>
          </p:cNvPicPr>
          <p:nvPr/>
        </p:nvPicPr>
        <p:blipFill>
          <a:blip r:embed="rId7" cstate="print"/>
          <a:srcRect/>
          <a:stretch>
            <a:fillRect/>
          </a:stretch>
        </p:blipFill>
        <p:spPr bwMode="auto">
          <a:xfrm>
            <a:off x="2514600" y="4838700"/>
            <a:ext cx="180975" cy="17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685800" y="1752600"/>
            <a:ext cx="8077200" cy="37338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2" name="Title 1"/>
          <p:cNvSpPr>
            <a:spLocks noGrp="1"/>
          </p:cNvSpPr>
          <p:nvPr>
            <p:ph type="title"/>
          </p:nvPr>
        </p:nvSpPr>
        <p:spPr/>
        <p:txBody>
          <a:bodyPr/>
          <a:lstStyle/>
          <a:p>
            <a:r>
              <a:rPr lang="en-US" sz="3600" dirty="0" smtClean="0"/>
              <a:t>Tools for Debugging and Testing</a:t>
            </a:r>
            <a:endParaRPr lang="en-US" sz="3600" dirty="0"/>
          </a:p>
        </p:txBody>
      </p:sp>
      <p:sp>
        <p:nvSpPr>
          <p:cNvPr id="25" name="Left-Right Arrow 24"/>
          <p:cNvSpPr/>
          <p:nvPr/>
        </p:nvSpPr>
        <p:spPr bwMode="auto">
          <a:xfrm>
            <a:off x="838200" y="5181600"/>
            <a:ext cx="8153400" cy="533400"/>
          </a:xfrm>
          <a:prstGeom prst="leftRightArrow">
            <a:avLst>
              <a:gd name="adj1" fmla="val 65000"/>
              <a:gd name="adj2" fmla="val 50000"/>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fontAlgn="base">
              <a:spcBef>
                <a:spcPct val="0"/>
              </a:spcBef>
              <a:spcAft>
                <a:spcPct val="0"/>
              </a:spcAft>
            </a:pPr>
            <a:endParaRPr lang="en-US" sz="1600">
              <a:solidFill>
                <a:prstClr val="white"/>
              </a:solidFill>
            </a:endParaRPr>
          </a:p>
        </p:txBody>
      </p:sp>
      <p:sp>
        <p:nvSpPr>
          <p:cNvPr id="22" name="TextBox 21"/>
          <p:cNvSpPr txBox="1"/>
          <p:nvPr/>
        </p:nvSpPr>
        <p:spPr>
          <a:xfrm>
            <a:off x="7543800" y="5257800"/>
            <a:ext cx="12954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High Risk</a:t>
            </a:r>
          </a:p>
        </p:txBody>
      </p:sp>
      <p:sp>
        <p:nvSpPr>
          <p:cNvPr id="24" name="TextBox 23"/>
          <p:cNvSpPr txBox="1"/>
          <p:nvPr/>
        </p:nvSpPr>
        <p:spPr>
          <a:xfrm>
            <a:off x="1066800" y="5257800"/>
            <a:ext cx="12192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Low Risk</a:t>
            </a:r>
          </a:p>
        </p:txBody>
      </p:sp>
      <p:sp>
        <p:nvSpPr>
          <p:cNvPr id="30" name="Rounded Rectangle 29"/>
          <p:cNvSpPr/>
          <p:nvPr/>
        </p:nvSpPr>
        <p:spPr>
          <a:xfrm>
            <a:off x="7467600" y="381000"/>
            <a:ext cx="1447799" cy="914400"/>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600" dirty="0">
                <a:solidFill>
                  <a:prstClr val="white"/>
                </a:solidFill>
              </a:rPr>
              <a:t>Debugging &amp; Testing</a:t>
            </a:r>
          </a:p>
        </p:txBody>
      </p:sp>
      <p:sp>
        <p:nvSpPr>
          <p:cNvPr id="36" name="Rounded Rectangle 35"/>
          <p:cNvSpPr/>
          <p:nvPr/>
        </p:nvSpPr>
        <p:spPr bwMode="auto">
          <a:xfrm>
            <a:off x="3352800" y="3124200"/>
            <a:ext cx="5562600" cy="762000"/>
          </a:xfrm>
          <a:prstGeom prst="roundRect">
            <a:avLst>
              <a:gd name="adj" fmla="val 11310"/>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1600" b="1" dirty="0">
                <a:solidFill>
                  <a:prstClr val="black"/>
                </a:solidFill>
              </a:rPr>
              <a:t>Dynamic Code Analysis</a:t>
            </a:r>
          </a:p>
        </p:txBody>
      </p:sp>
      <p:sp>
        <p:nvSpPr>
          <p:cNvPr id="27" name="Rounded Rectangle 26"/>
          <p:cNvSpPr/>
          <p:nvPr/>
        </p:nvSpPr>
        <p:spPr>
          <a:xfrm>
            <a:off x="4953000" y="3200400"/>
            <a:ext cx="1447799" cy="609600"/>
          </a:xfrm>
          <a:prstGeom prst="roundRect">
            <a:avLst>
              <a:gd name="adj" fmla="val 4954"/>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r>
              <a:rPr lang="en-US" sz="1600" dirty="0">
                <a:solidFill>
                  <a:prstClr val="black"/>
                </a:solidFill>
              </a:rPr>
              <a:t>Real Time Execution Trace</a:t>
            </a:r>
          </a:p>
        </p:txBody>
      </p:sp>
      <p:sp>
        <p:nvSpPr>
          <p:cNvPr id="35" name="Rounded Rectangle 34"/>
          <p:cNvSpPr/>
          <p:nvPr/>
        </p:nvSpPr>
        <p:spPr bwMode="auto">
          <a:xfrm>
            <a:off x="1066800" y="4267200"/>
            <a:ext cx="7848600" cy="762000"/>
          </a:xfrm>
          <a:prstGeom prst="roundRect">
            <a:avLst>
              <a:gd name="adj" fmla="val 12381"/>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1600" b="1" dirty="0">
                <a:solidFill>
                  <a:prstClr val="black"/>
                </a:solidFill>
              </a:rPr>
              <a:t>Static Code Analysis</a:t>
            </a:r>
          </a:p>
        </p:txBody>
      </p:sp>
      <p:sp>
        <p:nvSpPr>
          <p:cNvPr id="38" name="Rounded Rectangle 37"/>
          <p:cNvSpPr/>
          <p:nvPr/>
        </p:nvSpPr>
        <p:spPr bwMode="auto">
          <a:xfrm>
            <a:off x="5486400" y="1981200"/>
            <a:ext cx="3429000" cy="762000"/>
          </a:xfrm>
          <a:prstGeom prst="roundRect">
            <a:avLst>
              <a:gd name="adj" fmla="val 10834"/>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1600" b="1" dirty="0">
                <a:solidFill>
                  <a:prstClr val="black"/>
                </a:solidFill>
              </a:rPr>
              <a:t>Functional Validation </a:t>
            </a:r>
          </a:p>
          <a:p>
            <a:pPr algn="r" eaLnBrk="0" fontAlgn="base" hangingPunct="0">
              <a:spcBef>
                <a:spcPct val="0"/>
              </a:spcBef>
              <a:spcAft>
                <a:spcPct val="0"/>
              </a:spcAft>
            </a:pPr>
            <a:r>
              <a:rPr lang="en-US" sz="1600" b="1" dirty="0">
                <a:solidFill>
                  <a:prstClr val="black"/>
                </a:solidFill>
              </a:rPr>
              <a:t>of Code</a:t>
            </a:r>
          </a:p>
        </p:txBody>
      </p:sp>
      <p:sp>
        <p:nvSpPr>
          <p:cNvPr id="29" name="Rounded Rectangle 28"/>
          <p:cNvSpPr/>
          <p:nvPr/>
        </p:nvSpPr>
        <p:spPr>
          <a:xfrm>
            <a:off x="5562600" y="2057400"/>
            <a:ext cx="1447799" cy="609600"/>
          </a:xfrm>
          <a:prstGeom prst="roundRect">
            <a:avLst>
              <a:gd name="adj" fmla="val 4954"/>
            </a:avLst>
          </a:prstGeom>
        </p:spPr>
        <p:style>
          <a:lnRef idx="1">
            <a:schemeClr val="accent6"/>
          </a:lnRef>
          <a:fillRef idx="2">
            <a:schemeClr val="accent6"/>
          </a:fillRef>
          <a:effectRef idx="1">
            <a:schemeClr val="accent6"/>
          </a:effectRef>
          <a:fontRef idx="minor">
            <a:schemeClr val="dk1"/>
          </a:fontRef>
        </p:style>
        <p:txBody>
          <a:bodyPr lIns="95769" tIns="47884" rIns="95769" bIns="47884" rtlCol="0" anchor="ctr"/>
          <a:lstStyle/>
          <a:p>
            <a:r>
              <a:rPr lang="en-US" sz="1600" dirty="0">
                <a:solidFill>
                  <a:prstClr val="black"/>
                </a:solidFill>
              </a:rPr>
              <a:t>Unit Test Framework</a:t>
            </a:r>
          </a:p>
        </p:txBody>
      </p:sp>
      <p:sp>
        <p:nvSpPr>
          <p:cNvPr id="18" name="Left-Right Arrow 17"/>
          <p:cNvSpPr/>
          <p:nvPr/>
        </p:nvSpPr>
        <p:spPr bwMode="auto">
          <a:xfrm rot="16200000">
            <a:off x="-990600" y="3352800"/>
            <a:ext cx="3429000" cy="533400"/>
          </a:xfrm>
          <a:prstGeom prst="leftRightArrow">
            <a:avLst>
              <a:gd name="adj1" fmla="val 65000"/>
              <a:gd name="adj2" fmla="val 50000"/>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fontAlgn="base">
              <a:spcBef>
                <a:spcPct val="0"/>
              </a:spcBef>
              <a:spcAft>
                <a:spcPct val="0"/>
              </a:spcAft>
            </a:pPr>
            <a:endParaRPr lang="en-US" sz="1600">
              <a:solidFill>
                <a:prstClr val="white"/>
              </a:solidFill>
            </a:endParaRPr>
          </a:p>
        </p:txBody>
      </p:sp>
      <p:sp>
        <p:nvSpPr>
          <p:cNvPr id="19" name="TextBox 18"/>
          <p:cNvSpPr txBox="1"/>
          <p:nvPr/>
        </p:nvSpPr>
        <p:spPr>
          <a:xfrm rot="16200000">
            <a:off x="54977" y="2459623"/>
            <a:ext cx="12954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Advanced</a:t>
            </a:r>
          </a:p>
        </p:txBody>
      </p:sp>
      <p:sp>
        <p:nvSpPr>
          <p:cNvPr id="20" name="TextBox 19"/>
          <p:cNvSpPr txBox="1"/>
          <p:nvPr/>
        </p:nvSpPr>
        <p:spPr>
          <a:xfrm rot="16200000">
            <a:off x="207377" y="4517023"/>
            <a:ext cx="990600"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2000" b="1" dirty="0">
                <a:solidFill>
                  <a:prstClr val="white"/>
                </a:solidFill>
              </a:rPr>
              <a:t>Simple</a:t>
            </a:r>
          </a:p>
        </p:txBody>
      </p:sp>
      <p:sp>
        <p:nvSpPr>
          <p:cNvPr id="37" name="Title 1"/>
          <p:cNvSpPr txBox="1">
            <a:spLocks/>
          </p:cNvSpPr>
          <p:nvPr/>
        </p:nvSpPr>
        <p:spPr bwMode="auto">
          <a:xfrm rot="16200000">
            <a:off x="-1028700" y="3390900"/>
            <a:ext cx="25146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dirty="0">
                <a:solidFill>
                  <a:prstClr val="black"/>
                </a:solidFill>
              </a:rPr>
              <a:t>Application Complexity</a:t>
            </a:r>
          </a:p>
        </p:txBody>
      </p:sp>
      <p:sp>
        <p:nvSpPr>
          <p:cNvPr id="39" name="Title 1"/>
          <p:cNvSpPr txBox="1">
            <a:spLocks/>
          </p:cNvSpPr>
          <p:nvPr/>
        </p:nvSpPr>
        <p:spPr bwMode="auto">
          <a:xfrm>
            <a:off x="3657600" y="5638800"/>
            <a:ext cx="25146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fontAlgn="base">
              <a:spcBef>
                <a:spcPct val="0"/>
              </a:spcBef>
              <a:spcAft>
                <a:spcPct val="0"/>
              </a:spcAft>
              <a:defRPr/>
            </a:pPr>
            <a:r>
              <a:rPr lang="en-US" dirty="0">
                <a:solidFill>
                  <a:prstClr val="black"/>
                </a:solidFill>
              </a:rPr>
              <a:t>Application Criticality</a:t>
            </a:r>
          </a:p>
        </p:txBody>
      </p:sp>
      <p:sp>
        <p:nvSpPr>
          <p:cNvPr id="41" name="Rounded Rectangle 40"/>
          <p:cNvSpPr/>
          <p:nvPr/>
        </p:nvSpPr>
        <p:spPr>
          <a:xfrm>
            <a:off x="3429000" y="3200400"/>
            <a:ext cx="1447799" cy="609600"/>
          </a:xfrm>
          <a:prstGeom prst="roundRect">
            <a:avLst>
              <a:gd name="adj" fmla="val 4954"/>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r>
              <a:rPr lang="en-US" sz="1600" dirty="0">
                <a:solidFill>
                  <a:prstClr val="black"/>
                </a:solidFill>
              </a:rPr>
              <a:t>Desktop Execution Trace</a:t>
            </a:r>
          </a:p>
        </p:txBody>
      </p:sp>
      <p:sp>
        <p:nvSpPr>
          <p:cNvPr id="28" name="Rounded Rectangle 27"/>
          <p:cNvSpPr/>
          <p:nvPr/>
        </p:nvSpPr>
        <p:spPr>
          <a:xfrm>
            <a:off x="1143000" y="4343400"/>
            <a:ext cx="1447799" cy="609600"/>
          </a:xfrm>
          <a:prstGeom prst="roundRect">
            <a:avLst>
              <a:gd name="adj" fmla="val 4954"/>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r>
              <a:rPr lang="en-US" sz="1600" dirty="0">
                <a:solidFill>
                  <a:prstClr val="black"/>
                </a:solidFill>
              </a:rPr>
              <a:t>VI Analyzer Toolkit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Science Automation</a:t>
            </a:r>
            <a:endParaRPr lang="en-US" dirty="0"/>
          </a:p>
        </p:txBody>
      </p:sp>
      <p:sp>
        <p:nvSpPr>
          <p:cNvPr id="4" name="Content Placeholder 3"/>
          <p:cNvSpPr>
            <a:spLocks noGrp="1"/>
          </p:cNvSpPr>
          <p:nvPr>
            <p:ph idx="1"/>
          </p:nvPr>
        </p:nvSpPr>
        <p:spPr>
          <a:xfrm>
            <a:off x="304800" y="1219200"/>
            <a:ext cx="8458200" cy="609600"/>
          </a:xfrm>
        </p:spPr>
        <p:txBody>
          <a:bodyPr/>
          <a:lstStyle/>
          <a:p>
            <a:pPr>
              <a:buNone/>
            </a:pPr>
            <a:r>
              <a:rPr lang="en-US" dirty="0" smtClean="0"/>
              <a:t>Developed Long-term testing solution for artificial hearts</a:t>
            </a:r>
          </a:p>
          <a:p>
            <a:pPr>
              <a:buNone/>
            </a:pPr>
            <a:endParaRPr lang="en-US" dirty="0" smtClean="0"/>
          </a:p>
        </p:txBody>
      </p:sp>
      <p:sp>
        <p:nvSpPr>
          <p:cNvPr id="5" name="TextBox 4"/>
          <p:cNvSpPr txBox="1"/>
          <p:nvPr/>
        </p:nvSpPr>
        <p:spPr>
          <a:xfrm>
            <a:off x="381000" y="2057400"/>
            <a:ext cx="3581400" cy="3733800"/>
          </a:xfrm>
          <a:prstGeom prst="rect">
            <a:avLst/>
          </a:prstGeom>
          <a:noFill/>
        </p:spPr>
        <p:txBody>
          <a:bodyPr wrap="square" rtlCol="0">
            <a:spAutoFit/>
          </a:bodyPr>
          <a:lstStyle/>
          <a:p>
            <a:r>
              <a:rPr lang="en-US" sz="2400" dirty="0">
                <a:solidFill>
                  <a:prstClr val="black"/>
                </a:solidFill>
              </a:rPr>
              <a:t>"The Unit Test Framework’s flexibility and ease of use certainly enabled much faster and reliable completion of this portion of the project potentially saving </a:t>
            </a:r>
            <a:r>
              <a:rPr lang="en-US" sz="2400" b="1" dirty="0">
                <a:solidFill>
                  <a:prstClr val="black"/>
                </a:solidFill>
              </a:rPr>
              <a:t>hundreds of hours and thousands of dollars </a:t>
            </a:r>
            <a:r>
              <a:rPr lang="en-US" sz="2400" dirty="0">
                <a:solidFill>
                  <a:prstClr val="black"/>
                </a:solidFill>
              </a:rPr>
              <a:t>over the life of the project."</a:t>
            </a:r>
          </a:p>
          <a:p>
            <a:endParaRPr lang="en-US" dirty="0">
              <a:solidFill>
                <a:prstClr val="black"/>
              </a:solidFill>
            </a:endParaRPr>
          </a:p>
        </p:txBody>
      </p:sp>
      <p:pic>
        <p:nvPicPr>
          <p:cNvPr id="1026" name="Picture 2"/>
          <p:cNvPicPr>
            <a:picLocks noChangeAspect="1" noChangeArrowheads="1"/>
          </p:cNvPicPr>
          <p:nvPr/>
        </p:nvPicPr>
        <p:blipFill>
          <a:blip r:embed="rId3" cstate="email"/>
          <a:srcRect/>
          <a:stretch>
            <a:fillRect/>
          </a:stretch>
        </p:blipFill>
        <p:spPr bwMode="auto">
          <a:xfrm>
            <a:off x="4267200" y="1981200"/>
            <a:ext cx="4419600" cy="390525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3810000" y="1905000"/>
            <a:ext cx="1447800" cy="15240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sp>
        <p:nvSpPr>
          <p:cNvPr id="2" name="Title 1"/>
          <p:cNvSpPr>
            <a:spLocks noGrp="1"/>
          </p:cNvSpPr>
          <p:nvPr>
            <p:ph type="title"/>
          </p:nvPr>
        </p:nvSpPr>
        <p:spPr/>
        <p:txBody>
          <a:bodyPr/>
          <a:lstStyle/>
          <a:p>
            <a:r>
              <a:rPr lang="en-US" dirty="0" smtClean="0"/>
              <a:t>LabVIEW Unit Test Framework</a:t>
            </a:r>
            <a:endParaRPr lang="en-US" dirty="0"/>
          </a:p>
        </p:txBody>
      </p:sp>
      <p:sp>
        <p:nvSpPr>
          <p:cNvPr id="12" name="TextBox 11"/>
          <p:cNvSpPr txBox="1"/>
          <p:nvPr/>
        </p:nvSpPr>
        <p:spPr>
          <a:xfrm>
            <a:off x="3850979" y="2983468"/>
            <a:ext cx="1330621" cy="369332"/>
          </a:xfrm>
          <a:prstGeom prst="rect">
            <a:avLst/>
          </a:prstGeom>
          <a:noFill/>
        </p:spPr>
        <p:txBody>
          <a:bodyPr wrap="none" rtlCol="0">
            <a:spAutoFit/>
          </a:bodyPr>
          <a:lstStyle/>
          <a:p>
            <a:r>
              <a:rPr lang="en-US" dirty="0">
                <a:solidFill>
                  <a:prstClr val="black"/>
                </a:solidFill>
              </a:rPr>
              <a:t>VI Under Test</a:t>
            </a:r>
          </a:p>
        </p:txBody>
      </p:sp>
      <p:sp>
        <p:nvSpPr>
          <p:cNvPr id="13" name="Right Arrow 12"/>
          <p:cNvSpPr/>
          <p:nvPr/>
        </p:nvSpPr>
        <p:spPr bwMode="auto">
          <a:xfrm>
            <a:off x="2057400" y="2209800"/>
            <a:ext cx="17526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b="1" dirty="0">
                <a:solidFill>
                  <a:prstClr val="black"/>
                </a:solidFill>
              </a:rPr>
              <a:t>Input Values</a:t>
            </a:r>
          </a:p>
        </p:txBody>
      </p:sp>
      <p:sp>
        <p:nvSpPr>
          <p:cNvPr id="15" name="Right Arrow 14"/>
          <p:cNvSpPr/>
          <p:nvPr/>
        </p:nvSpPr>
        <p:spPr bwMode="auto">
          <a:xfrm>
            <a:off x="5257800" y="2209800"/>
            <a:ext cx="1676400" cy="7620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prstClr val="black"/>
                </a:solidFill>
              </a:rPr>
              <a:t>Output</a:t>
            </a:r>
          </a:p>
        </p:txBody>
      </p:sp>
      <p:pic>
        <p:nvPicPr>
          <p:cNvPr id="8" name="Picture 7" descr="VIICON.png"/>
          <p:cNvPicPr>
            <a:picLocks noChangeAspect="1"/>
          </p:cNvPicPr>
          <p:nvPr/>
        </p:nvPicPr>
        <p:blipFill>
          <a:blip r:embed="rId3" cstate="email"/>
          <a:srcRect l="14756" t="9376" r="6546" b="10926"/>
          <a:stretch>
            <a:fillRect/>
          </a:stretch>
        </p:blipFill>
        <p:spPr>
          <a:xfrm>
            <a:off x="4155779" y="2057400"/>
            <a:ext cx="860611" cy="914400"/>
          </a:xfrm>
          <a:prstGeom prst="rect">
            <a:avLst/>
          </a:prstGeom>
        </p:spPr>
      </p:pic>
      <p:sp>
        <p:nvSpPr>
          <p:cNvPr id="20" name="Right Arrow 19"/>
          <p:cNvSpPr/>
          <p:nvPr/>
        </p:nvSpPr>
        <p:spPr bwMode="auto">
          <a:xfrm>
            <a:off x="2057400" y="3962400"/>
            <a:ext cx="49530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dirty="0">
                <a:solidFill>
                  <a:prstClr val="black"/>
                </a:solidFill>
              </a:rPr>
              <a:t>Expected Output</a:t>
            </a:r>
          </a:p>
        </p:txBody>
      </p:sp>
      <p:sp>
        <p:nvSpPr>
          <p:cNvPr id="21" name="Rounded Rectangle 20"/>
          <p:cNvSpPr/>
          <p:nvPr/>
        </p:nvSpPr>
        <p:spPr bwMode="auto">
          <a:xfrm>
            <a:off x="228600" y="1828800"/>
            <a:ext cx="18288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dirty="0">
              <a:solidFill>
                <a:prstClr val="black"/>
              </a:solidFill>
            </a:endParaRPr>
          </a:p>
        </p:txBody>
      </p:sp>
      <p:sp>
        <p:nvSpPr>
          <p:cNvPr id="22" name="Rounded Rectangle 21"/>
          <p:cNvSpPr/>
          <p:nvPr/>
        </p:nvSpPr>
        <p:spPr bwMode="auto">
          <a:xfrm>
            <a:off x="7010400" y="1828800"/>
            <a:ext cx="19050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pic>
        <p:nvPicPr>
          <p:cNvPr id="23" name="Picture 4"/>
          <p:cNvPicPr>
            <a:picLocks noChangeAspect="1" noChangeArrowheads="1"/>
          </p:cNvPicPr>
          <p:nvPr/>
        </p:nvPicPr>
        <p:blipFill>
          <a:blip r:embed="rId4" cstate="email"/>
          <a:srcRect/>
          <a:stretch>
            <a:fillRect/>
          </a:stretch>
        </p:blipFill>
        <p:spPr bwMode="auto">
          <a:xfrm>
            <a:off x="7315200" y="2057400"/>
            <a:ext cx="1371600" cy="1828800"/>
          </a:xfrm>
          <a:prstGeom prst="rect">
            <a:avLst/>
          </a:prstGeom>
          <a:noFill/>
          <a:ln w="9525">
            <a:solidFill>
              <a:schemeClr val="accent1">
                <a:lumMod val="75000"/>
              </a:schemeClr>
            </a:solidFill>
            <a:miter lim="800000"/>
            <a:headEnd/>
            <a:tailEnd/>
          </a:ln>
          <a:effectLst/>
        </p:spPr>
      </p:pic>
      <p:pic>
        <p:nvPicPr>
          <p:cNvPr id="24" name="Picture 2"/>
          <p:cNvPicPr>
            <a:picLocks noChangeAspect="1" noChangeArrowheads="1"/>
          </p:cNvPicPr>
          <p:nvPr/>
        </p:nvPicPr>
        <p:blipFill>
          <a:blip r:embed="rId5" cstate="email"/>
          <a:srcRect/>
          <a:stretch>
            <a:fillRect/>
          </a:stretch>
        </p:blipFill>
        <p:spPr bwMode="auto">
          <a:xfrm>
            <a:off x="7086600" y="2687752"/>
            <a:ext cx="1066800" cy="1350847"/>
          </a:xfrm>
          <a:prstGeom prst="rect">
            <a:avLst/>
          </a:prstGeom>
          <a:ln>
            <a:noFill/>
          </a:ln>
          <a:effectLst>
            <a:outerShdw blurRad="50800" dist="38100" dir="2700000" algn="tl" rotWithShape="0">
              <a:prstClr val="black">
                <a:alpha val="40000"/>
              </a:prstClr>
            </a:outerShdw>
            <a:reflection blurRad="12700" stA="30000" endPos="30000" dist="5000" dir="5400000" sy="-100000" algn="bl" rotWithShape="0"/>
          </a:effectLst>
        </p:spPr>
      </p:pic>
      <p:sp>
        <p:nvSpPr>
          <p:cNvPr id="25" name="TextBox 24"/>
          <p:cNvSpPr txBox="1"/>
          <p:nvPr/>
        </p:nvSpPr>
        <p:spPr>
          <a:xfrm>
            <a:off x="228600" y="4038600"/>
            <a:ext cx="1828800" cy="646331"/>
          </a:xfrm>
          <a:prstGeom prst="rect">
            <a:avLst/>
          </a:prstGeom>
          <a:noFill/>
        </p:spPr>
        <p:txBody>
          <a:bodyPr wrap="square" rtlCol="0">
            <a:spAutoFit/>
          </a:bodyPr>
          <a:lstStyle/>
          <a:p>
            <a:pPr algn="ctr"/>
            <a:r>
              <a:rPr lang="en-US" b="1" dirty="0">
                <a:solidFill>
                  <a:prstClr val="black"/>
                </a:solidFill>
              </a:rPr>
              <a:t>Unit Test </a:t>
            </a:r>
          </a:p>
          <a:p>
            <a:pPr algn="ctr"/>
            <a:r>
              <a:rPr lang="en-US" b="1" dirty="0">
                <a:solidFill>
                  <a:prstClr val="black"/>
                </a:solidFill>
              </a:rPr>
              <a:t>Framework</a:t>
            </a:r>
          </a:p>
        </p:txBody>
      </p:sp>
      <p:pic>
        <p:nvPicPr>
          <p:cNvPr id="26" name="Picture 5"/>
          <p:cNvPicPr>
            <a:picLocks noChangeAspect="1" noChangeArrowheads="1"/>
          </p:cNvPicPr>
          <p:nvPr/>
        </p:nvPicPr>
        <p:blipFill>
          <a:blip r:embed="rId6" cstate="email"/>
          <a:srcRect/>
          <a:stretch>
            <a:fillRect/>
          </a:stretch>
        </p:blipFill>
        <p:spPr bwMode="auto">
          <a:xfrm>
            <a:off x="489432" y="2337547"/>
            <a:ext cx="1415568" cy="1243854"/>
          </a:xfrm>
          <a:prstGeom prst="rect">
            <a:avLst/>
          </a:prstGeom>
          <a:noFill/>
          <a:ln w="9525">
            <a:noFill/>
            <a:miter lim="800000"/>
            <a:headEnd/>
            <a:tailEnd/>
          </a:ln>
          <a:effectLst/>
        </p:spPr>
      </p:pic>
      <p:pic>
        <p:nvPicPr>
          <p:cNvPr id="27" name="Picture 26" descr="LVTEST.png"/>
          <p:cNvPicPr>
            <a:picLocks noChangeAspect="1"/>
          </p:cNvPicPr>
          <p:nvPr/>
        </p:nvPicPr>
        <p:blipFill>
          <a:blip r:embed="rId7" cstate="email"/>
          <a:stretch>
            <a:fillRect/>
          </a:stretch>
        </p:blipFill>
        <p:spPr>
          <a:xfrm>
            <a:off x="304800" y="3048000"/>
            <a:ext cx="838200" cy="8628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8" name="TextBox 27"/>
          <p:cNvSpPr txBox="1"/>
          <p:nvPr/>
        </p:nvSpPr>
        <p:spPr>
          <a:xfrm>
            <a:off x="7010400" y="4191000"/>
            <a:ext cx="1905000" cy="646331"/>
          </a:xfrm>
          <a:prstGeom prst="rect">
            <a:avLst/>
          </a:prstGeom>
          <a:noFill/>
        </p:spPr>
        <p:txBody>
          <a:bodyPr wrap="square" rtlCol="0">
            <a:spAutoFit/>
          </a:bodyPr>
          <a:lstStyle/>
          <a:p>
            <a:pPr algn="ctr"/>
            <a:r>
              <a:rPr lang="en-US" b="1" dirty="0">
                <a:solidFill>
                  <a:prstClr val="black"/>
                </a:solidFill>
              </a:rPr>
              <a:t>Automated</a:t>
            </a:r>
          </a:p>
          <a:p>
            <a:pPr algn="ctr"/>
            <a:r>
              <a:rPr lang="en-US" b="1" dirty="0">
                <a:solidFill>
                  <a:prstClr val="black"/>
                </a:solidFill>
              </a:rPr>
              <a:t>Report Generation</a:t>
            </a:r>
          </a:p>
        </p:txBody>
      </p:sp>
      <p:sp>
        <p:nvSpPr>
          <p:cNvPr id="19" name="Rounded Rectangle 18"/>
          <p:cNvSpPr/>
          <p:nvPr/>
        </p:nvSpPr>
        <p:spPr bwMode="auto">
          <a:xfrm>
            <a:off x="1524000" y="5257800"/>
            <a:ext cx="6019800" cy="6096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prstClr val="black"/>
                </a:solidFill>
              </a:rPr>
              <a:t>Test vector = Input value(s) + Expected output(s)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3276600" y="1676400"/>
            <a:ext cx="2514600" cy="2286000"/>
          </a:xfrm>
          <a:prstGeom prst="roundRect">
            <a:avLst>
              <a:gd name="adj" fmla="val 7115"/>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b" anchorCtr="0" compatLnSpc="1">
            <a:prstTxWarp prst="textNoShape">
              <a:avLst/>
            </a:prstTxWarp>
          </a:bodyPr>
          <a:lstStyle/>
          <a:p>
            <a:pPr algn="ctr" eaLnBrk="0" fontAlgn="base" hangingPunct="0">
              <a:spcBef>
                <a:spcPct val="0"/>
              </a:spcBef>
              <a:spcAft>
                <a:spcPct val="0"/>
              </a:spcAft>
            </a:pPr>
            <a:r>
              <a:rPr lang="en-US" sz="2400" b="1" dirty="0">
                <a:solidFill>
                  <a:prstClr val="white"/>
                </a:solidFill>
              </a:rPr>
              <a:t>Windows Desktop</a:t>
            </a:r>
          </a:p>
        </p:txBody>
      </p:sp>
      <p:sp>
        <p:nvSpPr>
          <p:cNvPr id="5" name="Rounded Rectangle 4"/>
          <p:cNvSpPr/>
          <p:nvPr/>
        </p:nvSpPr>
        <p:spPr bwMode="auto">
          <a:xfrm>
            <a:off x="3810000" y="1905000"/>
            <a:ext cx="1447800" cy="15240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sp>
        <p:nvSpPr>
          <p:cNvPr id="2" name="Title 1"/>
          <p:cNvSpPr>
            <a:spLocks noGrp="1"/>
          </p:cNvSpPr>
          <p:nvPr>
            <p:ph type="title"/>
          </p:nvPr>
        </p:nvSpPr>
        <p:spPr/>
        <p:txBody>
          <a:bodyPr/>
          <a:lstStyle/>
          <a:p>
            <a:r>
              <a:rPr lang="en-US" dirty="0" smtClean="0"/>
              <a:t>LabVIEW Unit Test Framework</a:t>
            </a:r>
            <a:endParaRPr lang="en-US" dirty="0"/>
          </a:p>
        </p:txBody>
      </p:sp>
      <p:sp>
        <p:nvSpPr>
          <p:cNvPr id="12" name="TextBox 11"/>
          <p:cNvSpPr txBox="1"/>
          <p:nvPr/>
        </p:nvSpPr>
        <p:spPr>
          <a:xfrm>
            <a:off x="3850979" y="2983468"/>
            <a:ext cx="1330621" cy="369332"/>
          </a:xfrm>
          <a:prstGeom prst="rect">
            <a:avLst/>
          </a:prstGeom>
          <a:noFill/>
        </p:spPr>
        <p:txBody>
          <a:bodyPr wrap="none" rtlCol="0">
            <a:spAutoFit/>
          </a:bodyPr>
          <a:lstStyle/>
          <a:p>
            <a:r>
              <a:rPr lang="en-US" dirty="0">
                <a:solidFill>
                  <a:prstClr val="black"/>
                </a:solidFill>
              </a:rPr>
              <a:t>VI Under Test</a:t>
            </a:r>
          </a:p>
        </p:txBody>
      </p:sp>
      <p:sp>
        <p:nvSpPr>
          <p:cNvPr id="13" name="Right Arrow 12"/>
          <p:cNvSpPr/>
          <p:nvPr/>
        </p:nvSpPr>
        <p:spPr bwMode="auto">
          <a:xfrm>
            <a:off x="2057400" y="2209800"/>
            <a:ext cx="17526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b="1" dirty="0">
                <a:solidFill>
                  <a:prstClr val="black"/>
                </a:solidFill>
              </a:rPr>
              <a:t>Input Values</a:t>
            </a:r>
          </a:p>
        </p:txBody>
      </p:sp>
      <p:sp>
        <p:nvSpPr>
          <p:cNvPr id="15" name="Right Arrow 14"/>
          <p:cNvSpPr/>
          <p:nvPr/>
        </p:nvSpPr>
        <p:spPr bwMode="auto">
          <a:xfrm>
            <a:off x="5257800" y="2209800"/>
            <a:ext cx="1676400" cy="7620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prstClr val="black"/>
                </a:solidFill>
              </a:rPr>
              <a:t>Output</a:t>
            </a:r>
          </a:p>
        </p:txBody>
      </p:sp>
      <p:pic>
        <p:nvPicPr>
          <p:cNvPr id="8" name="Picture 7" descr="VIICON.png"/>
          <p:cNvPicPr>
            <a:picLocks noChangeAspect="1"/>
          </p:cNvPicPr>
          <p:nvPr/>
        </p:nvPicPr>
        <p:blipFill>
          <a:blip r:embed="rId3" cstate="email"/>
          <a:srcRect l="14756" t="9376" r="6546" b="10926"/>
          <a:stretch>
            <a:fillRect/>
          </a:stretch>
        </p:blipFill>
        <p:spPr>
          <a:xfrm>
            <a:off x="4155779" y="2057400"/>
            <a:ext cx="860611" cy="914400"/>
          </a:xfrm>
          <a:prstGeom prst="rect">
            <a:avLst/>
          </a:prstGeom>
        </p:spPr>
      </p:pic>
      <p:sp>
        <p:nvSpPr>
          <p:cNvPr id="20" name="Right Arrow 19"/>
          <p:cNvSpPr/>
          <p:nvPr/>
        </p:nvSpPr>
        <p:spPr bwMode="auto">
          <a:xfrm>
            <a:off x="2057400" y="3962400"/>
            <a:ext cx="49530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dirty="0">
                <a:solidFill>
                  <a:prstClr val="black"/>
                </a:solidFill>
              </a:rPr>
              <a:t>Expected Output</a:t>
            </a:r>
          </a:p>
        </p:txBody>
      </p:sp>
      <p:sp>
        <p:nvSpPr>
          <p:cNvPr id="21" name="Rounded Rectangle 20"/>
          <p:cNvSpPr/>
          <p:nvPr/>
        </p:nvSpPr>
        <p:spPr bwMode="auto">
          <a:xfrm>
            <a:off x="228600" y="1828800"/>
            <a:ext cx="18288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dirty="0">
              <a:solidFill>
                <a:prstClr val="black"/>
              </a:solidFill>
            </a:endParaRPr>
          </a:p>
        </p:txBody>
      </p:sp>
      <p:sp>
        <p:nvSpPr>
          <p:cNvPr id="22" name="Rounded Rectangle 21"/>
          <p:cNvSpPr/>
          <p:nvPr/>
        </p:nvSpPr>
        <p:spPr bwMode="auto">
          <a:xfrm>
            <a:off x="7010400" y="1828800"/>
            <a:ext cx="19050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pic>
        <p:nvPicPr>
          <p:cNvPr id="23" name="Picture 4"/>
          <p:cNvPicPr>
            <a:picLocks noChangeAspect="1" noChangeArrowheads="1"/>
          </p:cNvPicPr>
          <p:nvPr/>
        </p:nvPicPr>
        <p:blipFill>
          <a:blip r:embed="rId4" cstate="email"/>
          <a:srcRect/>
          <a:stretch>
            <a:fillRect/>
          </a:stretch>
        </p:blipFill>
        <p:spPr bwMode="auto">
          <a:xfrm>
            <a:off x="7315200" y="2057400"/>
            <a:ext cx="1371600" cy="1828800"/>
          </a:xfrm>
          <a:prstGeom prst="rect">
            <a:avLst/>
          </a:prstGeom>
          <a:noFill/>
          <a:ln w="9525">
            <a:solidFill>
              <a:schemeClr val="accent1">
                <a:lumMod val="75000"/>
              </a:schemeClr>
            </a:solidFill>
            <a:miter lim="800000"/>
            <a:headEnd/>
            <a:tailEnd/>
          </a:ln>
          <a:effectLst/>
        </p:spPr>
      </p:pic>
      <p:pic>
        <p:nvPicPr>
          <p:cNvPr id="24" name="Picture 2"/>
          <p:cNvPicPr>
            <a:picLocks noChangeAspect="1" noChangeArrowheads="1"/>
          </p:cNvPicPr>
          <p:nvPr/>
        </p:nvPicPr>
        <p:blipFill>
          <a:blip r:embed="rId5" cstate="email"/>
          <a:srcRect/>
          <a:stretch>
            <a:fillRect/>
          </a:stretch>
        </p:blipFill>
        <p:spPr bwMode="auto">
          <a:xfrm>
            <a:off x="7086600" y="2687752"/>
            <a:ext cx="1066800" cy="1350847"/>
          </a:xfrm>
          <a:prstGeom prst="rect">
            <a:avLst/>
          </a:prstGeom>
          <a:ln>
            <a:noFill/>
          </a:ln>
          <a:effectLst>
            <a:outerShdw blurRad="50800" dist="38100" dir="2700000" algn="tl" rotWithShape="0">
              <a:prstClr val="black">
                <a:alpha val="40000"/>
              </a:prstClr>
            </a:outerShdw>
            <a:reflection blurRad="12700" stA="30000" endPos="30000" dist="5000" dir="5400000" sy="-100000" algn="bl" rotWithShape="0"/>
          </a:effectLst>
        </p:spPr>
      </p:pic>
      <p:sp>
        <p:nvSpPr>
          <p:cNvPr id="25" name="TextBox 24"/>
          <p:cNvSpPr txBox="1"/>
          <p:nvPr/>
        </p:nvSpPr>
        <p:spPr>
          <a:xfrm>
            <a:off x="228600" y="4038600"/>
            <a:ext cx="1828800" cy="646331"/>
          </a:xfrm>
          <a:prstGeom prst="rect">
            <a:avLst/>
          </a:prstGeom>
          <a:noFill/>
        </p:spPr>
        <p:txBody>
          <a:bodyPr wrap="square" rtlCol="0">
            <a:spAutoFit/>
          </a:bodyPr>
          <a:lstStyle/>
          <a:p>
            <a:pPr algn="ctr"/>
            <a:r>
              <a:rPr lang="en-US" b="1" dirty="0">
                <a:solidFill>
                  <a:prstClr val="black"/>
                </a:solidFill>
              </a:rPr>
              <a:t>Unit Test </a:t>
            </a:r>
          </a:p>
          <a:p>
            <a:pPr algn="ctr"/>
            <a:r>
              <a:rPr lang="en-US" b="1" dirty="0">
                <a:solidFill>
                  <a:prstClr val="black"/>
                </a:solidFill>
              </a:rPr>
              <a:t>Framework</a:t>
            </a:r>
          </a:p>
        </p:txBody>
      </p:sp>
      <p:pic>
        <p:nvPicPr>
          <p:cNvPr id="26" name="Picture 5"/>
          <p:cNvPicPr>
            <a:picLocks noChangeAspect="1" noChangeArrowheads="1"/>
          </p:cNvPicPr>
          <p:nvPr/>
        </p:nvPicPr>
        <p:blipFill>
          <a:blip r:embed="rId6" cstate="email"/>
          <a:srcRect/>
          <a:stretch>
            <a:fillRect/>
          </a:stretch>
        </p:blipFill>
        <p:spPr bwMode="auto">
          <a:xfrm>
            <a:off x="489432" y="2337547"/>
            <a:ext cx="1415568" cy="1243854"/>
          </a:xfrm>
          <a:prstGeom prst="rect">
            <a:avLst/>
          </a:prstGeom>
          <a:noFill/>
          <a:ln w="9525">
            <a:noFill/>
            <a:miter lim="800000"/>
            <a:headEnd/>
            <a:tailEnd/>
          </a:ln>
          <a:effectLst/>
        </p:spPr>
      </p:pic>
      <p:pic>
        <p:nvPicPr>
          <p:cNvPr id="27" name="Picture 26" descr="LVTEST.png"/>
          <p:cNvPicPr>
            <a:picLocks noChangeAspect="1"/>
          </p:cNvPicPr>
          <p:nvPr/>
        </p:nvPicPr>
        <p:blipFill>
          <a:blip r:embed="rId7" cstate="email"/>
          <a:stretch>
            <a:fillRect/>
          </a:stretch>
        </p:blipFill>
        <p:spPr>
          <a:xfrm>
            <a:off x="304800" y="3048000"/>
            <a:ext cx="838200" cy="8628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8" name="TextBox 27"/>
          <p:cNvSpPr txBox="1"/>
          <p:nvPr/>
        </p:nvSpPr>
        <p:spPr>
          <a:xfrm>
            <a:off x="7010400" y="4191000"/>
            <a:ext cx="1905000" cy="646331"/>
          </a:xfrm>
          <a:prstGeom prst="rect">
            <a:avLst/>
          </a:prstGeom>
          <a:noFill/>
        </p:spPr>
        <p:txBody>
          <a:bodyPr wrap="square" rtlCol="0">
            <a:spAutoFit/>
          </a:bodyPr>
          <a:lstStyle/>
          <a:p>
            <a:pPr algn="ctr"/>
            <a:r>
              <a:rPr lang="en-US" b="1" dirty="0">
                <a:solidFill>
                  <a:prstClr val="black"/>
                </a:solidFill>
              </a:rPr>
              <a:t>Automated</a:t>
            </a:r>
          </a:p>
          <a:p>
            <a:pPr algn="ctr"/>
            <a:r>
              <a:rPr lang="en-US" b="1" dirty="0">
                <a:solidFill>
                  <a:prstClr val="black"/>
                </a:solidFill>
              </a:rPr>
              <a:t>Report Generation</a:t>
            </a:r>
          </a:p>
        </p:txBody>
      </p:sp>
      <p:sp>
        <p:nvSpPr>
          <p:cNvPr id="19" name="Rounded Rectangle 18"/>
          <p:cNvSpPr/>
          <p:nvPr/>
        </p:nvSpPr>
        <p:spPr bwMode="auto">
          <a:xfrm>
            <a:off x="1524000" y="5257800"/>
            <a:ext cx="6019800" cy="6096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prstClr val="black"/>
                </a:solidFill>
              </a:rPr>
              <a:t>Test vector = Input value(s) + Expected output(s)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sz="3600" dirty="0" smtClean="0"/>
              <a:t>The Cost of a Software Defect</a:t>
            </a:r>
            <a:endParaRPr lang="en-US" sz="3600" dirty="0"/>
          </a:p>
        </p:txBody>
      </p:sp>
      <p:graphicFrame>
        <p:nvGraphicFramePr>
          <p:cNvPr id="7" name="Table 6"/>
          <p:cNvGraphicFramePr>
            <a:graphicFrameLocks noGrp="1"/>
          </p:cNvGraphicFramePr>
          <p:nvPr/>
        </p:nvGraphicFramePr>
        <p:xfrm>
          <a:off x="1447800" y="1371600"/>
          <a:ext cx="6248400" cy="4114796"/>
        </p:xfrm>
        <a:graphic>
          <a:graphicData uri="http://schemas.openxmlformats.org/drawingml/2006/table">
            <a:tbl>
              <a:tblPr firstRow="1" bandRow="1">
                <a:tableStyleId>{B301B821-A1FF-4177-AEE7-76D212191A09}</a:tableStyleId>
              </a:tblPr>
              <a:tblGrid>
                <a:gridCol w="3430494"/>
                <a:gridCol w="2817906"/>
              </a:tblGrid>
              <a:tr h="5878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t>Development Phase</a:t>
                      </a:r>
                    </a:p>
                  </a:txBody>
                  <a:tcPr anchor="ctr"/>
                </a:tc>
                <a:tc>
                  <a:txBody>
                    <a:bodyPr/>
                    <a:lstStyle/>
                    <a:p>
                      <a:pPr algn="ctr"/>
                      <a:r>
                        <a:rPr lang="en-US" sz="3200" dirty="0" smtClean="0"/>
                        <a:t>Cost</a:t>
                      </a:r>
                      <a:r>
                        <a:rPr lang="en-US" sz="3200" baseline="0" dirty="0" smtClean="0"/>
                        <a:t> Ratio</a:t>
                      </a:r>
                      <a:endParaRPr lang="en-US" sz="3200" dirty="0"/>
                    </a:p>
                  </a:txBody>
                  <a:tcPr anchor="ctr"/>
                </a:tc>
              </a:tr>
              <a:tr h="587828">
                <a:tc>
                  <a:txBody>
                    <a:bodyPr/>
                    <a:lstStyle/>
                    <a:p>
                      <a:pPr algn="r"/>
                      <a:r>
                        <a:rPr lang="en-US" sz="3200" dirty="0" smtClean="0"/>
                        <a:t>Requirements</a:t>
                      </a:r>
                    </a:p>
                  </a:txBody>
                  <a:tcPr anchor="ctr"/>
                </a:tc>
                <a:tc>
                  <a:txBody>
                    <a:bodyPr/>
                    <a:lstStyle/>
                    <a:p>
                      <a:pPr algn="ctr"/>
                      <a:r>
                        <a:rPr lang="en-US" sz="3200" dirty="0" smtClean="0"/>
                        <a:t>1</a:t>
                      </a:r>
                      <a:endParaRPr lang="en-US" sz="3200" dirty="0"/>
                    </a:p>
                  </a:txBody>
                  <a:tcPr anchor="ctr"/>
                </a:tc>
              </a:tr>
              <a:tr h="587828">
                <a:tc>
                  <a:txBody>
                    <a:bodyPr/>
                    <a:lstStyle/>
                    <a:p>
                      <a:pPr algn="r"/>
                      <a:r>
                        <a:rPr lang="en-US" sz="3200" dirty="0" smtClean="0"/>
                        <a:t>Design</a:t>
                      </a:r>
                    </a:p>
                  </a:txBody>
                  <a:tcPr anchor="ctr"/>
                </a:tc>
                <a:tc>
                  <a:txBody>
                    <a:bodyPr/>
                    <a:lstStyle/>
                    <a:p>
                      <a:pPr algn="ctr"/>
                      <a:r>
                        <a:rPr lang="en-US" sz="3200" dirty="0" smtClean="0"/>
                        <a:t>3-6x</a:t>
                      </a:r>
                      <a:endParaRPr lang="en-US" sz="3200" dirty="0"/>
                    </a:p>
                  </a:txBody>
                  <a:tcPr anchor="ctr"/>
                </a:tc>
              </a:tr>
              <a:tr h="587828">
                <a:tc>
                  <a:txBody>
                    <a:bodyPr/>
                    <a:lstStyle/>
                    <a:p>
                      <a:pPr algn="r"/>
                      <a:r>
                        <a:rPr lang="en-US" sz="3200" dirty="0" smtClean="0"/>
                        <a:t>Implementation</a:t>
                      </a:r>
                    </a:p>
                  </a:txBody>
                  <a:tcPr anchor="ctr"/>
                </a:tc>
                <a:tc>
                  <a:txBody>
                    <a:bodyPr/>
                    <a:lstStyle/>
                    <a:p>
                      <a:pPr algn="ctr"/>
                      <a:r>
                        <a:rPr lang="en-US" sz="3200" dirty="0" smtClean="0"/>
                        <a:t>10x</a:t>
                      </a:r>
                      <a:endParaRPr lang="en-US" sz="3200" dirty="0"/>
                    </a:p>
                  </a:txBody>
                  <a:tcPr anchor="ctr"/>
                </a:tc>
              </a:tr>
              <a:tr h="587828">
                <a:tc>
                  <a:txBody>
                    <a:bodyPr/>
                    <a:lstStyle/>
                    <a:p>
                      <a:pPr algn="r"/>
                      <a:r>
                        <a:rPr lang="en-US" sz="3200" dirty="0" smtClean="0"/>
                        <a:t>Development Testing</a:t>
                      </a:r>
                    </a:p>
                  </a:txBody>
                  <a:tcPr anchor="ctr"/>
                </a:tc>
                <a:tc>
                  <a:txBody>
                    <a:bodyPr/>
                    <a:lstStyle/>
                    <a:p>
                      <a:pPr algn="ctr"/>
                      <a:r>
                        <a:rPr lang="en-US" sz="3200" dirty="0" smtClean="0"/>
                        <a:t>15-40x</a:t>
                      </a:r>
                      <a:endParaRPr lang="en-US" sz="3200" dirty="0"/>
                    </a:p>
                  </a:txBody>
                  <a:tcPr anchor="ctr"/>
                </a:tc>
              </a:tr>
              <a:tr h="587828">
                <a:tc>
                  <a:txBody>
                    <a:bodyPr/>
                    <a:lstStyle/>
                    <a:p>
                      <a:pPr algn="r"/>
                      <a:r>
                        <a:rPr lang="en-US" sz="3200" dirty="0" smtClean="0"/>
                        <a:t>Acceptance Testing</a:t>
                      </a:r>
                    </a:p>
                  </a:txBody>
                  <a:tcPr anchor="ctr"/>
                </a:tc>
                <a:tc>
                  <a:txBody>
                    <a:bodyPr/>
                    <a:lstStyle/>
                    <a:p>
                      <a:pPr algn="ctr"/>
                      <a:r>
                        <a:rPr lang="en-US" sz="3200" dirty="0" smtClean="0"/>
                        <a:t>30-70x</a:t>
                      </a:r>
                      <a:endParaRPr lang="en-US" sz="3200" dirty="0"/>
                    </a:p>
                  </a:txBody>
                  <a:tcPr anchor="ctr"/>
                </a:tc>
              </a:tr>
              <a:tr h="587828">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3200" dirty="0" smtClean="0"/>
                        <a:t>Post Release</a:t>
                      </a:r>
                    </a:p>
                  </a:txBody>
                  <a:tcPr anchor="ctr"/>
                </a:tc>
                <a:tc>
                  <a:txBody>
                    <a:bodyPr/>
                    <a:lstStyle/>
                    <a:p>
                      <a:pPr algn="ctr"/>
                      <a:r>
                        <a:rPr lang="en-US" sz="3200" dirty="0" smtClean="0"/>
                        <a:t>40-1000x</a:t>
                      </a:r>
                      <a:endParaRPr lang="en-US" sz="3200" dirty="0"/>
                    </a:p>
                  </a:txBody>
                  <a:tcPr anchor="ctr"/>
                </a:tc>
              </a:tr>
            </a:tbl>
          </a:graphicData>
        </a:graphic>
      </p:graphicFrame>
      <p:sp>
        <p:nvSpPr>
          <p:cNvPr id="4" name="TextBox 3"/>
          <p:cNvSpPr txBox="1"/>
          <p:nvPr/>
        </p:nvSpPr>
        <p:spPr>
          <a:xfrm>
            <a:off x="1" y="5715000"/>
            <a:ext cx="9144000" cy="369332"/>
          </a:xfrm>
          <a:prstGeom prst="rect">
            <a:avLst/>
          </a:prstGeom>
          <a:noFill/>
        </p:spPr>
        <p:txBody>
          <a:bodyPr wrap="square" rtlCol="0">
            <a:spAutoFit/>
          </a:bodyPr>
          <a:lstStyle/>
          <a:p>
            <a:pPr algn="ctr"/>
            <a:r>
              <a:rPr lang="en-US" dirty="0" smtClean="0"/>
              <a:t>Based on an analysis of 63 software development projects at companies including IBM, GTE and TRW</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3276600" y="1676400"/>
            <a:ext cx="2514600" cy="2286000"/>
          </a:xfrm>
          <a:prstGeom prst="roundRect">
            <a:avLst>
              <a:gd name="adj" fmla="val 7115"/>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b" anchorCtr="0" compatLnSpc="1">
            <a:prstTxWarp prst="textNoShape">
              <a:avLst/>
            </a:prstTxWarp>
          </a:bodyPr>
          <a:lstStyle/>
          <a:p>
            <a:pPr algn="ctr" eaLnBrk="0" fontAlgn="base" hangingPunct="0">
              <a:spcBef>
                <a:spcPct val="0"/>
              </a:spcBef>
              <a:spcAft>
                <a:spcPct val="0"/>
              </a:spcAft>
            </a:pPr>
            <a:r>
              <a:rPr lang="en-US" sz="2400" b="1" dirty="0">
                <a:solidFill>
                  <a:prstClr val="white"/>
                </a:solidFill>
              </a:rPr>
              <a:t>Real Time</a:t>
            </a:r>
          </a:p>
        </p:txBody>
      </p:sp>
      <p:sp>
        <p:nvSpPr>
          <p:cNvPr id="5" name="Rounded Rectangle 4"/>
          <p:cNvSpPr/>
          <p:nvPr/>
        </p:nvSpPr>
        <p:spPr bwMode="auto">
          <a:xfrm>
            <a:off x="3810000" y="1905000"/>
            <a:ext cx="1447800" cy="15240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sp>
        <p:nvSpPr>
          <p:cNvPr id="2" name="Title 1"/>
          <p:cNvSpPr>
            <a:spLocks noGrp="1"/>
          </p:cNvSpPr>
          <p:nvPr>
            <p:ph type="title"/>
          </p:nvPr>
        </p:nvSpPr>
        <p:spPr/>
        <p:txBody>
          <a:bodyPr/>
          <a:lstStyle/>
          <a:p>
            <a:r>
              <a:rPr lang="en-US" dirty="0" smtClean="0"/>
              <a:t>LabVIEW Unit Test Framework</a:t>
            </a:r>
            <a:endParaRPr lang="en-US" dirty="0"/>
          </a:p>
        </p:txBody>
      </p:sp>
      <p:sp>
        <p:nvSpPr>
          <p:cNvPr id="12" name="TextBox 11"/>
          <p:cNvSpPr txBox="1"/>
          <p:nvPr/>
        </p:nvSpPr>
        <p:spPr>
          <a:xfrm>
            <a:off x="3850979" y="2983468"/>
            <a:ext cx="1330621" cy="369332"/>
          </a:xfrm>
          <a:prstGeom prst="rect">
            <a:avLst/>
          </a:prstGeom>
          <a:noFill/>
        </p:spPr>
        <p:txBody>
          <a:bodyPr wrap="none" rtlCol="0">
            <a:spAutoFit/>
          </a:bodyPr>
          <a:lstStyle/>
          <a:p>
            <a:r>
              <a:rPr lang="en-US" dirty="0">
                <a:solidFill>
                  <a:prstClr val="black"/>
                </a:solidFill>
              </a:rPr>
              <a:t>VI Under Test</a:t>
            </a:r>
          </a:p>
        </p:txBody>
      </p:sp>
      <p:sp>
        <p:nvSpPr>
          <p:cNvPr id="13" name="Right Arrow 12"/>
          <p:cNvSpPr/>
          <p:nvPr/>
        </p:nvSpPr>
        <p:spPr bwMode="auto">
          <a:xfrm>
            <a:off x="2057400" y="2209800"/>
            <a:ext cx="17526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b="1" dirty="0">
                <a:solidFill>
                  <a:prstClr val="black"/>
                </a:solidFill>
              </a:rPr>
              <a:t>Input Values</a:t>
            </a:r>
          </a:p>
        </p:txBody>
      </p:sp>
      <p:sp>
        <p:nvSpPr>
          <p:cNvPr id="15" name="Right Arrow 14"/>
          <p:cNvSpPr/>
          <p:nvPr/>
        </p:nvSpPr>
        <p:spPr bwMode="auto">
          <a:xfrm>
            <a:off x="5257800" y="2209800"/>
            <a:ext cx="1676400" cy="7620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prstClr val="black"/>
                </a:solidFill>
              </a:rPr>
              <a:t>Output</a:t>
            </a:r>
          </a:p>
        </p:txBody>
      </p:sp>
      <p:pic>
        <p:nvPicPr>
          <p:cNvPr id="8" name="Picture 7" descr="VIICON.png"/>
          <p:cNvPicPr>
            <a:picLocks noChangeAspect="1"/>
          </p:cNvPicPr>
          <p:nvPr/>
        </p:nvPicPr>
        <p:blipFill>
          <a:blip r:embed="rId3" cstate="email"/>
          <a:srcRect l="14756" t="9376" r="6546" b="10926"/>
          <a:stretch>
            <a:fillRect/>
          </a:stretch>
        </p:blipFill>
        <p:spPr>
          <a:xfrm>
            <a:off x="4155779" y="2057400"/>
            <a:ext cx="860611" cy="914400"/>
          </a:xfrm>
          <a:prstGeom prst="rect">
            <a:avLst/>
          </a:prstGeom>
        </p:spPr>
      </p:pic>
      <p:sp>
        <p:nvSpPr>
          <p:cNvPr id="20" name="Right Arrow 19"/>
          <p:cNvSpPr/>
          <p:nvPr/>
        </p:nvSpPr>
        <p:spPr bwMode="auto">
          <a:xfrm>
            <a:off x="2057400" y="3962400"/>
            <a:ext cx="49530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dirty="0">
                <a:solidFill>
                  <a:prstClr val="black"/>
                </a:solidFill>
              </a:rPr>
              <a:t>Expected Output</a:t>
            </a:r>
          </a:p>
        </p:txBody>
      </p:sp>
      <p:sp>
        <p:nvSpPr>
          <p:cNvPr id="21" name="Rounded Rectangle 20"/>
          <p:cNvSpPr/>
          <p:nvPr/>
        </p:nvSpPr>
        <p:spPr bwMode="auto">
          <a:xfrm>
            <a:off x="228600" y="1828800"/>
            <a:ext cx="18288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dirty="0">
              <a:solidFill>
                <a:prstClr val="black"/>
              </a:solidFill>
            </a:endParaRPr>
          </a:p>
        </p:txBody>
      </p:sp>
      <p:sp>
        <p:nvSpPr>
          <p:cNvPr id="22" name="Rounded Rectangle 21"/>
          <p:cNvSpPr/>
          <p:nvPr/>
        </p:nvSpPr>
        <p:spPr bwMode="auto">
          <a:xfrm>
            <a:off x="7010400" y="1828800"/>
            <a:ext cx="19050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pic>
        <p:nvPicPr>
          <p:cNvPr id="23" name="Picture 4"/>
          <p:cNvPicPr>
            <a:picLocks noChangeAspect="1" noChangeArrowheads="1"/>
          </p:cNvPicPr>
          <p:nvPr/>
        </p:nvPicPr>
        <p:blipFill>
          <a:blip r:embed="rId4" cstate="email"/>
          <a:srcRect/>
          <a:stretch>
            <a:fillRect/>
          </a:stretch>
        </p:blipFill>
        <p:spPr bwMode="auto">
          <a:xfrm>
            <a:off x="7315200" y="2057400"/>
            <a:ext cx="1371600" cy="1828800"/>
          </a:xfrm>
          <a:prstGeom prst="rect">
            <a:avLst/>
          </a:prstGeom>
          <a:noFill/>
          <a:ln w="9525">
            <a:solidFill>
              <a:schemeClr val="accent1">
                <a:lumMod val="75000"/>
              </a:schemeClr>
            </a:solidFill>
            <a:miter lim="800000"/>
            <a:headEnd/>
            <a:tailEnd/>
          </a:ln>
          <a:effectLst/>
        </p:spPr>
      </p:pic>
      <p:pic>
        <p:nvPicPr>
          <p:cNvPr id="24" name="Picture 2"/>
          <p:cNvPicPr>
            <a:picLocks noChangeAspect="1" noChangeArrowheads="1"/>
          </p:cNvPicPr>
          <p:nvPr/>
        </p:nvPicPr>
        <p:blipFill>
          <a:blip r:embed="rId5" cstate="email"/>
          <a:srcRect/>
          <a:stretch>
            <a:fillRect/>
          </a:stretch>
        </p:blipFill>
        <p:spPr bwMode="auto">
          <a:xfrm>
            <a:off x="7086600" y="2687752"/>
            <a:ext cx="1066800" cy="1350847"/>
          </a:xfrm>
          <a:prstGeom prst="rect">
            <a:avLst/>
          </a:prstGeom>
          <a:ln>
            <a:noFill/>
          </a:ln>
          <a:effectLst>
            <a:outerShdw blurRad="50800" dist="38100" dir="2700000" algn="tl" rotWithShape="0">
              <a:prstClr val="black">
                <a:alpha val="40000"/>
              </a:prstClr>
            </a:outerShdw>
            <a:reflection blurRad="12700" stA="30000" endPos="30000" dist="5000" dir="5400000" sy="-100000" algn="bl" rotWithShape="0"/>
          </a:effectLst>
        </p:spPr>
      </p:pic>
      <p:sp>
        <p:nvSpPr>
          <p:cNvPr id="25" name="TextBox 24"/>
          <p:cNvSpPr txBox="1"/>
          <p:nvPr/>
        </p:nvSpPr>
        <p:spPr>
          <a:xfrm>
            <a:off x="228600" y="4038600"/>
            <a:ext cx="1828800" cy="646331"/>
          </a:xfrm>
          <a:prstGeom prst="rect">
            <a:avLst/>
          </a:prstGeom>
          <a:noFill/>
        </p:spPr>
        <p:txBody>
          <a:bodyPr wrap="square" rtlCol="0">
            <a:spAutoFit/>
          </a:bodyPr>
          <a:lstStyle/>
          <a:p>
            <a:pPr algn="ctr"/>
            <a:r>
              <a:rPr lang="en-US" b="1" dirty="0">
                <a:solidFill>
                  <a:prstClr val="black"/>
                </a:solidFill>
              </a:rPr>
              <a:t>Unit Test </a:t>
            </a:r>
          </a:p>
          <a:p>
            <a:pPr algn="ctr"/>
            <a:r>
              <a:rPr lang="en-US" b="1" dirty="0">
                <a:solidFill>
                  <a:prstClr val="black"/>
                </a:solidFill>
              </a:rPr>
              <a:t>Framework</a:t>
            </a:r>
          </a:p>
        </p:txBody>
      </p:sp>
      <p:pic>
        <p:nvPicPr>
          <p:cNvPr id="26" name="Picture 5"/>
          <p:cNvPicPr>
            <a:picLocks noChangeAspect="1" noChangeArrowheads="1"/>
          </p:cNvPicPr>
          <p:nvPr/>
        </p:nvPicPr>
        <p:blipFill>
          <a:blip r:embed="rId6" cstate="email"/>
          <a:srcRect/>
          <a:stretch>
            <a:fillRect/>
          </a:stretch>
        </p:blipFill>
        <p:spPr bwMode="auto">
          <a:xfrm>
            <a:off x="489432" y="2337547"/>
            <a:ext cx="1415568" cy="1243854"/>
          </a:xfrm>
          <a:prstGeom prst="rect">
            <a:avLst/>
          </a:prstGeom>
          <a:noFill/>
          <a:ln w="9525">
            <a:noFill/>
            <a:miter lim="800000"/>
            <a:headEnd/>
            <a:tailEnd/>
          </a:ln>
          <a:effectLst/>
        </p:spPr>
      </p:pic>
      <p:pic>
        <p:nvPicPr>
          <p:cNvPr id="27" name="Picture 26" descr="LVTEST.png"/>
          <p:cNvPicPr>
            <a:picLocks noChangeAspect="1"/>
          </p:cNvPicPr>
          <p:nvPr/>
        </p:nvPicPr>
        <p:blipFill>
          <a:blip r:embed="rId7" cstate="email"/>
          <a:stretch>
            <a:fillRect/>
          </a:stretch>
        </p:blipFill>
        <p:spPr>
          <a:xfrm>
            <a:off x="304800" y="3048000"/>
            <a:ext cx="838200" cy="8628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8" name="TextBox 27"/>
          <p:cNvSpPr txBox="1"/>
          <p:nvPr/>
        </p:nvSpPr>
        <p:spPr>
          <a:xfrm>
            <a:off x="7010400" y="4191000"/>
            <a:ext cx="1905000" cy="646331"/>
          </a:xfrm>
          <a:prstGeom prst="rect">
            <a:avLst/>
          </a:prstGeom>
          <a:noFill/>
        </p:spPr>
        <p:txBody>
          <a:bodyPr wrap="square" rtlCol="0">
            <a:spAutoFit/>
          </a:bodyPr>
          <a:lstStyle/>
          <a:p>
            <a:pPr algn="ctr"/>
            <a:r>
              <a:rPr lang="en-US" b="1" dirty="0">
                <a:solidFill>
                  <a:prstClr val="black"/>
                </a:solidFill>
              </a:rPr>
              <a:t>Automated</a:t>
            </a:r>
          </a:p>
          <a:p>
            <a:pPr algn="ctr"/>
            <a:r>
              <a:rPr lang="en-US" b="1" dirty="0">
                <a:solidFill>
                  <a:prstClr val="black"/>
                </a:solidFill>
              </a:rPr>
              <a:t>Report Generation</a:t>
            </a:r>
          </a:p>
        </p:txBody>
      </p:sp>
      <p:sp>
        <p:nvSpPr>
          <p:cNvPr id="19" name="Rounded Rectangle 18"/>
          <p:cNvSpPr/>
          <p:nvPr/>
        </p:nvSpPr>
        <p:spPr bwMode="auto">
          <a:xfrm>
            <a:off x="1524000" y="5257800"/>
            <a:ext cx="6019800" cy="6096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prstClr val="black"/>
                </a:solidFill>
              </a:rPr>
              <a:t>Test vector = Input value(s) + Expected output(s)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p:txBody>
          <a:bodyPr/>
          <a:lstStyle/>
          <a:p>
            <a:r>
              <a:rPr lang="en-US" dirty="0" smtClean="0"/>
              <a:t>Unit Testing</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srcRect/>
          <a:stretch>
            <a:fillRect/>
          </a:stretch>
        </p:blipFill>
        <p:spPr bwMode="auto">
          <a:xfrm>
            <a:off x="914400" y="3657600"/>
            <a:ext cx="6819900" cy="2305050"/>
          </a:xfrm>
          <a:prstGeom prst="rect">
            <a:avLst/>
          </a:prstGeom>
          <a:noFill/>
          <a:ln w="9525">
            <a:noFill/>
            <a:miter lim="800000"/>
            <a:headEnd/>
            <a:tailEnd/>
          </a:ln>
        </p:spPr>
      </p:pic>
      <p:sp>
        <p:nvSpPr>
          <p:cNvPr id="2" name="Title 1"/>
          <p:cNvSpPr>
            <a:spLocks noGrp="1"/>
          </p:cNvSpPr>
          <p:nvPr>
            <p:ph type="title"/>
          </p:nvPr>
        </p:nvSpPr>
        <p:spPr>
          <a:xfrm>
            <a:off x="685800" y="228600"/>
            <a:ext cx="7772400" cy="1143000"/>
          </a:xfrm>
        </p:spPr>
        <p:txBody>
          <a:bodyPr/>
          <a:lstStyle/>
          <a:p>
            <a:r>
              <a:rPr lang="en-US" dirty="0" smtClean="0"/>
              <a:t>Setup / Teardown VIs</a:t>
            </a:r>
            <a:endParaRPr lang="en-US" dirty="0"/>
          </a:p>
        </p:txBody>
      </p:sp>
      <p:pic>
        <p:nvPicPr>
          <p:cNvPr id="5" name="Picture 4" descr="2008.PNG"/>
          <p:cNvPicPr>
            <a:picLocks noChangeAspect="1"/>
          </p:cNvPicPr>
          <p:nvPr/>
        </p:nvPicPr>
        <p:blipFill>
          <a:blip r:embed="rId4" cstate="email"/>
          <a:stretch>
            <a:fillRect/>
          </a:stretch>
        </p:blipFill>
        <p:spPr>
          <a:xfrm>
            <a:off x="1981200" y="1600200"/>
            <a:ext cx="4443413" cy="1671638"/>
          </a:xfrm>
          <a:prstGeom prst="rect">
            <a:avLst/>
          </a:prstGeom>
        </p:spPr>
      </p:pic>
      <p:pic>
        <p:nvPicPr>
          <p:cNvPr id="6" name="Picture 5" descr="2009.PNG"/>
          <p:cNvPicPr>
            <a:picLocks noChangeAspect="1"/>
          </p:cNvPicPr>
          <p:nvPr/>
        </p:nvPicPr>
        <p:blipFill>
          <a:blip r:embed="rId5" cstate="email"/>
          <a:stretch>
            <a:fillRect/>
          </a:stretch>
        </p:blipFill>
        <p:spPr>
          <a:xfrm>
            <a:off x="1981200" y="1600200"/>
            <a:ext cx="4443413" cy="1671638"/>
          </a:xfrm>
          <a:prstGeom prst="rect">
            <a:avLst/>
          </a:prstGeom>
        </p:spPr>
      </p:pic>
      <p:sp>
        <p:nvSpPr>
          <p:cNvPr id="7" name="Rectangle 6"/>
          <p:cNvSpPr/>
          <p:nvPr/>
        </p:nvSpPr>
        <p:spPr>
          <a:xfrm>
            <a:off x="457200" y="1600200"/>
            <a:ext cx="15240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Input</a:t>
            </a:r>
          </a:p>
          <a:p>
            <a:pPr algn="ctr"/>
            <a:r>
              <a:rPr lang="en-US" dirty="0">
                <a:solidFill>
                  <a:prstClr val="white"/>
                </a:solidFill>
              </a:rPr>
              <a:t>Values</a:t>
            </a:r>
          </a:p>
        </p:txBody>
      </p:sp>
      <p:sp>
        <p:nvSpPr>
          <p:cNvPr id="8" name="Rectangle 7"/>
          <p:cNvSpPr/>
          <p:nvPr/>
        </p:nvSpPr>
        <p:spPr>
          <a:xfrm>
            <a:off x="6400800" y="1524000"/>
            <a:ext cx="15240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Value</a:t>
            </a:r>
          </a:p>
          <a:p>
            <a:pPr algn="ctr"/>
            <a:r>
              <a:rPr lang="en-US" dirty="0">
                <a:solidFill>
                  <a:prstClr val="white"/>
                </a:solidFill>
              </a:rPr>
              <a:t>Comparison</a:t>
            </a:r>
          </a:p>
        </p:txBody>
      </p:sp>
      <p:sp>
        <p:nvSpPr>
          <p:cNvPr id="11" name="Oval 10"/>
          <p:cNvSpPr/>
          <p:nvPr/>
        </p:nvSpPr>
        <p:spPr>
          <a:xfrm>
            <a:off x="1600200" y="2286000"/>
            <a:ext cx="1447800" cy="990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2819400" y="4724400"/>
            <a:ext cx="1447800" cy="990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6" name="Elbow Connector 15"/>
          <p:cNvCxnSpPr>
            <a:stCxn id="11" idx="4"/>
            <a:endCxn id="14" idx="0"/>
          </p:cNvCxnSpPr>
          <p:nvPr/>
        </p:nvCxnSpPr>
        <p:spPr>
          <a:xfrm rot="16200000" flipH="1">
            <a:off x="2209800" y="3390900"/>
            <a:ext cx="1447800" cy="1219200"/>
          </a:xfrm>
          <a:prstGeom prst="curvedConnector3">
            <a:avLst>
              <a:gd name="adj1" fmla="val 50000"/>
            </a:avLst>
          </a:prstGeom>
          <a:ln w="38100" cap="flat">
            <a:solidFill>
              <a:srgbClr val="FF0000"/>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0"/>
          <p:cNvSpPr txBox="1">
            <a:spLocks/>
          </p:cNvSpPr>
          <p:nvPr/>
        </p:nvSpPr>
        <p:spPr bwMode="auto">
          <a:xfrm>
            <a:off x="304800" y="304800"/>
            <a:ext cx="85344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fontAlgn="base">
              <a:spcBef>
                <a:spcPct val="0"/>
              </a:spcBef>
              <a:spcAft>
                <a:spcPct val="0"/>
              </a:spcAft>
              <a:defRPr/>
            </a:pPr>
            <a:r>
              <a:rPr lang="en-US" sz="4000" b="1" kern="0">
                <a:solidFill>
                  <a:srgbClr val="065FA8"/>
                </a:solidFill>
              </a:rPr>
              <a:t>Code Coverage Example</a:t>
            </a:r>
            <a:endParaRPr lang="en-US" sz="4000" b="1" kern="0" dirty="0">
              <a:solidFill>
                <a:srgbClr val="065FA8"/>
              </a:solidFill>
            </a:endParaRPr>
          </a:p>
        </p:txBody>
      </p:sp>
      <p:sp>
        <p:nvSpPr>
          <p:cNvPr id="19" name="Text Placeholder 43"/>
          <p:cNvSpPr txBox="1">
            <a:spLocks/>
          </p:cNvSpPr>
          <p:nvPr/>
        </p:nvSpPr>
        <p:spPr>
          <a:xfrm>
            <a:off x="533400" y="3352800"/>
            <a:ext cx="7848600" cy="411162"/>
          </a:xfrm>
          <a:prstGeom prst="rect">
            <a:avLst/>
          </a:prstGeom>
        </p:spPr>
        <p:txBody>
          <a:bodyPr/>
          <a:lstStyle/>
          <a:p>
            <a:pPr algn="ctr" fontAlgn="base">
              <a:spcBef>
                <a:spcPct val="20000"/>
              </a:spcBef>
              <a:spcAft>
                <a:spcPct val="0"/>
              </a:spcAft>
            </a:pPr>
            <a:r>
              <a:rPr lang="en-US" sz="2400" b="1" kern="0" dirty="0">
                <a:solidFill>
                  <a:prstClr val="black"/>
                </a:solidFill>
              </a:rPr>
              <a:t>6 Diagrams. 3 Diagrams Executed. 50% Code Coverage</a:t>
            </a:r>
          </a:p>
        </p:txBody>
      </p:sp>
      <p:pic>
        <p:nvPicPr>
          <p:cNvPr id="1026" name="Picture 2"/>
          <p:cNvPicPr>
            <a:picLocks noChangeAspect="1" noChangeArrowheads="1"/>
          </p:cNvPicPr>
          <p:nvPr/>
        </p:nvPicPr>
        <p:blipFill>
          <a:blip r:embed="rId3" cstate="email"/>
          <a:srcRect/>
          <a:stretch>
            <a:fillRect/>
          </a:stretch>
        </p:blipFill>
        <p:spPr bwMode="auto">
          <a:xfrm>
            <a:off x="152400" y="1066800"/>
            <a:ext cx="8564880" cy="2209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email"/>
          <a:srcRect/>
          <a:stretch>
            <a:fillRect/>
          </a:stretch>
        </p:blipFill>
        <p:spPr bwMode="auto">
          <a:xfrm>
            <a:off x="990600" y="3810000"/>
            <a:ext cx="7010400" cy="2282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0"/>
          <p:cNvSpPr txBox="1">
            <a:spLocks/>
          </p:cNvSpPr>
          <p:nvPr/>
        </p:nvSpPr>
        <p:spPr bwMode="auto">
          <a:xfrm>
            <a:off x="304800" y="304800"/>
            <a:ext cx="85344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fontAlgn="base">
              <a:spcBef>
                <a:spcPct val="0"/>
              </a:spcBef>
              <a:spcAft>
                <a:spcPct val="0"/>
              </a:spcAft>
              <a:defRPr/>
            </a:pPr>
            <a:r>
              <a:rPr lang="en-US" sz="4000" b="1" kern="0">
                <a:solidFill>
                  <a:srgbClr val="065FA8"/>
                </a:solidFill>
              </a:rPr>
              <a:t>Code Coverage Example</a:t>
            </a:r>
            <a:endParaRPr lang="en-US" sz="4000" b="1" kern="0" dirty="0">
              <a:solidFill>
                <a:srgbClr val="065FA8"/>
              </a:solidFill>
            </a:endParaRPr>
          </a:p>
        </p:txBody>
      </p:sp>
      <p:sp>
        <p:nvSpPr>
          <p:cNvPr id="27" name="Text Placeholder 43"/>
          <p:cNvSpPr txBox="1">
            <a:spLocks/>
          </p:cNvSpPr>
          <p:nvPr/>
        </p:nvSpPr>
        <p:spPr>
          <a:xfrm>
            <a:off x="533400" y="3505200"/>
            <a:ext cx="7848600" cy="838200"/>
          </a:xfrm>
          <a:prstGeom prst="rect">
            <a:avLst/>
          </a:prstGeom>
        </p:spPr>
        <p:txBody>
          <a:bodyPr/>
          <a:lstStyle/>
          <a:p>
            <a:pPr fontAlgn="base">
              <a:spcBef>
                <a:spcPct val="20000"/>
              </a:spcBef>
              <a:spcAft>
                <a:spcPct val="0"/>
              </a:spcAft>
            </a:pPr>
            <a:r>
              <a:rPr lang="en-US" sz="2000" b="1" kern="0" dirty="0">
                <a:solidFill>
                  <a:prstClr val="black"/>
                </a:solidFill>
              </a:rPr>
              <a:t>2</a:t>
            </a:r>
            <a:r>
              <a:rPr lang="en-US" sz="2000" b="1" kern="0" baseline="30000" dirty="0">
                <a:solidFill>
                  <a:prstClr val="black"/>
                </a:solidFill>
              </a:rPr>
              <a:t>nd</a:t>
            </a:r>
            <a:r>
              <a:rPr lang="en-US" sz="2000" b="1" kern="0" dirty="0">
                <a:solidFill>
                  <a:prstClr val="black"/>
                </a:solidFill>
              </a:rPr>
              <a:t> Test Vector (aggregates covered code from 1</a:t>
            </a:r>
            <a:r>
              <a:rPr lang="en-US" sz="2000" b="1" kern="0" baseline="30000" dirty="0">
                <a:solidFill>
                  <a:prstClr val="black"/>
                </a:solidFill>
              </a:rPr>
              <a:t>st</a:t>
            </a:r>
            <a:r>
              <a:rPr lang="en-US" sz="2000" b="1" kern="0" dirty="0">
                <a:solidFill>
                  <a:prstClr val="black"/>
                </a:solidFill>
              </a:rPr>
              <a:t> pass)</a:t>
            </a:r>
          </a:p>
          <a:p>
            <a:pPr fontAlgn="base">
              <a:spcBef>
                <a:spcPct val="20000"/>
              </a:spcBef>
              <a:spcAft>
                <a:spcPct val="0"/>
              </a:spcAft>
            </a:pPr>
            <a:r>
              <a:rPr lang="en-US" kern="0" dirty="0">
                <a:solidFill>
                  <a:prstClr val="black"/>
                </a:solidFill>
              </a:rPr>
              <a:t>Block diagram, 5 Case diagrams executed. ( 4 + 1 ) / 6 = 83.33% Code Coverage</a:t>
            </a:r>
          </a:p>
        </p:txBody>
      </p:sp>
      <p:sp>
        <p:nvSpPr>
          <p:cNvPr id="28" name="Text Placeholder 43"/>
          <p:cNvSpPr txBox="1">
            <a:spLocks/>
          </p:cNvSpPr>
          <p:nvPr/>
        </p:nvSpPr>
        <p:spPr>
          <a:xfrm>
            <a:off x="533400" y="914400"/>
            <a:ext cx="7848600" cy="838200"/>
          </a:xfrm>
          <a:prstGeom prst="rect">
            <a:avLst/>
          </a:prstGeom>
        </p:spPr>
        <p:txBody>
          <a:bodyPr/>
          <a:lstStyle/>
          <a:p>
            <a:pPr fontAlgn="base">
              <a:spcBef>
                <a:spcPct val="20000"/>
              </a:spcBef>
              <a:spcAft>
                <a:spcPct val="0"/>
              </a:spcAft>
            </a:pPr>
            <a:r>
              <a:rPr lang="en-US" sz="2000" b="1" kern="0" dirty="0">
                <a:solidFill>
                  <a:prstClr val="black"/>
                </a:solidFill>
              </a:rPr>
              <a:t>1</a:t>
            </a:r>
            <a:r>
              <a:rPr lang="en-US" sz="2000" b="1" kern="0" baseline="30000" dirty="0">
                <a:solidFill>
                  <a:prstClr val="black"/>
                </a:solidFill>
              </a:rPr>
              <a:t>ST</a:t>
            </a:r>
            <a:r>
              <a:rPr lang="en-US" sz="2000" b="1" kern="0" dirty="0">
                <a:solidFill>
                  <a:prstClr val="black"/>
                </a:solidFill>
              </a:rPr>
              <a:t> Test Vector:</a:t>
            </a:r>
          </a:p>
          <a:p>
            <a:pPr fontAlgn="base">
              <a:spcBef>
                <a:spcPct val="20000"/>
              </a:spcBef>
              <a:spcAft>
                <a:spcPct val="0"/>
              </a:spcAft>
            </a:pPr>
            <a:r>
              <a:rPr lang="en-US" kern="0" dirty="0">
                <a:solidFill>
                  <a:prstClr val="black"/>
                </a:solidFill>
              </a:rPr>
              <a:t>Block diagram, 2 Case diagrams executed. ( 2 + 1 ) / 6 = 50% Code Coverage</a:t>
            </a:r>
          </a:p>
        </p:txBody>
      </p:sp>
      <p:pic>
        <p:nvPicPr>
          <p:cNvPr id="2051" name="Picture 3"/>
          <p:cNvPicPr>
            <a:picLocks noChangeAspect="1" noChangeArrowheads="1"/>
          </p:cNvPicPr>
          <p:nvPr/>
        </p:nvPicPr>
        <p:blipFill>
          <a:blip r:embed="rId3" cstate="email"/>
          <a:srcRect/>
          <a:stretch>
            <a:fillRect/>
          </a:stretch>
        </p:blipFill>
        <p:spPr bwMode="auto">
          <a:xfrm>
            <a:off x="1219200" y="1676400"/>
            <a:ext cx="5964814" cy="1752600"/>
          </a:xfrm>
          <a:prstGeom prst="rect">
            <a:avLst/>
          </a:prstGeom>
          <a:noFill/>
          <a:ln w="9525">
            <a:noFill/>
            <a:miter lim="800000"/>
            <a:headEnd/>
            <a:tailEnd/>
          </a:ln>
          <a:effectLst/>
        </p:spPr>
      </p:pic>
      <p:pic>
        <p:nvPicPr>
          <p:cNvPr id="2056" name="Picture 8"/>
          <p:cNvPicPr>
            <a:picLocks noChangeAspect="1" noChangeArrowheads="1"/>
          </p:cNvPicPr>
          <p:nvPr/>
        </p:nvPicPr>
        <p:blipFill>
          <a:blip r:embed="rId4" cstate="email"/>
          <a:srcRect/>
          <a:stretch>
            <a:fillRect/>
          </a:stretch>
        </p:blipFill>
        <p:spPr bwMode="auto">
          <a:xfrm>
            <a:off x="1219200" y="4267200"/>
            <a:ext cx="5911312" cy="175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cstate="email"/>
          <a:srcRect/>
          <a:stretch>
            <a:fillRect/>
          </a:stretch>
        </p:blipFill>
        <p:spPr bwMode="auto">
          <a:xfrm>
            <a:off x="4191000" y="1447800"/>
            <a:ext cx="4572000" cy="4011071"/>
          </a:xfrm>
          <a:prstGeom prst="rect">
            <a:avLst/>
          </a:prstGeom>
          <a:noFill/>
          <a:ln w="9525">
            <a:noFill/>
            <a:miter lim="800000"/>
            <a:headEnd/>
            <a:tailEnd/>
          </a:ln>
          <a:effectLst/>
        </p:spPr>
      </p:pic>
      <p:sp>
        <p:nvSpPr>
          <p:cNvPr id="13" name="Rectangle 12"/>
          <p:cNvSpPr/>
          <p:nvPr/>
        </p:nvSpPr>
        <p:spPr bwMode="auto">
          <a:xfrm>
            <a:off x="3962400" y="4343400"/>
            <a:ext cx="2286000" cy="1447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10" name="Title 9"/>
          <p:cNvSpPr>
            <a:spLocks noGrp="1"/>
          </p:cNvSpPr>
          <p:nvPr>
            <p:ph type="title"/>
          </p:nvPr>
        </p:nvSpPr>
        <p:spPr/>
        <p:txBody>
          <a:bodyPr/>
          <a:lstStyle/>
          <a:p>
            <a:r>
              <a:rPr lang="en-US" dirty="0" smtClean="0"/>
              <a:t>Programmatic Unit Testing</a:t>
            </a:r>
            <a:endParaRPr lang="en-US" dirty="0"/>
          </a:p>
        </p:txBody>
      </p:sp>
      <p:sp>
        <p:nvSpPr>
          <p:cNvPr id="14" name="Content Placeholder 13"/>
          <p:cNvSpPr>
            <a:spLocks noGrp="1"/>
          </p:cNvSpPr>
          <p:nvPr>
            <p:ph idx="1"/>
          </p:nvPr>
        </p:nvSpPr>
        <p:spPr>
          <a:xfrm>
            <a:off x="304800" y="1676400"/>
            <a:ext cx="3886200" cy="2514600"/>
          </a:xfrm>
        </p:spPr>
        <p:txBody>
          <a:bodyPr/>
          <a:lstStyle/>
          <a:p>
            <a:r>
              <a:rPr lang="en-US" dirty="0" smtClean="0"/>
              <a:t>Programmatically invoke testing and report generation</a:t>
            </a:r>
            <a:endParaRPr lang="en-US" dirty="0"/>
          </a:p>
        </p:txBody>
      </p:sp>
      <p:pic>
        <p:nvPicPr>
          <p:cNvPr id="334850" name="Picture 2"/>
          <p:cNvPicPr>
            <a:picLocks noChangeAspect="1" noChangeArrowheads="1"/>
          </p:cNvPicPr>
          <p:nvPr/>
        </p:nvPicPr>
        <p:blipFill>
          <a:blip r:embed="rId4" cstate="email">
            <a:clrChange>
              <a:clrFrom>
                <a:srgbClr val="FFFFFF"/>
              </a:clrFrom>
              <a:clrTo>
                <a:srgbClr val="FFFFFF">
                  <a:alpha val="0"/>
                </a:srgbClr>
              </a:clrTo>
            </a:clrChange>
          </a:blip>
          <a:srcRect/>
          <a:stretch>
            <a:fillRect/>
          </a:stretch>
        </p:blipFill>
        <p:spPr bwMode="auto">
          <a:xfrm>
            <a:off x="1143000" y="3810000"/>
            <a:ext cx="5282029" cy="21653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srcRect/>
          <a:stretch>
            <a:fillRect/>
          </a:stretch>
        </p:blipFill>
        <p:spPr bwMode="auto">
          <a:xfrm>
            <a:off x="2092325" y="1132753"/>
            <a:ext cx="6823075" cy="4963247"/>
          </a:xfrm>
          <a:prstGeom prst="rect">
            <a:avLst/>
          </a:prstGeom>
          <a:noFill/>
          <a:ln w="9525">
            <a:noFill/>
            <a:miter lim="800000"/>
            <a:headEnd/>
            <a:tailEnd/>
          </a:ln>
          <a:effectLst/>
        </p:spPr>
      </p:pic>
      <p:sp>
        <p:nvSpPr>
          <p:cNvPr id="5" name="TextBox 4"/>
          <p:cNvSpPr txBox="1"/>
          <p:nvPr/>
        </p:nvSpPr>
        <p:spPr>
          <a:xfrm>
            <a:off x="457200" y="4409353"/>
            <a:ext cx="1219200" cy="369332"/>
          </a:xfrm>
          <a:prstGeom prst="rect">
            <a:avLst/>
          </a:prstGeom>
          <a:noFill/>
        </p:spPr>
        <p:txBody>
          <a:bodyPr wrap="square" rtlCol="0">
            <a:spAutoFit/>
          </a:bodyPr>
          <a:lstStyle/>
          <a:p>
            <a:pPr algn="ctr"/>
            <a:r>
              <a:rPr lang="en-US" b="1" dirty="0">
                <a:solidFill>
                  <a:srgbClr val="FF0000"/>
                </a:solidFill>
              </a:rPr>
              <a:t>Unit Tests</a:t>
            </a:r>
          </a:p>
        </p:txBody>
      </p:sp>
      <p:sp>
        <p:nvSpPr>
          <p:cNvPr id="6" name="TextBox 5"/>
          <p:cNvSpPr txBox="1"/>
          <p:nvPr/>
        </p:nvSpPr>
        <p:spPr>
          <a:xfrm>
            <a:off x="7010400" y="1132753"/>
            <a:ext cx="1752600" cy="369332"/>
          </a:xfrm>
          <a:prstGeom prst="rect">
            <a:avLst/>
          </a:prstGeom>
          <a:noFill/>
        </p:spPr>
        <p:txBody>
          <a:bodyPr wrap="square" rtlCol="0">
            <a:spAutoFit/>
          </a:bodyPr>
          <a:lstStyle/>
          <a:p>
            <a:pPr algn="ctr"/>
            <a:r>
              <a:rPr lang="en-US" b="1" dirty="0">
                <a:solidFill>
                  <a:srgbClr val="FF0000"/>
                </a:solidFill>
              </a:rPr>
              <a:t>Implementation</a:t>
            </a:r>
          </a:p>
        </p:txBody>
      </p:sp>
      <p:sp>
        <p:nvSpPr>
          <p:cNvPr id="7" name="TextBox 6"/>
          <p:cNvSpPr txBox="1"/>
          <p:nvPr/>
        </p:nvSpPr>
        <p:spPr>
          <a:xfrm>
            <a:off x="0" y="1970953"/>
            <a:ext cx="2438400" cy="369332"/>
          </a:xfrm>
          <a:prstGeom prst="rect">
            <a:avLst/>
          </a:prstGeom>
          <a:noFill/>
        </p:spPr>
        <p:txBody>
          <a:bodyPr wrap="square" rtlCol="0">
            <a:spAutoFit/>
          </a:bodyPr>
          <a:lstStyle/>
          <a:p>
            <a:pPr algn="ctr"/>
            <a:r>
              <a:rPr lang="en-US" b="1" dirty="0">
                <a:solidFill>
                  <a:srgbClr val="FF0000"/>
                </a:solidFill>
              </a:rPr>
              <a:t>Software Requirements</a:t>
            </a:r>
          </a:p>
        </p:txBody>
      </p:sp>
      <p:sp>
        <p:nvSpPr>
          <p:cNvPr id="8" name="TextBox 7"/>
          <p:cNvSpPr txBox="1"/>
          <p:nvPr/>
        </p:nvSpPr>
        <p:spPr>
          <a:xfrm>
            <a:off x="7010400" y="5476153"/>
            <a:ext cx="1752600" cy="369332"/>
          </a:xfrm>
          <a:prstGeom prst="rect">
            <a:avLst/>
          </a:prstGeom>
          <a:noFill/>
        </p:spPr>
        <p:txBody>
          <a:bodyPr wrap="square" rtlCol="0">
            <a:spAutoFit/>
          </a:bodyPr>
          <a:lstStyle/>
          <a:p>
            <a:pPr algn="ctr"/>
            <a:r>
              <a:rPr lang="en-US" b="1" dirty="0">
                <a:solidFill>
                  <a:srgbClr val="FF0000"/>
                </a:solidFill>
              </a:rPr>
              <a:t>Test Results</a:t>
            </a:r>
          </a:p>
        </p:txBody>
      </p:sp>
      <p:cxnSp>
        <p:nvCxnSpPr>
          <p:cNvPr id="9" name="Straight Arrow Connector 8"/>
          <p:cNvCxnSpPr/>
          <p:nvPr/>
        </p:nvCxnSpPr>
        <p:spPr bwMode="auto">
          <a:xfrm flipV="1">
            <a:off x="2286000" y="1742353"/>
            <a:ext cx="1524000" cy="381000"/>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a:stCxn id="5" idx="3"/>
          </p:cNvCxnSpPr>
          <p:nvPr/>
        </p:nvCxnSpPr>
        <p:spPr bwMode="auto">
          <a:xfrm flipV="1">
            <a:off x="1676400" y="1818553"/>
            <a:ext cx="4191000" cy="2775466"/>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a:stCxn id="8" idx="0"/>
          </p:cNvCxnSpPr>
          <p:nvPr/>
        </p:nvCxnSpPr>
        <p:spPr bwMode="auto">
          <a:xfrm rot="5400000" flipH="1" flipV="1">
            <a:off x="7639050" y="4885603"/>
            <a:ext cx="838200" cy="342900"/>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a:stCxn id="6" idx="2"/>
          </p:cNvCxnSpPr>
          <p:nvPr/>
        </p:nvCxnSpPr>
        <p:spPr bwMode="auto">
          <a:xfrm rot="5400000">
            <a:off x="7442716" y="1679369"/>
            <a:ext cx="621268" cy="266700"/>
          </a:xfrm>
          <a:prstGeom prst="straightConnector1">
            <a:avLst/>
          </a:prstGeom>
          <a:ln w="38100">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21" name="Title 1"/>
          <p:cNvSpPr>
            <a:spLocks noGrp="1"/>
          </p:cNvSpPr>
          <p:nvPr>
            <p:ph type="title"/>
          </p:nvPr>
        </p:nvSpPr>
        <p:spPr>
          <a:xfrm>
            <a:off x="304800" y="304800"/>
            <a:ext cx="8458200" cy="685800"/>
          </a:xfrm>
        </p:spPr>
        <p:txBody>
          <a:bodyPr/>
          <a:lstStyle/>
          <a:p>
            <a:r>
              <a:rPr lang="en-US" dirty="0" smtClean="0"/>
              <a:t>Integration with Requirements Gateway</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pitchFamily="18" charset="0"/>
            </a:endParaRPr>
          </a:p>
        </p:txBody>
      </p:sp>
      <p:pic>
        <p:nvPicPr>
          <p:cNvPr id="4" name="Picture 5" descr="C:\Users\Hafellner\Desktop\NTE\Ranorex\BilderUndÄhnliches\SpyScreenshot.png"/>
          <p:cNvPicPr>
            <a:picLocks noChangeAspect="1" noChangeArrowheads="1"/>
          </p:cNvPicPr>
          <p:nvPr/>
        </p:nvPicPr>
        <p:blipFill>
          <a:blip r:embed="rId3" cstate="print"/>
          <a:srcRect/>
          <a:stretch>
            <a:fillRect/>
          </a:stretch>
        </p:blipFill>
        <p:spPr bwMode="auto">
          <a:xfrm>
            <a:off x="304800" y="1600200"/>
            <a:ext cx="3276600" cy="2829754"/>
          </a:xfrm>
          <a:prstGeom prst="rect">
            <a:avLst/>
          </a:prstGeom>
          <a:noFill/>
        </p:spPr>
      </p:pic>
      <p:pic>
        <p:nvPicPr>
          <p:cNvPr id="1027" name="Picture 3" descr="C:\Users\Hafellner\Desktop\NTE\Ranorex\BilderUndÄhnliches\VIScreenshot.png"/>
          <p:cNvPicPr>
            <a:picLocks noChangeAspect="1" noChangeArrowheads="1"/>
          </p:cNvPicPr>
          <p:nvPr/>
        </p:nvPicPr>
        <p:blipFill>
          <a:blip r:embed="rId4" cstate="print"/>
          <a:srcRect/>
          <a:stretch>
            <a:fillRect/>
          </a:stretch>
        </p:blipFill>
        <p:spPr bwMode="auto">
          <a:xfrm>
            <a:off x="2590800" y="2286000"/>
            <a:ext cx="3998246" cy="3257550"/>
          </a:xfrm>
          <a:prstGeom prst="rect">
            <a:avLst/>
          </a:prstGeom>
          <a:noFill/>
        </p:spPr>
      </p:pic>
      <p:sp>
        <p:nvSpPr>
          <p:cNvPr id="2" name="Title 1"/>
          <p:cNvSpPr>
            <a:spLocks noGrp="1"/>
          </p:cNvSpPr>
          <p:nvPr>
            <p:ph type="title"/>
          </p:nvPr>
        </p:nvSpPr>
        <p:spPr/>
        <p:txBody>
          <a:bodyPr/>
          <a:lstStyle/>
          <a:p>
            <a:r>
              <a:rPr lang="en-US" dirty="0" smtClean="0"/>
              <a:t>LabVIEW User Interface Testing</a:t>
            </a:r>
            <a:endParaRPr lang="en-US" dirty="0"/>
          </a:p>
        </p:txBody>
      </p:sp>
      <p:pic>
        <p:nvPicPr>
          <p:cNvPr id="1026" name="Picture 2"/>
          <p:cNvPicPr>
            <a:picLocks noChangeAspect="1" noChangeArrowheads="1"/>
          </p:cNvPicPr>
          <p:nvPr/>
        </p:nvPicPr>
        <p:blipFill>
          <a:blip r:embed="rId5" cstate="email"/>
          <a:srcRect/>
          <a:stretch>
            <a:fillRect/>
          </a:stretch>
        </p:blipFill>
        <p:spPr bwMode="auto">
          <a:xfrm>
            <a:off x="2971800" y="5715000"/>
            <a:ext cx="2514600" cy="673366"/>
          </a:xfrm>
          <a:prstGeom prst="rect">
            <a:avLst/>
          </a:prstGeom>
          <a:noFill/>
          <a:ln w="9525">
            <a:noFill/>
            <a:miter lim="800000"/>
            <a:headEnd/>
            <a:tailEnd/>
          </a:ln>
        </p:spPr>
      </p:pic>
      <p:pic>
        <p:nvPicPr>
          <p:cNvPr id="6" name="Picture 5" descr="LabVIEW Logo Horizontal.png"/>
          <p:cNvPicPr>
            <a:picLocks noChangeAspect="1"/>
          </p:cNvPicPr>
          <p:nvPr/>
        </p:nvPicPr>
        <p:blipFill>
          <a:blip r:embed="rId6" cstate="email"/>
          <a:stretch>
            <a:fillRect/>
          </a:stretch>
        </p:blipFill>
        <p:spPr>
          <a:xfrm>
            <a:off x="6019800" y="5867400"/>
            <a:ext cx="2667000" cy="503766"/>
          </a:xfrm>
          <a:prstGeom prst="rect">
            <a:avLst/>
          </a:prstGeom>
        </p:spPr>
      </p:pic>
      <p:pic>
        <p:nvPicPr>
          <p:cNvPr id="44034" name="Picture 2"/>
          <p:cNvPicPr>
            <a:picLocks noChangeAspect="1" noChangeArrowheads="1"/>
          </p:cNvPicPr>
          <p:nvPr/>
        </p:nvPicPr>
        <p:blipFill>
          <a:blip r:embed="rId7" cstate="print"/>
          <a:srcRect/>
          <a:stretch>
            <a:fillRect/>
          </a:stretch>
        </p:blipFill>
        <p:spPr bwMode="auto">
          <a:xfrm>
            <a:off x="685800" y="5410200"/>
            <a:ext cx="1790700" cy="1285875"/>
          </a:xfrm>
          <a:prstGeom prst="rect">
            <a:avLst/>
          </a:prstGeom>
          <a:noFill/>
          <a:ln w="9525">
            <a:noFill/>
            <a:miter lim="800000"/>
            <a:headEnd/>
            <a:tailEnd/>
          </a:ln>
        </p:spPr>
      </p:pic>
      <p:pic>
        <p:nvPicPr>
          <p:cNvPr id="3" name="Picture 2" descr="C:\Users\Hafellner\Desktop\NTE\Ranorex\BilderUndÄhnliches\Compatible with LabVIEW.gif"/>
          <p:cNvPicPr>
            <a:picLocks noChangeAspect="1" noChangeArrowheads="1"/>
          </p:cNvPicPr>
          <p:nvPr/>
        </p:nvPicPr>
        <p:blipFill>
          <a:blip r:embed="rId8" cstate="print"/>
          <a:srcRect/>
          <a:stretch>
            <a:fillRect/>
          </a:stretch>
        </p:blipFill>
        <p:spPr bwMode="auto">
          <a:xfrm>
            <a:off x="7696200" y="228600"/>
            <a:ext cx="1219200" cy="414832"/>
          </a:xfrm>
          <a:prstGeom prst="rect">
            <a:avLst/>
          </a:prstGeom>
          <a:noFill/>
        </p:spPr>
      </p:pic>
      <p:pic>
        <p:nvPicPr>
          <p:cNvPr id="1028" name="Picture 4" descr="C:\Users\Hafellner\Desktop\NTE\Ranorex\BilderUndÄhnliches\RecorderScreenshot.png"/>
          <p:cNvPicPr>
            <a:picLocks noChangeAspect="1" noChangeArrowheads="1"/>
          </p:cNvPicPr>
          <p:nvPr/>
        </p:nvPicPr>
        <p:blipFill>
          <a:blip r:embed="rId9" cstate="print"/>
          <a:srcRect/>
          <a:stretch>
            <a:fillRect/>
          </a:stretch>
        </p:blipFill>
        <p:spPr bwMode="auto">
          <a:xfrm>
            <a:off x="5715000" y="2133600"/>
            <a:ext cx="3054110" cy="228318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Rounded Rectangle 57"/>
          <p:cNvSpPr/>
          <p:nvPr/>
        </p:nvSpPr>
        <p:spPr>
          <a:xfrm>
            <a:off x="304803" y="533400"/>
            <a:ext cx="1447799" cy="914400"/>
          </a:xfrm>
          <a:prstGeom prst="roundRect">
            <a:avLst>
              <a:gd name="adj" fmla="val 1227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r>
              <a:rPr lang="en-US" sz="1600" dirty="0">
                <a:solidFill>
                  <a:prstClr val="white"/>
                </a:solidFill>
              </a:rPr>
              <a:t>Requirements Gathering</a:t>
            </a:r>
          </a:p>
        </p:txBody>
      </p:sp>
      <p:sp>
        <p:nvSpPr>
          <p:cNvPr id="59" name="Rounded Rectangle 58"/>
          <p:cNvSpPr/>
          <p:nvPr/>
        </p:nvSpPr>
        <p:spPr>
          <a:xfrm>
            <a:off x="2057403" y="533400"/>
            <a:ext cx="1447799" cy="914400"/>
          </a:xfrm>
          <a:prstGeom prst="roundRect">
            <a:avLst>
              <a:gd name="adj" fmla="val 1227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r>
              <a:rPr lang="en-US" sz="1600" dirty="0">
                <a:solidFill>
                  <a:prstClr val="white"/>
                </a:solidFill>
              </a:rPr>
              <a:t>Application Architecture</a:t>
            </a:r>
          </a:p>
        </p:txBody>
      </p:sp>
      <p:sp>
        <p:nvSpPr>
          <p:cNvPr id="60" name="Rounded Rectangle 59"/>
          <p:cNvSpPr/>
          <p:nvPr/>
        </p:nvSpPr>
        <p:spPr>
          <a:xfrm>
            <a:off x="3810003" y="533400"/>
            <a:ext cx="1447799" cy="914400"/>
          </a:xfrm>
          <a:prstGeom prst="roundRect">
            <a:avLst>
              <a:gd name="adj" fmla="val 1227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r>
              <a:rPr lang="en-US" sz="1600" dirty="0">
                <a:solidFill>
                  <a:prstClr val="white"/>
                </a:solidFill>
              </a:rPr>
              <a:t>Development</a:t>
            </a:r>
          </a:p>
        </p:txBody>
      </p:sp>
      <p:sp>
        <p:nvSpPr>
          <p:cNvPr id="61" name="Rounded Rectangle 60"/>
          <p:cNvSpPr/>
          <p:nvPr/>
        </p:nvSpPr>
        <p:spPr>
          <a:xfrm>
            <a:off x="5562603" y="533400"/>
            <a:ext cx="1447799" cy="914400"/>
          </a:xfrm>
          <a:prstGeom prst="roundRect">
            <a:avLst>
              <a:gd name="adj" fmla="val 1227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r>
              <a:rPr lang="en-US" sz="1600" dirty="0">
                <a:solidFill>
                  <a:prstClr val="white"/>
                </a:solidFill>
              </a:rPr>
              <a:t>Debugging &amp; Testing</a:t>
            </a:r>
          </a:p>
        </p:txBody>
      </p:sp>
      <p:sp>
        <p:nvSpPr>
          <p:cNvPr id="62" name="Rounded Rectangle 61"/>
          <p:cNvSpPr/>
          <p:nvPr/>
        </p:nvSpPr>
        <p:spPr>
          <a:xfrm>
            <a:off x="7315203" y="533400"/>
            <a:ext cx="1447799" cy="914400"/>
          </a:xfrm>
          <a:prstGeom prst="roundRect">
            <a:avLst>
              <a:gd name="adj" fmla="val 12271"/>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5769" tIns="47884" rIns="95769" bIns="47884" rtlCol="0" anchor="ctr"/>
          <a:lstStyle/>
          <a:p>
            <a:pPr algn="ctr">
              <a:defRPr/>
            </a:pPr>
            <a:r>
              <a:rPr lang="en-US" sz="1600" dirty="0">
                <a:solidFill>
                  <a:prstClr val="white"/>
                </a:solidFill>
              </a:rPr>
              <a:t>Deployment</a:t>
            </a:r>
          </a:p>
        </p:txBody>
      </p:sp>
      <p:sp>
        <p:nvSpPr>
          <p:cNvPr id="63" name="Right Arrow 62"/>
          <p:cNvSpPr/>
          <p:nvPr/>
        </p:nvSpPr>
        <p:spPr>
          <a:xfrm>
            <a:off x="1752600" y="762002"/>
            <a:ext cx="304800" cy="457201"/>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64" name="Right Arrow 63"/>
          <p:cNvSpPr/>
          <p:nvPr/>
        </p:nvSpPr>
        <p:spPr>
          <a:xfrm>
            <a:off x="3505200" y="762002"/>
            <a:ext cx="304800" cy="457201"/>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65" name="Right Arrow 64"/>
          <p:cNvSpPr/>
          <p:nvPr/>
        </p:nvSpPr>
        <p:spPr>
          <a:xfrm>
            <a:off x="5257800" y="762002"/>
            <a:ext cx="304800" cy="457201"/>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sp>
        <p:nvSpPr>
          <p:cNvPr id="66" name="Right Arrow 65"/>
          <p:cNvSpPr/>
          <p:nvPr/>
        </p:nvSpPr>
        <p:spPr>
          <a:xfrm>
            <a:off x="7010400" y="762002"/>
            <a:ext cx="304800" cy="457201"/>
          </a:xfrm>
          <a:prstGeom prs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5769" tIns="47884" rIns="95769" bIns="47884" rtlCol="0" anchor="ctr"/>
          <a:lstStyle/>
          <a:p>
            <a:pPr algn="ctr">
              <a:defRPr/>
            </a:pPr>
            <a:endParaRPr lang="en-US">
              <a:solidFill>
                <a:prstClr val="black"/>
              </a:solidFill>
            </a:endParaRPr>
          </a:p>
        </p:txBody>
      </p:sp>
      <p:pic>
        <p:nvPicPr>
          <p:cNvPr id="2050" name="Picture 2"/>
          <p:cNvPicPr>
            <a:picLocks noChangeAspect="1" noChangeArrowheads="1"/>
          </p:cNvPicPr>
          <p:nvPr/>
        </p:nvPicPr>
        <p:blipFill>
          <a:blip r:embed="rId3" cstate="email"/>
          <a:srcRect/>
          <a:stretch>
            <a:fillRect/>
          </a:stretch>
        </p:blipFill>
        <p:spPr bwMode="auto">
          <a:xfrm>
            <a:off x="457200" y="3124200"/>
            <a:ext cx="4371975" cy="2457450"/>
          </a:xfrm>
          <a:prstGeom prst="rect">
            <a:avLst/>
          </a:prstGeom>
          <a:noFill/>
          <a:ln w="9525">
            <a:noFill/>
            <a:miter lim="800000"/>
            <a:headEnd/>
            <a:tailEnd/>
          </a:ln>
          <a:effectLst/>
        </p:spPr>
      </p:pic>
      <p:sp>
        <p:nvSpPr>
          <p:cNvPr id="22" name="Content Placeholder 21"/>
          <p:cNvSpPr>
            <a:spLocks noGrp="1"/>
          </p:cNvSpPr>
          <p:nvPr>
            <p:ph idx="1"/>
          </p:nvPr>
        </p:nvSpPr>
        <p:spPr>
          <a:xfrm>
            <a:off x="304800" y="1752600"/>
            <a:ext cx="8153400" cy="3886200"/>
          </a:xfrm>
        </p:spPr>
        <p:txBody>
          <a:bodyPr/>
          <a:lstStyle/>
          <a:p>
            <a:r>
              <a:rPr lang="en-US" dirty="0" smtClean="0"/>
              <a:t>Programmatic build processes</a:t>
            </a:r>
          </a:p>
          <a:p>
            <a:r>
              <a:rPr lang="en-US" dirty="0" smtClean="0"/>
              <a:t>Programmatic control of source code control</a:t>
            </a:r>
            <a:endParaRPr lang="en-US" dirty="0"/>
          </a:p>
        </p:txBody>
      </p:sp>
      <p:pic>
        <p:nvPicPr>
          <p:cNvPr id="1026" name="Picture 2"/>
          <p:cNvPicPr>
            <a:picLocks noChangeAspect="1" noChangeArrowheads="1"/>
          </p:cNvPicPr>
          <p:nvPr/>
        </p:nvPicPr>
        <p:blipFill>
          <a:blip r:embed="rId4" cstate="email"/>
          <a:srcRect/>
          <a:stretch>
            <a:fillRect/>
          </a:stretch>
        </p:blipFill>
        <p:spPr bwMode="auto">
          <a:xfrm>
            <a:off x="3505200" y="3600132"/>
            <a:ext cx="5438775" cy="221964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47800" y="1295400"/>
            <a:ext cx="5867400" cy="4779579"/>
            <a:chOff x="1752600" y="1621221"/>
            <a:chExt cx="4664796" cy="3712779"/>
          </a:xfrm>
        </p:grpSpPr>
        <p:pic>
          <p:nvPicPr>
            <p:cNvPr id="612354" name="Picture 2"/>
            <p:cNvPicPr>
              <a:picLocks noChangeAspect="1" noChangeArrowheads="1"/>
            </p:cNvPicPr>
            <p:nvPr/>
          </p:nvPicPr>
          <p:blipFill>
            <a:blip r:embed="rId2" cstate="print"/>
            <a:srcRect/>
            <a:stretch>
              <a:fillRect/>
            </a:stretch>
          </p:blipFill>
          <p:spPr bwMode="auto">
            <a:xfrm>
              <a:off x="1981200" y="1621221"/>
              <a:ext cx="4436196" cy="1166812"/>
            </a:xfrm>
            <a:prstGeom prst="rect">
              <a:avLst/>
            </a:prstGeom>
            <a:noFill/>
            <a:ln w="9525">
              <a:noFill/>
              <a:miter lim="800000"/>
              <a:headEnd/>
              <a:tailEnd/>
            </a:ln>
          </p:spPr>
        </p:pic>
        <p:pic>
          <p:nvPicPr>
            <p:cNvPr id="612355" name="Picture 3"/>
            <p:cNvPicPr>
              <a:picLocks noChangeAspect="1" noChangeArrowheads="1"/>
            </p:cNvPicPr>
            <p:nvPr/>
          </p:nvPicPr>
          <p:blipFill>
            <a:blip r:embed="rId3" cstate="print"/>
            <a:srcRect l="1810"/>
            <a:stretch>
              <a:fillRect/>
            </a:stretch>
          </p:blipFill>
          <p:spPr bwMode="auto">
            <a:xfrm>
              <a:off x="1981200" y="2916621"/>
              <a:ext cx="4134239" cy="1143000"/>
            </a:xfrm>
            <a:prstGeom prst="rect">
              <a:avLst/>
            </a:prstGeom>
            <a:noFill/>
            <a:ln w="9525">
              <a:noFill/>
              <a:miter lim="800000"/>
              <a:headEnd/>
              <a:tailEnd/>
            </a:ln>
          </p:spPr>
        </p:pic>
        <p:pic>
          <p:nvPicPr>
            <p:cNvPr id="612356" name="Picture 4"/>
            <p:cNvPicPr>
              <a:picLocks noChangeAspect="1" noChangeArrowheads="1"/>
            </p:cNvPicPr>
            <p:nvPr/>
          </p:nvPicPr>
          <p:blipFill>
            <a:blip r:embed="rId4" cstate="print"/>
            <a:srcRect/>
            <a:stretch>
              <a:fillRect/>
            </a:stretch>
          </p:blipFill>
          <p:spPr bwMode="auto">
            <a:xfrm>
              <a:off x="1752600" y="4135821"/>
              <a:ext cx="4343400" cy="1198179"/>
            </a:xfrm>
            <a:prstGeom prst="rect">
              <a:avLst/>
            </a:prstGeom>
            <a:noFill/>
            <a:ln w="9525">
              <a:noFill/>
              <a:miter lim="800000"/>
              <a:headEnd/>
              <a:tailEnd/>
            </a:ln>
          </p:spPr>
        </p:pic>
      </p:grpSp>
      <p:sp>
        <p:nvSpPr>
          <p:cNvPr id="7" name="Title 1"/>
          <p:cNvSpPr txBox="1">
            <a:spLocks/>
          </p:cNvSpPr>
          <p:nvPr/>
        </p:nvSpPr>
        <p:spPr>
          <a:xfrm>
            <a:off x="152400" y="152400"/>
            <a:ext cx="8839200" cy="1143000"/>
          </a:xfrm>
          <a:prstGeom prst="rect">
            <a:avLst/>
          </a:prstGeom>
        </p:spPr>
        <p:txBody>
          <a:bodyPr vert="horz" lIns="91440" tIns="45720" rIns="91440" bIns="45720" rtlCol="0" anchor="ctr">
            <a:normAutofit/>
          </a:bodyPr>
          <a:lstStyle/>
          <a:p>
            <a:pPr>
              <a:spcBef>
                <a:spcPct val="0"/>
              </a:spcBef>
            </a:pPr>
            <a:r>
              <a:rPr lang="en-US" sz="3600" b="1" dirty="0" smtClean="0">
                <a:solidFill>
                  <a:sysClr val="windowText" lastClr="000000"/>
                </a:solidFill>
                <a:latin typeface="Calibri" pitchFamily="34" charset="0"/>
                <a:ea typeface="Verdana" pitchFamily="34" charset="0"/>
                <a:cs typeface="Calibri" pitchFamily="34" charset="0"/>
              </a:rPr>
              <a:t>Application Builder API </a:t>
            </a:r>
            <a:r>
              <a:rPr lang="en-US" sz="3600" b="1" i="1" dirty="0" smtClean="0">
                <a:solidFill>
                  <a:srgbClr val="FFC000"/>
                </a:solidFill>
                <a:latin typeface="Calibri" pitchFamily="34" charset="0"/>
                <a:ea typeface="Verdana" pitchFamily="34" charset="0"/>
                <a:cs typeface="Calibri" pitchFamily="34" charset="0"/>
              </a:rPr>
              <a:t>New in </a:t>
            </a:r>
            <a:r>
              <a:rPr lang="en-US" sz="3600" b="1" i="1" dirty="0">
                <a:solidFill>
                  <a:srgbClr val="FFC000"/>
                </a:solidFill>
                <a:latin typeface="Calibri" pitchFamily="34" charset="0"/>
                <a:ea typeface="Verdana" pitchFamily="34" charset="0"/>
                <a:cs typeface="Calibri" pitchFamily="34" charset="0"/>
              </a:rPr>
              <a:t>LabVIEW </a:t>
            </a:r>
            <a:r>
              <a:rPr lang="en-US" sz="3600" b="1" i="1" dirty="0" smtClean="0">
                <a:solidFill>
                  <a:srgbClr val="FFC000"/>
                </a:solidFill>
                <a:latin typeface="Calibri" pitchFamily="34" charset="0"/>
                <a:ea typeface="Verdana" pitchFamily="34" charset="0"/>
                <a:cs typeface="Calibri" pitchFamily="34" charset="0"/>
              </a:rPr>
              <a:t>2011</a:t>
            </a:r>
            <a:r>
              <a:rPr lang="en-US" sz="3600" b="1" dirty="0">
                <a:solidFill>
                  <a:sysClr val="windowText" lastClr="000000"/>
                </a:solidFill>
                <a:latin typeface="Calibri" pitchFamily="34" charset="0"/>
                <a:ea typeface="Verdana" pitchFamily="34" charset="0"/>
                <a:cs typeface="Calibri" pitchFamily="34" charset="0"/>
              </a:rPr>
              <a:t/>
            </a:r>
            <a:br>
              <a:rPr lang="en-US" sz="3600" b="1" dirty="0">
                <a:solidFill>
                  <a:sysClr val="windowText" lastClr="000000"/>
                </a:solidFill>
                <a:latin typeface="Calibri" pitchFamily="34" charset="0"/>
                <a:ea typeface="Verdana" pitchFamily="34" charset="0"/>
                <a:cs typeface="Calibri" pitchFamily="34" charset="0"/>
              </a:rPr>
            </a:br>
            <a:r>
              <a:rPr lang="en-US" sz="2800" dirty="0" smtClean="0">
                <a:solidFill>
                  <a:sysClr val="windowText" lastClr="000000"/>
                </a:solidFill>
                <a:latin typeface="Calibri" pitchFamily="34" charset="0"/>
                <a:ea typeface="Verdana" pitchFamily="34" charset="0"/>
                <a:cs typeface="Calibri" pitchFamily="34" charset="0"/>
              </a:rPr>
              <a:t>Automate build and deployment processes</a:t>
            </a:r>
            <a:endParaRPr lang="en-US" sz="2800" b="1" dirty="0">
              <a:solidFill>
                <a:sysClr val="windowText" lastClr="000000"/>
              </a:solidFill>
              <a:latin typeface="Calibri" pitchFamily="34" charset="0"/>
              <a:ea typeface="Verdana" pitchFamily="34" charset="0"/>
              <a:cs typeface="Calibri"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p:cNvPicPr>
          <p:nvPr/>
        </p:nvPicPr>
        <p:blipFill>
          <a:blip r:embed="rId3" cstate="screen"/>
          <a:srcRect l="17241" t="15388"/>
          <a:stretch>
            <a:fillRect/>
          </a:stretch>
        </p:blipFill>
        <p:spPr bwMode="auto">
          <a:xfrm>
            <a:off x="0" y="0"/>
            <a:ext cx="9144000" cy="5447074"/>
          </a:xfrm>
          <a:prstGeom prst="rect">
            <a:avLst/>
          </a:prstGeom>
          <a:noFill/>
          <a:ln w="25400">
            <a:noFill/>
            <a:prstDash val="solid"/>
            <a:miter lim="800000"/>
            <a:headEnd/>
            <a:tailEnd/>
          </a:ln>
        </p:spPr>
      </p:pic>
      <p:sp>
        <p:nvSpPr>
          <p:cNvPr id="27" name="Rectangle 26"/>
          <p:cNvSpPr/>
          <p:nvPr/>
        </p:nvSpPr>
        <p:spPr bwMode="auto">
          <a:xfrm>
            <a:off x="0" y="0"/>
            <a:ext cx="9144000" cy="5486400"/>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latin typeface="Arial Narrow" pitchFamily="34" charset="0"/>
            </a:endParaRPr>
          </a:p>
        </p:txBody>
      </p:sp>
      <p:sp>
        <p:nvSpPr>
          <p:cNvPr id="62468" name="Text Box 4"/>
          <p:cNvSpPr txBox="1">
            <a:spLocks noChangeArrowheads="1"/>
          </p:cNvSpPr>
          <p:nvPr/>
        </p:nvSpPr>
        <p:spPr bwMode="auto">
          <a:xfrm>
            <a:off x="6525753" y="4724400"/>
            <a:ext cx="1856247" cy="307762"/>
          </a:xfrm>
          <a:prstGeom prst="rect">
            <a:avLst/>
          </a:prstGeom>
          <a:noFill/>
          <a:ln w="9525">
            <a:noFill/>
            <a:miter lim="800000"/>
            <a:headEnd/>
            <a:tailEnd/>
          </a:ln>
        </p:spPr>
        <p:txBody>
          <a:bodyPr wrap="none" lIns="91425" tIns="45713" rIns="91425" bIns="45713">
            <a:spAutoFit/>
          </a:bodyPr>
          <a:lstStyle/>
          <a:p>
            <a:pPr defTabSz="914259"/>
            <a:r>
              <a:rPr lang="en-US" sz="1400" dirty="0" smtClean="0">
                <a:solidFill>
                  <a:srgbClr val="000000"/>
                </a:solidFill>
              </a:rPr>
              <a:t>Avionics Applications</a:t>
            </a:r>
            <a:endParaRPr lang="en-US" sz="1400" dirty="0">
              <a:solidFill>
                <a:srgbClr val="000000"/>
              </a:solidFill>
            </a:endParaRPr>
          </a:p>
        </p:txBody>
      </p:sp>
      <p:sp>
        <p:nvSpPr>
          <p:cNvPr id="62470" name="Text Box 6"/>
          <p:cNvSpPr txBox="1">
            <a:spLocks noChangeArrowheads="1"/>
          </p:cNvSpPr>
          <p:nvPr/>
        </p:nvSpPr>
        <p:spPr bwMode="auto">
          <a:xfrm>
            <a:off x="381000" y="4724400"/>
            <a:ext cx="2743200" cy="307762"/>
          </a:xfrm>
          <a:prstGeom prst="rect">
            <a:avLst/>
          </a:prstGeom>
          <a:noFill/>
          <a:ln w="9525">
            <a:noFill/>
            <a:miter lim="800000"/>
            <a:headEnd/>
            <a:tailEnd/>
          </a:ln>
        </p:spPr>
        <p:txBody>
          <a:bodyPr wrap="square" lIns="91425" tIns="45713" rIns="91425" bIns="45713">
            <a:spAutoFit/>
          </a:bodyPr>
          <a:lstStyle/>
          <a:p>
            <a:pPr algn="ctr" defTabSz="914259"/>
            <a:r>
              <a:rPr lang="en-GB" sz="1400" dirty="0" smtClean="0">
                <a:solidFill>
                  <a:srgbClr val="000000"/>
                </a:solidFill>
              </a:rPr>
              <a:t>Robotics and </a:t>
            </a:r>
            <a:r>
              <a:rPr lang="en-GB" sz="1400" dirty="0" err="1" smtClean="0">
                <a:solidFill>
                  <a:srgbClr val="000000"/>
                </a:solidFill>
              </a:rPr>
              <a:t>Mechatronics</a:t>
            </a:r>
            <a:endParaRPr lang="en-US" sz="1400" dirty="0">
              <a:solidFill>
                <a:srgbClr val="000000"/>
              </a:solidFill>
            </a:endParaRPr>
          </a:p>
        </p:txBody>
      </p:sp>
      <p:sp>
        <p:nvSpPr>
          <p:cNvPr id="62472" name="Text Box 8"/>
          <p:cNvSpPr txBox="1">
            <a:spLocks noChangeArrowheads="1"/>
          </p:cNvSpPr>
          <p:nvPr/>
        </p:nvSpPr>
        <p:spPr bwMode="auto">
          <a:xfrm>
            <a:off x="3429000" y="4724400"/>
            <a:ext cx="2316373" cy="307762"/>
          </a:xfrm>
          <a:prstGeom prst="rect">
            <a:avLst/>
          </a:prstGeom>
          <a:noFill/>
          <a:ln w="9525">
            <a:noFill/>
            <a:miter lim="800000"/>
            <a:headEnd/>
            <a:tailEnd/>
          </a:ln>
        </p:spPr>
        <p:txBody>
          <a:bodyPr wrap="none" lIns="91425" tIns="45713" rIns="91425" bIns="45713">
            <a:spAutoFit/>
          </a:bodyPr>
          <a:lstStyle/>
          <a:p>
            <a:pPr defTabSz="914259"/>
            <a:r>
              <a:rPr lang="en-US" sz="1400" dirty="0" smtClean="0">
                <a:solidFill>
                  <a:srgbClr val="000000"/>
                </a:solidFill>
              </a:rPr>
              <a:t>Large Physics Applications</a:t>
            </a:r>
            <a:endParaRPr lang="en-US" sz="1400" dirty="0">
              <a:solidFill>
                <a:srgbClr val="000000"/>
              </a:solidFill>
            </a:endParaRPr>
          </a:p>
        </p:txBody>
      </p:sp>
      <p:sp>
        <p:nvSpPr>
          <p:cNvPr id="62473" name="Text Box 9"/>
          <p:cNvSpPr txBox="1">
            <a:spLocks noChangeArrowheads="1"/>
          </p:cNvSpPr>
          <p:nvPr/>
        </p:nvSpPr>
        <p:spPr bwMode="auto">
          <a:xfrm>
            <a:off x="542353" y="2217141"/>
            <a:ext cx="2490395" cy="307762"/>
          </a:xfrm>
          <a:prstGeom prst="rect">
            <a:avLst/>
          </a:prstGeom>
          <a:noFill/>
          <a:ln w="9525">
            <a:noFill/>
            <a:miter lim="800000"/>
            <a:headEnd/>
            <a:tailEnd/>
          </a:ln>
        </p:spPr>
        <p:txBody>
          <a:bodyPr wrap="none" lIns="91425" tIns="45713" rIns="91425" bIns="45713">
            <a:spAutoFit/>
          </a:bodyPr>
          <a:lstStyle/>
          <a:p>
            <a:pPr algn="ctr" defTabSz="914259"/>
            <a:r>
              <a:rPr lang="en-US" sz="1400" dirty="0" smtClean="0">
                <a:solidFill>
                  <a:srgbClr val="000000"/>
                </a:solidFill>
              </a:rPr>
              <a:t>High-Volume </a:t>
            </a:r>
            <a:r>
              <a:rPr lang="en-US" sz="1400" dirty="0">
                <a:solidFill>
                  <a:srgbClr val="000000"/>
                </a:solidFill>
              </a:rPr>
              <a:t>Production Test</a:t>
            </a:r>
          </a:p>
        </p:txBody>
      </p:sp>
      <p:sp>
        <p:nvSpPr>
          <p:cNvPr id="62474" name="Text Box 10"/>
          <p:cNvSpPr txBox="1">
            <a:spLocks noChangeArrowheads="1"/>
          </p:cNvSpPr>
          <p:nvPr/>
        </p:nvSpPr>
        <p:spPr bwMode="auto">
          <a:xfrm>
            <a:off x="3388008" y="2209800"/>
            <a:ext cx="2403192" cy="307762"/>
          </a:xfrm>
          <a:prstGeom prst="rect">
            <a:avLst/>
          </a:prstGeom>
          <a:noFill/>
          <a:ln w="9525">
            <a:noFill/>
            <a:miter lim="800000"/>
            <a:headEnd/>
            <a:tailEnd/>
          </a:ln>
        </p:spPr>
        <p:txBody>
          <a:bodyPr wrap="none" lIns="91425" tIns="45713" rIns="91425" bIns="45713">
            <a:spAutoFit/>
          </a:bodyPr>
          <a:lstStyle/>
          <a:p>
            <a:pPr defTabSz="914259"/>
            <a:r>
              <a:rPr lang="en-US" sz="1400" dirty="0" smtClean="0">
                <a:solidFill>
                  <a:srgbClr val="000000"/>
                </a:solidFill>
              </a:rPr>
              <a:t>Structural Health Monitoring</a:t>
            </a:r>
            <a:endParaRPr lang="en-US" sz="1400" dirty="0">
              <a:solidFill>
                <a:srgbClr val="000000"/>
              </a:solidFill>
            </a:endParaRPr>
          </a:p>
        </p:txBody>
      </p:sp>
      <p:pic>
        <p:nvPicPr>
          <p:cNvPr id="62476" name="Picture 12" descr="image"/>
          <p:cNvPicPr>
            <a:picLocks noChangeAspect="1" noChangeArrowheads="1"/>
          </p:cNvPicPr>
          <p:nvPr/>
        </p:nvPicPr>
        <p:blipFill>
          <a:blip r:embed="rId4" cstate="email"/>
          <a:srcRect r="4363" b="1453"/>
          <a:stretch>
            <a:fillRect/>
          </a:stretch>
        </p:blipFill>
        <p:spPr bwMode="auto">
          <a:xfrm>
            <a:off x="457200" y="457200"/>
            <a:ext cx="2667000" cy="1703917"/>
          </a:xfrm>
          <a:prstGeom prst="rect">
            <a:avLst/>
          </a:prstGeom>
          <a:solidFill>
            <a:schemeClr val="bg1"/>
          </a:solidFill>
          <a:ln w="9525" cap="flat" cmpd="sng" algn="ctr">
            <a:solidFill>
              <a:schemeClr val="tx1"/>
            </a:solidFill>
            <a:prstDash val="solid"/>
            <a:round/>
            <a:headEnd type="none" w="med" len="med"/>
            <a:tailEnd type="none" w="med" len="med"/>
          </a:ln>
          <a:effectLst/>
        </p:spPr>
      </p:pic>
      <p:pic>
        <p:nvPicPr>
          <p:cNvPr id="15" name="Picture 2" descr="National Stadium"/>
          <p:cNvPicPr>
            <a:picLocks noChangeAspect="1" noChangeArrowheads="1"/>
          </p:cNvPicPr>
          <p:nvPr/>
        </p:nvPicPr>
        <p:blipFill>
          <a:blip r:embed="rId5" cstate="email"/>
          <a:srcRect t="19297" r="5333"/>
          <a:stretch>
            <a:fillRect/>
          </a:stretch>
        </p:blipFill>
        <p:spPr bwMode="auto">
          <a:xfrm>
            <a:off x="3276600" y="457200"/>
            <a:ext cx="2667000" cy="1703917"/>
          </a:xfrm>
          <a:prstGeom prst="rect">
            <a:avLst/>
          </a:prstGeom>
          <a:solidFill>
            <a:schemeClr val="bg1"/>
          </a:solidFill>
          <a:ln w="9525" cap="flat" cmpd="sng" algn="ctr">
            <a:solidFill>
              <a:schemeClr val="tx1"/>
            </a:solidFill>
            <a:prstDash val="solid"/>
            <a:round/>
            <a:headEnd type="none" w="med" len="med"/>
            <a:tailEnd type="none" w="med" len="med"/>
          </a:ln>
          <a:effectLst/>
        </p:spPr>
      </p:pic>
      <p:grpSp>
        <p:nvGrpSpPr>
          <p:cNvPr id="33" name="Group 32"/>
          <p:cNvGrpSpPr/>
          <p:nvPr/>
        </p:nvGrpSpPr>
        <p:grpSpPr>
          <a:xfrm>
            <a:off x="6096000" y="457200"/>
            <a:ext cx="2667000" cy="1703917"/>
            <a:chOff x="-3429000" y="3200400"/>
            <a:chExt cx="2743200" cy="1752600"/>
          </a:xfrm>
        </p:grpSpPr>
        <p:sp>
          <p:nvSpPr>
            <p:cNvPr id="22" name="Rectangle 21"/>
            <p:cNvSpPr/>
            <p:nvPr/>
          </p:nvSpPr>
          <p:spPr bwMode="auto">
            <a:xfrm>
              <a:off x="-3429000" y="3200400"/>
              <a:ext cx="2743200" cy="1752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25" tIns="45713" rIns="91425" bIns="45713" numCol="1" rtlCol="0" anchor="ctr" anchorCtr="0" compatLnSpc="1">
              <a:prstTxWarp prst="textNoShape">
                <a:avLst/>
              </a:prstTxWarp>
            </a:bodyPr>
            <a:lstStyle/>
            <a:p>
              <a:pPr algn="ctr" defTabSz="914259" eaLnBrk="0" fontAlgn="base" hangingPunct="0">
                <a:spcBef>
                  <a:spcPct val="0"/>
                </a:spcBef>
                <a:spcAft>
                  <a:spcPct val="0"/>
                </a:spcAft>
              </a:pPr>
              <a:endParaRPr lang="en-US" sz="1400" dirty="0" smtClean="0">
                <a:solidFill>
                  <a:srgbClr val="000000"/>
                </a:solidFill>
                <a:latin typeface="Arial" charset="0"/>
                <a:cs typeface="Arial" charset="0"/>
              </a:endParaRPr>
            </a:p>
          </p:txBody>
        </p:sp>
        <p:pic>
          <p:nvPicPr>
            <p:cNvPr id="16" name="Picture 4"/>
            <p:cNvPicPr>
              <a:picLocks noChangeAspect="1" noChangeArrowheads="1"/>
            </p:cNvPicPr>
            <p:nvPr/>
          </p:nvPicPr>
          <p:blipFill>
            <a:blip r:embed="rId6" cstate="email">
              <a:clrChange>
                <a:clrFrom>
                  <a:srgbClr val="FFFFFF"/>
                </a:clrFrom>
                <a:clrTo>
                  <a:srgbClr val="FFFFFF">
                    <a:alpha val="0"/>
                  </a:srgbClr>
                </a:clrTo>
              </a:clrChange>
            </a:blip>
            <a:srcRect/>
            <a:stretch>
              <a:fillRect/>
            </a:stretch>
          </p:blipFill>
          <p:spPr bwMode="auto">
            <a:xfrm>
              <a:off x="-3200400" y="3316231"/>
              <a:ext cx="2211986" cy="1636765"/>
            </a:xfrm>
            <a:prstGeom prst="rect">
              <a:avLst/>
            </a:prstGeom>
            <a:noFill/>
            <a:ln w="9525" algn="ctr">
              <a:noFill/>
              <a:miter lim="800000"/>
              <a:headEnd/>
              <a:tailEnd/>
            </a:ln>
          </p:spPr>
        </p:pic>
      </p:grpSp>
      <p:sp>
        <p:nvSpPr>
          <p:cNvPr id="17" name="Text Box 10"/>
          <p:cNvSpPr txBox="1">
            <a:spLocks noChangeArrowheads="1"/>
          </p:cNvSpPr>
          <p:nvPr/>
        </p:nvSpPr>
        <p:spPr bwMode="auto">
          <a:xfrm>
            <a:off x="6705600" y="2209800"/>
            <a:ext cx="1489480" cy="307762"/>
          </a:xfrm>
          <a:prstGeom prst="rect">
            <a:avLst/>
          </a:prstGeom>
          <a:noFill/>
          <a:ln w="9525">
            <a:noFill/>
            <a:miter lim="800000"/>
            <a:headEnd/>
            <a:tailEnd/>
          </a:ln>
        </p:spPr>
        <p:txBody>
          <a:bodyPr wrap="none" lIns="91425" tIns="45713" rIns="91425" bIns="45713">
            <a:spAutoFit/>
          </a:bodyPr>
          <a:lstStyle/>
          <a:p>
            <a:pPr defTabSz="914259"/>
            <a:r>
              <a:rPr lang="en-US" sz="1400" dirty="0" smtClean="0">
                <a:solidFill>
                  <a:srgbClr val="000000"/>
                </a:solidFill>
              </a:rPr>
              <a:t>Medical Devices</a:t>
            </a:r>
            <a:endParaRPr lang="en-US" sz="1400" dirty="0">
              <a:solidFill>
                <a:srgbClr val="000000"/>
              </a:solidFill>
            </a:endParaRPr>
          </a:p>
        </p:txBody>
      </p:sp>
      <p:sp>
        <p:nvSpPr>
          <p:cNvPr id="30" name="Title 1"/>
          <p:cNvSpPr txBox="1">
            <a:spLocks/>
          </p:cNvSpPr>
          <p:nvPr/>
        </p:nvSpPr>
        <p:spPr bwMode="auto">
          <a:xfrm>
            <a:off x="0" y="5473899"/>
            <a:ext cx="5063133" cy="1196578"/>
          </a:xfrm>
          <a:prstGeom prst="rect">
            <a:avLst/>
          </a:prstGeom>
          <a:noFill/>
          <a:ln w="12700">
            <a:noFill/>
            <a:miter lim="800000"/>
            <a:headEnd/>
            <a:tailEnd/>
          </a:ln>
          <a:effectLst/>
        </p:spPr>
        <p:txBody>
          <a:bodyPr vert="horz" wrap="square" lIns="35715" tIns="35715" rIns="35715" bIns="35715" numCol="1" anchor="ctr" anchorCtr="0" compatLnSpc="1">
            <a:prstTxWarp prst="textNoShape">
              <a:avLst/>
            </a:prstTxWarp>
          </a:bodyPr>
          <a:lstStyle/>
          <a:p>
            <a:pPr algn="r" fontAlgn="base">
              <a:spcBef>
                <a:spcPct val="0"/>
              </a:spcBef>
              <a:spcAft>
                <a:spcPct val="0"/>
              </a:spcAft>
              <a:defRPr/>
            </a:pPr>
            <a:r>
              <a:rPr lang="en-US" sz="3000" kern="0" dirty="0" smtClean="0">
                <a:solidFill>
                  <a:srgbClr val="000000"/>
                </a:solidFill>
                <a:latin typeface="Helvetica Neue Light"/>
                <a:ea typeface="+mj-ea"/>
                <a:cs typeface="+mj-cs"/>
                <a:sym typeface="Helvetica Neue Light" charset="0"/>
              </a:rPr>
              <a:t>Large System Development</a:t>
            </a:r>
            <a:endParaRPr lang="en-US" sz="3000" kern="0" dirty="0">
              <a:solidFill>
                <a:srgbClr val="000000"/>
              </a:solidFill>
              <a:latin typeface="Helvetica Neue Light"/>
              <a:ea typeface="+mj-ea"/>
              <a:cs typeface="+mj-cs"/>
              <a:sym typeface="Helvetica Neue Light" charset="0"/>
            </a:endParaRPr>
          </a:p>
        </p:txBody>
      </p:sp>
      <p:sp>
        <p:nvSpPr>
          <p:cNvPr id="31" name="Content Placeholder 2"/>
          <p:cNvSpPr txBox="1">
            <a:spLocks/>
          </p:cNvSpPr>
          <p:nvPr/>
        </p:nvSpPr>
        <p:spPr bwMode="auto">
          <a:xfrm>
            <a:off x="5518547" y="5956101"/>
            <a:ext cx="3482578" cy="357188"/>
          </a:xfrm>
          <a:prstGeom prst="rect">
            <a:avLst/>
          </a:prstGeom>
          <a:noFill/>
          <a:ln w="12700">
            <a:noFill/>
            <a:miter lim="800000"/>
            <a:headEnd/>
            <a:tailEnd/>
          </a:ln>
          <a:effectLst/>
        </p:spPr>
        <p:txBody>
          <a:bodyPr vert="horz" wrap="square" lIns="35715" tIns="35715" rIns="35715" bIns="35715" numCol="1" anchor="t" anchorCtr="0" compatLnSpc="1">
            <a:prstTxWarp prst="textNoShape">
              <a:avLst/>
            </a:prstTxWarp>
          </a:bodyPr>
          <a:lstStyle/>
          <a:p>
            <a:pPr fontAlgn="base">
              <a:spcBef>
                <a:spcPct val="0"/>
              </a:spcBef>
              <a:spcAft>
                <a:spcPct val="0"/>
              </a:spcAft>
              <a:defRPr/>
            </a:pPr>
            <a:r>
              <a:rPr lang="en-US" kern="0" dirty="0" smtClean="0">
                <a:solidFill>
                  <a:srgbClr val="999999"/>
                </a:solidFill>
                <a:sym typeface="Helvetica Neue" charset="0"/>
              </a:rPr>
              <a:t>Powered by LabVIEW</a:t>
            </a:r>
          </a:p>
          <a:p>
            <a:pPr fontAlgn="base">
              <a:spcBef>
                <a:spcPct val="0"/>
              </a:spcBef>
              <a:spcAft>
                <a:spcPct val="0"/>
              </a:spcAft>
              <a:defRPr/>
            </a:pPr>
            <a:endParaRPr lang="en-US" kern="0" dirty="0">
              <a:solidFill>
                <a:srgbClr val="999999"/>
              </a:solidFill>
              <a:sym typeface="Helvetica Neue" charset="0"/>
            </a:endParaRPr>
          </a:p>
        </p:txBody>
      </p:sp>
      <p:pic>
        <p:nvPicPr>
          <p:cNvPr id="25" name="Picture 9" descr="hydro_0063526_lowres"/>
          <p:cNvPicPr>
            <a:picLocks noChangeAspect="1" noChangeArrowheads="1"/>
          </p:cNvPicPr>
          <p:nvPr/>
        </p:nvPicPr>
        <p:blipFill>
          <a:blip r:embed="rId7" cstate="email"/>
          <a:srcRect t="7123" b="10959"/>
          <a:stretch>
            <a:fillRect/>
          </a:stretch>
        </p:blipFill>
        <p:spPr bwMode="auto">
          <a:xfrm>
            <a:off x="457200" y="2971800"/>
            <a:ext cx="2667000" cy="1703917"/>
          </a:xfrm>
          <a:prstGeom prst="rect">
            <a:avLst/>
          </a:prstGeom>
          <a:solidFill>
            <a:schemeClr val="bg1"/>
          </a:solidFill>
          <a:ln w="9525" cap="flat" cmpd="sng" algn="ctr">
            <a:solidFill>
              <a:schemeClr val="tx1"/>
            </a:solidFill>
            <a:prstDash val="solid"/>
            <a:round/>
            <a:headEnd type="none" w="med" len="med"/>
            <a:tailEnd type="none" w="med" len="med"/>
          </a:ln>
          <a:effectLst/>
        </p:spPr>
      </p:pic>
      <p:pic>
        <p:nvPicPr>
          <p:cNvPr id="1027" name="Picture 3"/>
          <p:cNvPicPr>
            <a:picLocks noChangeAspect="1" noChangeArrowheads="1"/>
          </p:cNvPicPr>
          <p:nvPr/>
        </p:nvPicPr>
        <p:blipFill>
          <a:blip r:embed="rId8" cstate="print"/>
          <a:srcRect b="7970"/>
          <a:stretch>
            <a:fillRect/>
          </a:stretch>
        </p:blipFill>
        <p:spPr bwMode="auto">
          <a:xfrm>
            <a:off x="6096000" y="2971800"/>
            <a:ext cx="2667000" cy="1703917"/>
          </a:xfrm>
          <a:prstGeom prst="rect">
            <a:avLst/>
          </a:prstGeom>
          <a:solidFill>
            <a:schemeClr val="bg1"/>
          </a:solidFill>
          <a:ln w="9525" cap="flat" cmpd="sng" algn="ctr">
            <a:solidFill>
              <a:schemeClr val="tx1"/>
            </a:solidFill>
            <a:prstDash val="solid"/>
            <a:round/>
            <a:headEnd type="none" w="med" len="med"/>
            <a:tailEnd type="none" w="med" len="med"/>
          </a:ln>
          <a:effectLst/>
        </p:spPr>
      </p:pic>
      <p:pic>
        <p:nvPicPr>
          <p:cNvPr id="1026" name="Picture 2"/>
          <p:cNvPicPr>
            <a:picLocks noChangeAspect="1" noChangeArrowheads="1"/>
          </p:cNvPicPr>
          <p:nvPr/>
        </p:nvPicPr>
        <p:blipFill>
          <a:blip r:embed="rId9" cstate="print"/>
          <a:srcRect r="13178" b="6757"/>
          <a:stretch>
            <a:fillRect/>
          </a:stretch>
        </p:blipFill>
        <p:spPr bwMode="auto">
          <a:xfrm>
            <a:off x="3276600" y="2971800"/>
            <a:ext cx="2667000" cy="1703917"/>
          </a:xfrm>
          <a:prstGeom prst="rect">
            <a:avLst/>
          </a:prstGeom>
          <a:solidFill>
            <a:schemeClr val="bg1"/>
          </a:solidFill>
          <a:ln w="9525" cap="flat" cmpd="sng" algn="ctr">
            <a:solidFill>
              <a:schemeClr val="tx1"/>
            </a:solidFill>
            <a:prstDash val="solid"/>
            <a:round/>
            <a:headEnd type="none" w="med" len="med"/>
            <a:tailEnd type="none" w="med" len="med"/>
          </a:ln>
          <a:effectLst/>
        </p:spPr>
      </p:pic>
    </p:spTree>
    <p:extLst>
      <p:ext uri="{BB962C8B-B14F-4D97-AF65-F5344CB8AC3E}">
        <p14:creationId xmlns:p14="http://schemas.microsoft.com/office/powerpoint/2010/main" val="27980100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838200"/>
          </a:xfrm>
        </p:spPr>
        <p:txBody>
          <a:bodyPr/>
          <a:lstStyle/>
          <a:p>
            <a:r>
              <a:rPr lang="en-US" dirty="0" smtClean="0"/>
              <a:t>App Builder Log-File Generation</a:t>
            </a:r>
            <a:endParaRPr lang="en-US" dirty="0"/>
          </a:p>
        </p:txBody>
      </p:sp>
      <p:pic>
        <p:nvPicPr>
          <p:cNvPr id="1026" name="Picture 2"/>
          <p:cNvPicPr>
            <a:picLocks noChangeAspect="1" noChangeArrowheads="1"/>
          </p:cNvPicPr>
          <p:nvPr/>
        </p:nvPicPr>
        <p:blipFill>
          <a:blip r:embed="rId3" cstate="email"/>
          <a:srcRect/>
          <a:stretch>
            <a:fillRect/>
          </a:stretch>
        </p:blipFill>
        <p:spPr bwMode="auto">
          <a:xfrm>
            <a:off x="4038600" y="2209800"/>
            <a:ext cx="4622193" cy="3429000"/>
          </a:xfrm>
          <a:prstGeom prst="rect">
            <a:avLst/>
          </a:prstGeom>
          <a:noFill/>
          <a:ln w="9525">
            <a:noFill/>
            <a:miter lim="800000"/>
            <a:headEnd/>
            <a:tailEnd/>
          </a:ln>
        </p:spPr>
      </p:pic>
      <p:sp>
        <p:nvSpPr>
          <p:cNvPr id="5" name="Rectangle 4"/>
          <p:cNvSpPr/>
          <p:nvPr/>
        </p:nvSpPr>
        <p:spPr>
          <a:xfrm>
            <a:off x="685800" y="1066800"/>
            <a:ext cx="7848600" cy="461665"/>
          </a:xfrm>
          <a:prstGeom prst="rect">
            <a:avLst/>
          </a:prstGeom>
        </p:spPr>
        <p:txBody>
          <a:bodyPr wrap="square">
            <a:spAutoFit/>
          </a:bodyPr>
          <a:lstStyle/>
          <a:p>
            <a:r>
              <a:rPr lang="en-US" sz="2400" dirty="0">
                <a:solidFill>
                  <a:srgbClr val="000000"/>
                </a:solidFill>
              </a:rPr>
              <a:t>Document version, date and time of Vis included in build</a:t>
            </a:r>
          </a:p>
        </p:txBody>
      </p:sp>
      <p:pic>
        <p:nvPicPr>
          <p:cNvPr id="1027" name="Picture 3"/>
          <p:cNvPicPr>
            <a:picLocks noChangeAspect="1" noChangeArrowheads="1"/>
          </p:cNvPicPr>
          <p:nvPr/>
        </p:nvPicPr>
        <p:blipFill>
          <a:blip r:embed="rId4" cstate="email"/>
          <a:srcRect/>
          <a:stretch>
            <a:fillRect/>
          </a:stretch>
        </p:blipFill>
        <p:spPr bwMode="auto">
          <a:xfrm>
            <a:off x="685800" y="2209800"/>
            <a:ext cx="2654124" cy="3124200"/>
          </a:xfrm>
          <a:prstGeom prst="rect">
            <a:avLst/>
          </a:prstGeom>
          <a:noFill/>
          <a:ln w="9525">
            <a:noFill/>
            <a:miter lim="800000"/>
            <a:headEnd/>
            <a:tailEnd/>
          </a:ln>
        </p:spPr>
      </p:pic>
      <p:sp>
        <p:nvSpPr>
          <p:cNvPr id="7" name="Rectangle 6"/>
          <p:cNvSpPr/>
          <p:nvPr/>
        </p:nvSpPr>
        <p:spPr>
          <a:xfrm>
            <a:off x="719593" y="1535668"/>
            <a:ext cx="2480807" cy="369332"/>
          </a:xfrm>
          <a:prstGeom prst="rect">
            <a:avLst/>
          </a:prstGeom>
        </p:spPr>
        <p:txBody>
          <a:bodyPr wrap="none">
            <a:spAutoFit/>
          </a:bodyPr>
          <a:lstStyle/>
          <a:p>
            <a:r>
              <a:rPr lang="en-US" i="1" dirty="0">
                <a:solidFill>
                  <a:srgbClr val="FFC000"/>
                </a:solidFill>
              </a:rPr>
              <a:t>Available in LabVIEW 2009</a:t>
            </a:r>
            <a:endParaRPr lang="en-US" dirty="0">
              <a:solidFill>
                <a:srgbClr val="000000"/>
              </a:solidFill>
            </a:endParaRPr>
          </a:p>
        </p:txBody>
      </p:sp>
      <p:sp>
        <p:nvSpPr>
          <p:cNvPr id="8" name="Right Arrow 7"/>
          <p:cNvSpPr/>
          <p:nvPr/>
        </p:nvSpPr>
        <p:spPr bwMode="auto">
          <a:xfrm>
            <a:off x="3352800" y="3581400"/>
            <a:ext cx="609600" cy="838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346" name="Rectangle 8"/>
          <p:cNvSpPr>
            <a:spLocks noChangeArrowheads="1"/>
          </p:cNvSpPr>
          <p:nvPr/>
        </p:nvSpPr>
        <p:spPr bwMode="auto">
          <a:xfrm>
            <a:off x="0" y="2209798"/>
            <a:ext cx="1066800" cy="609600"/>
          </a:xfrm>
          <a:prstGeom prst="roundRect">
            <a:avLst/>
          </a:prstGeom>
          <a:solidFill>
            <a:srgbClr val="EDB906"/>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rtl="0" eaLnBrk="0" fontAlgn="base" hangingPunct="0">
              <a:spcBef>
                <a:spcPct val="0"/>
              </a:spcBef>
              <a:spcAft>
                <a:spcPct val="0"/>
              </a:spcAft>
            </a:pPr>
            <a:r>
              <a:rPr lang="en-US" sz="1200" kern="1200" dirty="0" err="1">
                <a:solidFill>
                  <a:schemeClr val="tx1"/>
                </a:solidFill>
                <a:latin typeface="Arial Narrow"/>
                <a:ea typeface="+mn-ea"/>
                <a:cs typeface="+mn-cs"/>
              </a:rPr>
              <a:t>LabVIEW</a:t>
            </a:r>
            <a:endParaRPr lang="en-US" sz="1200" kern="1200" dirty="0">
              <a:solidFill>
                <a:schemeClr val="tx1"/>
              </a:solidFill>
              <a:latin typeface="Arial Narrow"/>
              <a:ea typeface="+mn-ea"/>
              <a:cs typeface="+mn-cs"/>
            </a:endParaRPr>
          </a:p>
          <a:p>
            <a:pPr algn="ctr" rtl="0" eaLnBrk="0" fontAlgn="base" hangingPunct="0">
              <a:spcBef>
                <a:spcPct val="0"/>
              </a:spcBef>
              <a:spcAft>
                <a:spcPct val="0"/>
              </a:spcAft>
            </a:pPr>
            <a:r>
              <a:rPr lang="en-US" sz="1200" kern="1200" dirty="0">
                <a:solidFill>
                  <a:schemeClr val="tx1"/>
                </a:solidFill>
                <a:latin typeface="Arial Narrow"/>
                <a:ea typeface="+mn-ea"/>
                <a:cs typeface="+mn-cs"/>
              </a:rPr>
              <a:t>Core 1</a:t>
            </a:r>
          </a:p>
        </p:txBody>
      </p:sp>
      <p:sp>
        <p:nvSpPr>
          <p:cNvPr id="14348" name="Rectangle 10"/>
          <p:cNvSpPr>
            <a:spLocks noChangeArrowheads="1"/>
          </p:cNvSpPr>
          <p:nvPr/>
        </p:nvSpPr>
        <p:spPr bwMode="auto">
          <a:xfrm>
            <a:off x="1219200" y="2208280"/>
            <a:ext cx="1066800" cy="609600"/>
          </a:xfrm>
          <a:prstGeom prst="roundRect">
            <a:avLst/>
          </a:prstGeom>
          <a:solidFill>
            <a:srgbClr val="EDB906"/>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200" dirty="0" err="1">
                <a:solidFill>
                  <a:schemeClr val="tx1"/>
                </a:solidFill>
                <a:latin typeface="Arial Narrow"/>
              </a:rPr>
              <a:t>LabVIEW</a:t>
            </a:r>
            <a:endParaRPr lang="en-US" sz="1200" dirty="0">
              <a:solidFill>
                <a:schemeClr val="tx1"/>
              </a:solidFill>
              <a:latin typeface="Arial Narrow"/>
            </a:endParaRPr>
          </a:p>
          <a:p>
            <a:pPr algn="ctr"/>
            <a:r>
              <a:rPr lang="en-US" sz="1200" dirty="0">
                <a:solidFill>
                  <a:schemeClr val="tx1"/>
                </a:solidFill>
                <a:latin typeface="Arial Narrow"/>
              </a:rPr>
              <a:t>Core 2</a:t>
            </a:r>
          </a:p>
        </p:txBody>
      </p:sp>
      <p:sp>
        <p:nvSpPr>
          <p:cNvPr id="14384" name="Rectangle 13"/>
          <p:cNvSpPr>
            <a:spLocks noChangeArrowheads="1"/>
          </p:cNvSpPr>
          <p:nvPr/>
        </p:nvSpPr>
        <p:spPr bwMode="auto">
          <a:xfrm>
            <a:off x="3790950" y="2208280"/>
            <a:ext cx="1066800" cy="609600"/>
          </a:xfrm>
          <a:prstGeom prst="roundRect">
            <a:avLst/>
          </a:prstGeom>
          <a:solidFill>
            <a:srgbClr val="EDB906"/>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square" lIns="0" rIns="0" anchor="ctr"/>
          <a:lstStyle/>
          <a:p>
            <a:pPr algn="ctr"/>
            <a:r>
              <a:rPr lang="en-US" sz="1200" dirty="0" smtClean="0">
                <a:solidFill>
                  <a:schemeClr val="tx1"/>
                </a:solidFill>
                <a:latin typeface="Arial Narrow"/>
              </a:rPr>
              <a:t>LabVIEW Core </a:t>
            </a:r>
            <a:r>
              <a:rPr lang="en-US" sz="1200" dirty="0">
                <a:solidFill>
                  <a:schemeClr val="tx1"/>
                </a:solidFill>
                <a:latin typeface="Arial Narrow"/>
              </a:rPr>
              <a:t>3</a:t>
            </a:r>
          </a:p>
        </p:txBody>
      </p:sp>
      <p:sp>
        <p:nvSpPr>
          <p:cNvPr id="14351" name="Text Box 15"/>
          <p:cNvSpPr txBox="1">
            <a:spLocks noChangeArrowheads="1"/>
          </p:cNvSpPr>
          <p:nvPr/>
        </p:nvSpPr>
        <p:spPr bwMode="auto">
          <a:xfrm>
            <a:off x="5153025" y="2155536"/>
            <a:ext cx="881822" cy="715089"/>
          </a:xfrm>
          <a:prstGeom prst="roundRect">
            <a:avLst/>
          </a:prstGeom>
          <a:solidFill>
            <a:schemeClr val="bg1">
              <a:lumMod val="50000"/>
            </a:schemeClr>
          </a:solidFill>
          <a:ln w="19050" algn="ctr">
            <a:solidFill>
              <a:schemeClr val="bg1"/>
            </a:solidFill>
            <a:miter lim="800000"/>
            <a:headEnd type="none" w="sm" len="sm"/>
            <a:tailEnd type="none" w="sm" len="sm"/>
          </a:ln>
        </p:spPr>
        <p:txBody>
          <a:bodyPr wrap="square">
            <a:spAutoFit/>
          </a:bodyPr>
          <a:lstStyle/>
          <a:p>
            <a:pPr algn="ctr">
              <a:spcBef>
                <a:spcPct val="50000"/>
              </a:spcBef>
            </a:pPr>
            <a:r>
              <a:rPr lang="en-US" sz="1200" dirty="0">
                <a:solidFill>
                  <a:schemeClr val="bg1"/>
                </a:solidFill>
                <a:latin typeface="Arial Narrow"/>
              </a:rPr>
              <a:t>Certified LabVIEW </a:t>
            </a:r>
            <a:r>
              <a:rPr lang="en-US" sz="1200" dirty="0" smtClean="0">
                <a:solidFill>
                  <a:schemeClr val="bg1"/>
                </a:solidFill>
                <a:latin typeface="Arial Narrow"/>
              </a:rPr>
              <a:t>Developer</a:t>
            </a:r>
            <a:endParaRPr lang="en-US" sz="1200" dirty="0">
              <a:solidFill>
                <a:schemeClr val="bg1"/>
              </a:solidFill>
              <a:latin typeface="Arial Narrow"/>
            </a:endParaRPr>
          </a:p>
        </p:txBody>
      </p:sp>
      <p:sp>
        <p:nvSpPr>
          <p:cNvPr id="14352" name="Rectangle 16"/>
          <p:cNvSpPr>
            <a:spLocks noChangeArrowheads="1"/>
          </p:cNvSpPr>
          <p:nvPr/>
        </p:nvSpPr>
        <p:spPr bwMode="auto">
          <a:xfrm>
            <a:off x="6648450" y="1771648"/>
            <a:ext cx="1064453" cy="609600"/>
          </a:xfrm>
          <a:prstGeom prst="roundRect">
            <a:avLst/>
          </a:prstGeom>
          <a:solidFill>
            <a:srgbClr val="EDB906"/>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200" dirty="0">
                <a:solidFill>
                  <a:schemeClr val="tx1"/>
                </a:solidFill>
                <a:latin typeface="Arial Narrow"/>
              </a:rPr>
              <a:t>Advanced </a:t>
            </a:r>
          </a:p>
          <a:p>
            <a:pPr algn="ctr"/>
            <a:r>
              <a:rPr lang="en-US" sz="1200" dirty="0">
                <a:solidFill>
                  <a:schemeClr val="tx1"/>
                </a:solidFill>
                <a:latin typeface="Arial Narrow"/>
              </a:rPr>
              <a:t>Architectures</a:t>
            </a:r>
          </a:p>
          <a:p>
            <a:pPr algn="ctr"/>
            <a:r>
              <a:rPr lang="en-US" sz="1200" dirty="0" smtClean="0">
                <a:solidFill>
                  <a:schemeClr val="tx1"/>
                </a:solidFill>
                <a:latin typeface="Arial Narrow"/>
              </a:rPr>
              <a:t>in LabVIEW</a:t>
            </a:r>
            <a:endParaRPr lang="en-US" sz="1200" dirty="0">
              <a:solidFill>
                <a:schemeClr val="tx1"/>
              </a:solidFill>
              <a:latin typeface="Arial Narrow"/>
            </a:endParaRPr>
          </a:p>
        </p:txBody>
      </p:sp>
      <p:sp>
        <p:nvSpPr>
          <p:cNvPr id="14354" name="Text Box 18"/>
          <p:cNvSpPr txBox="1">
            <a:spLocks noChangeArrowheads="1"/>
          </p:cNvSpPr>
          <p:nvPr/>
        </p:nvSpPr>
        <p:spPr bwMode="auto">
          <a:xfrm>
            <a:off x="8247063" y="2161459"/>
            <a:ext cx="820737" cy="715089"/>
          </a:xfrm>
          <a:prstGeom prst="roundRect">
            <a:avLst/>
          </a:prstGeom>
          <a:solidFill>
            <a:schemeClr val="bg1">
              <a:lumMod val="50000"/>
            </a:schemeClr>
          </a:solidFill>
          <a:ln w="19050" algn="ctr">
            <a:solidFill>
              <a:schemeClr val="bg1"/>
            </a:solidFill>
            <a:miter lim="800000"/>
            <a:headEnd type="none" w="sm" len="sm"/>
            <a:tailEnd type="none" w="sm" len="sm"/>
          </a:ln>
        </p:spPr>
        <p:txBody>
          <a:bodyPr wrap="square">
            <a:spAutoFit/>
          </a:bodyPr>
          <a:lstStyle/>
          <a:p>
            <a:pPr algn="ctr">
              <a:spcBef>
                <a:spcPct val="50000"/>
              </a:spcBef>
            </a:pPr>
            <a:r>
              <a:rPr lang="en-US" sz="1200" dirty="0">
                <a:solidFill>
                  <a:schemeClr val="bg1"/>
                </a:solidFill>
                <a:latin typeface="Arial Narrow"/>
              </a:rPr>
              <a:t>Certified LabVIEW </a:t>
            </a:r>
            <a:r>
              <a:rPr lang="en-US" sz="1200" dirty="0" smtClean="0">
                <a:solidFill>
                  <a:schemeClr val="bg1"/>
                </a:solidFill>
                <a:latin typeface="Arial Narrow"/>
              </a:rPr>
              <a:t>Architect</a:t>
            </a:r>
            <a:endParaRPr lang="en-US" sz="1200" dirty="0">
              <a:solidFill>
                <a:schemeClr val="bg1"/>
              </a:solidFill>
              <a:latin typeface="Arial Narrow"/>
            </a:endParaRPr>
          </a:p>
        </p:txBody>
      </p:sp>
      <p:sp>
        <p:nvSpPr>
          <p:cNvPr id="14372" name="Text Box 38"/>
          <p:cNvSpPr txBox="1">
            <a:spLocks noChangeArrowheads="1"/>
          </p:cNvSpPr>
          <p:nvPr/>
        </p:nvSpPr>
        <p:spPr bwMode="auto">
          <a:xfrm>
            <a:off x="2514600" y="2057398"/>
            <a:ext cx="838200" cy="911364"/>
          </a:xfrm>
          <a:prstGeom prst="roundRect">
            <a:avLst/>
          </a:prstGeom>
          <a:solidFill>
            <a:schemeClr val="bg1">
              <a:lumMod val="50000"/>
            </a:schemeClr>
          </a:solidFill>
          <a:ln w="19050" algn="ctr">
            <a:solidFill>
              <a:schemeClr val="bg1"/>
            </a:solidFill>
            <a:miter lim="800000"/>
            <a:headEnd type="none" w="sm" len="sm"/>
            <a:tailEnd type="none" w="sm" len="sm"/>
          </a:ln>
        </p:spPr>
        <p:txBody>
          <a:bodyPr wrap="square">
            <a:spAutoFit/>
          </a:bodyPr>
          <a:lstStyle/>
          <a:p>
            <a:pPr algn="ctr" rtl="0" eaLnBrk="0" fontAlgn="base" hangingPunct="0">
              <a:spcBef>
                <a:spcPct val="50000"/>
              </a:spcBef>
              <a:spcAft>
                <a:spcPct val="0"/>
              </a:spcAft>
            </a:pPr>
            <a:r>
              <a:rPr lang="en-US" sz="1200" kern="1200" dirty="0">
                <a:solidFill>
                  <a:schemeClr val="bg1"/>
                </a:solidFill>
                <a:latin typeface="Arial Narrow"/>
                <a:ea typeface="+mn-ea"/>
                <a:cs typeface="+mn-cs"/>
              </a:rPr>
              <a:t>Certified LabVIEW Associate </a:t>
            </a:r>
            <a:r>
              <a:rPr lang="en-US" sz="1200" kern="1200" dirty="0" smtClean="0">
                <a:solidFill>
                  <a:schemeClr val="bg1"/>
                </a:solidFill>
                <a:latin typeface="Arial Narrow"/>
                <a:ea typeface="+mn-ea"/>
                <a:cs typeface="+mn-cs"/>
              </a:rPr>
              <a:t>Developer</a:t>
            </a:r>
            <a:endParaRPr lang="en-US" sz="1200" kern="1200" dirty="0">
              <a:solidFill>
                <a:schemeClr val="bg1"/>
              </a:solidFill>
              <a:latin typeface="Arial Narrow"/>
              <a:ea typeface="+mn-ea"/>
              <a:cs typeface="+mn-cs"/>
            </a:endParaRPr>
          </a:p>
        </p:txBody>
      </p:sp>
      <p:sp>
        <p:nvSpPr>
          <p:cNvPr id="49" name="Title 48"/>
          <p:cNvSpPr>
            <a:spLocks noGrp="1"/>
          </p:cNvSpPr>
          <p:nvPr>
            <p:ph type="title"/>
          </p:nvPr>
        </p:nvSpPr>
        <p:spPr>
          <a:xfrm>
            <a:off x="342900" y="228600"/>
            <a:ext cx="8381999" cy="669235"/>
          </a:xfrm>
        </p:spPr>
        <p:txBody>
          <a:bodyPr>
            <a:normAutofit fontScale="90000"/>
          </a:bodyPr>
          <a:lstStyle/>
          <a:p>
            <a:r>
              <a:rPr lang="en-US" sz="4000" b="1" dirty="0" smtClean="0">
                <a:solidFill>
                  <a:srgbClr val="065FA8"/>
                </a:solidFill>
              </a:rPr>
              <a:t>NI </a:t>
            </a:r>
            <a:r>
              <a:rPr lang="en-US" sz="3600" b="1" dirty="0" smtClean="0">
                <a:solidFill>
                  <a:srgbClr val="065FA8"/>
                </a:solidFill>
              </a:rPr>
              <a:t>LabVIEW Certifications Align with Training</a:t>
            </a:r>
            <a:endParaRPr lang="en-US" sz="4000" b="1" dirty="0">
              <a:solidFill>
                <a:srgbClr val="065FA8"/>
              </a:solidFill>
            </a:endParaRPr>
          </a:p>
        </p:txBody>
      </p:sp>
      <p:cxnSp>
        <p:nvCxnSpPr>
          <p:cNvPr id="57" name="Elbow Connector 56"/>
          <p:cNvCxnSpPr>
            <a:stCxn id="14352" idx="3"/>
            <a:endCxn id="14354" idx="1"/>
          </p:cNvCxnSpPr>
          <p:nvPr/>
        </p:nvCxnSpPr>
        <p:spPr bwMode="auto">
          <a:xfrm>
            <a:off x="7712903" y="2076448"/>
            <a:ext cx="534160" cy="442556"/>
          </a:xfrm>
          <a:prstGeom prst="bentConnector3">
            <a:avLst>
              <a:gd name="adj1" fmla="val 50000"/>
            </a:avLst>
          </a:prstGeom>
          <a:noFill/>
          <a:ln w="19050">
            <a:solidFill>
              <a:srgbClr val="808080"/>
            </a:solidFill>
            <a:prstDash val="dash"/>
            <a:round/>
            <a:headEnd type="none" w="sm" len="sm"/>
            <a:tailEnd type="arrow" w="sm" len="sm"/>
          </a:ln>
        </p:spPr>
      </p:cxnSp>
      <p:cxnSp>
        <p:nvCxnSpPr>
          <p:cNvPr id="58" name="Elbow Connector 57"/>
          <p:cNvCxnSpPr>
            <a:stCxn id="43" idx="3"/>
            <a:endCxn id="14354" idx="1"/>
          </p:cNvCxnSpPr>
          <p:nvPr/>
        </p:nvCxnSpPr>
        <p:spPr bwMode="auto">
          <a:xfrm flipV="1">
            <a:off x="7715250" y="2519004"/>
            <a:ext cx="531813" cy="395644"/>
          </a:xfrm>
          <a:prstGeom prst="bentConnector3">
            <a:avLst>
              <a:gd name="adj1" fmla="val 50000"/>
            </a:avLst>
          </a:prstGeom>
          <a:noFill/>
          <a:ln w="19050">
            <a:solidFill>
              <a:srgbClr val="808080"/>
            </a:solidFill>
            <a:prstDash val="dash"/>
            <a:round/>
            <a:headEnd type="none" w="sm" len="sm"/>
            <a:tailEnd type="arrow" w="sm" len="sm"/>
          </a:ln>
        </p:spPr>
      </p:cxnSp>
      <p:cxnSp>
        <p:nvCxnSpPr>
          <p:cNvPr id="61" name="Elbow Connector 60"/>
          <p:cNvCxnSpPr>
            <a:stCxn id="14372" idx="3"/>
            <a:endCxn id="32" idx="1"/>
          </p:cNvCxnSpPr>
          <p:nvPr/>
        </p:nvCxnSpPr>
        <p:spPr bwMode="auto">
          <a:xfrm>
            <a:off x="3352800" y="2513080"/>
            <a:ext cx="438150" cy="687318"/>
          </a:xfrm>
          <a:prstGeom prst="bentConnector3">
            <a:avLst>
              <a:gd name="adj1" fmla="val 50000"/>
            </a:avLst>
          </a:prstGeom>
          <a:noFill/>
          <a:ln w="19050">
            <a:solidFill>
              <a:srgbClr val="808080"/>
            </a:solidFill>
            <a:prstDash val="dash"/>
            <a:round/>
            <a:headEnd type="none" w="sm" len="sm"/>
            <a:tailEnd type="arrow" w="sm" len="sm"/>
          </a:ln>
        </p:spPr>
      </p:cxnSp>
      <p:cxnSp>
        <p:nvCxnSpPr>
          <p:cNvPr id="64" name="Elbow Connector 63"/>
          <p:cNvCxnSpPr>
            <a:stCxn id="14384" idx="3"/>
            <a:endCxn id="14351" idx="1"/>
          </p:cNvCxnSpPr>
          <p:nvPr/>
        </p:nvCxnSpPr>
        <p:spPr bwMode="auto">
          <a:xfrm>
            <a:off x="4857750" y="2513080"/>
            <a:ext cx="295275" cy="1"/>
          </a:xfrm>
          <a:prstGeom prst="bentConnector3">
            <a:avLst>
              <a:gd name="adj1" fmla="val 50000"/>
            </a:avLst>
          </a:prstGeom>
          <a:noFill/>
          <a:ln w="19050">
            <a:solidFill>
              <a:srgbClr val="808080"/>
            </a:solidFill>
            <a:prstDash val="dash"/>
            <a:round/>
            <a:headEnd type="none" w="sm" len="sm"/>
            <a:tailEnd type="arrow" w="sm" len="sm"/>
          </a:ln>
        </p:spPr>
      </p:cxnSp>
      <p:cxnSp>
        <p:nvCxnSpPr>
          <p:cNvPr id="69" name="Elbow Connector 68"/>
          <p:cNvCxnSpPr>
            <a:stCxn id="14346" idx="3"/>
            <a:endCxn id="14348" idx="1"/>
          </p:cNvCxnSpPr>
          <p:nvPr/>
        </p:nvCxnSpPr>
        <p:spPr bwMode="auto">
          <a:xfrm flipV="1">
            <a:off x="1066800" y="2513080"/>
            <a:ext cx="152400" cy="1518"/>
          </a:xfrm>
          <a:prstGeom prst="bentConnector3">
            <a:avLst>
              <a:gd name="adj1" fmla="val 50000"/>
            </a:avLst>
          </a:prstGeom>
          <a:noFill/>
          <a:ln w="19050">
            <a:solidFill>
              <a:srgbClr val="808080"/>
            </a:solidFill>
            <a:prstDash val="dash"/>
            <a:round/>
            <a:headEnd type="none" w="sm" len="sm"/>
            <a:tailEnd type="arrow" w="sm" len="sm"/>
          </a:ln>
        </p:spPr>
      </p:cxnSp>
      <p:cxnSp>
        <p:nvCxnSpPr>
          <p:cNvPr id="80" name="Straight Connector 79"/>
          <p:cNvCxnSpPr/>
          <p:nvPr/>
        </p:nvCxnSpPr>
        <p:spPr bwMode="auto">
          <a:xfrm rot="5400000">
            <a:off x="1714499" y="3467099"/>
            <a:ext cx="3581402" cy="0"/>
          </a:xfrm>
          <a:prstGeom prst="line">
            <a:avLst/>
          </a:prstGeom>
          <a:noFill/>
          <a:ln w="19050">
            <a:solidFill>
              <a:srgbClr val="FF9900"/>
            </a:solidFill>
            <a:prstDash val="sysDot"/>
            <a:round/>
            <a:headEnd type="none" w="sm" len="sm"/>
            <a:tailEnd type="none" w="sm" len="sm"/>
          </a:ln>
        </p:spPr>
      </p:cxnSp>
      <p:cxnSp>
        <p:nvCxnSpPr>
          <p:cNvPr id="86" name="Elbow Connector 85"/>
          <p:cNvCxnSpPr>
            <a:stCxn id="14351" idx="3"/>
            <a:endCxn id="43" idx="1"/>
          </p:cNvCxnSpPr>
          <p:nvPr/>
        </p:nvCxnSpPr>
        <p:spPr bwMode="auto">
          <a:xfrm>
            <a:off x="6034847" y="2513081"/>
            <a:ext cx="613603" cy="401567"/>
          </a:xfrm>
          <a:prstGeom prst="bentConnector3">
            <a:avLst>
              <a:gd name="adj1" fmla="val 50000"/>
            </a:avLst>
          </a:prstGeom>
          <a:noFill/>
          <a:ln w="19050">
            <a:solidFill>
              <a:srgbClr val="808080"/>
            </a:solidFill>
            <a:prstDash val="dash"/>
            <a:round/>
            <a:headEnd type="none" w="sm" len="sm"/>
            <a:tailEnd type="arrow" w="sm" len="sm"/>
          </a:ln>
        </p:spPr>
      </p:cxnSp>
      <p:sp>
        <p:nvSpPr>
          <p:cNvPr id="43" name="Rectangle 16"/>
          <p:cNvSpPr>
            <a:spLocks noChangeArrowheads="1"/>
          </p:cNvSpPr>
          <p:nvPr/>
        </p:nvSpPr>
        <p:spPr bwMode="auto">
          <a:xfrm>
            <a:off x="6648450" y="2533648"/>
            <a:ext cx="1066800" cy="762000"/>
          </a:xfrm>
          <a:prstGeom prst="roundRect">
            <a:avLst/>
          </a:prstGeom>
          <a:solidFill>
            <a:srgbClr val="EDB906"/>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square" anchor="ctr"/>
          <a:lstStyle/>
          <a:p>
            <a:pPr algn="ctr"/>
            <a:r>
              <a:rPr lang="en-US" sz="1200" dirty="0">
                <a:solidFill>
                  <a:schemeClr val="tx1"/>
                </a:solidFill>
                <a:latin typeface="Arial Narrow"/>
              </a:rPr>
              <a:t>Managing Software Engineering in </a:t>
            </a:r>
            <a:r>
              <a:rPr lang="en-US" sz="1200" dirty="0" err="1">
                <a:solidFill>
                  <a:schemeClr val="tx1"/>
                </a:solidFill>
                <a:latin typeface="Arial Narrow"/>
              </a:rPr>
              <a:t>LabVIEW</a:t>
            </a:r>
            <a:endParaRPr lang="en-US" sz="1200" dirty="0">
              <a:solidFill>
                <a:schemeClr val="tx1"/>
              </a:solidFill>
              <a:latin typeface="Arial Narrow"/>
            </a:endParaRPr>
          </a:p>
        </p:txBody>
      </p:sp>
      <p:sp>
        <p:nvSpPr>
          <p:cNvPr id="32" name="Rectangle 13"/>
          <p:cNvSpPr>
            <a:spLocks noChangeArrowheads="1"/>
          </p:cNvSpPr>
          <p:nvPr/>
        </p:nvSpPr>
        <p:spPr bwMode="auto">
          <a:xfrm>
            <a:off x="3790950" y="2895598"/>
            <a:ext cx="1066800" cy="609600"/>
          </a:xfrm>
          <a:prstGeom prst="roundRect">
            <a:avLst/>
          </a:prstGeom>
          <a:solidFill>
            <a:srgbClr val="FFEEBF"/>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none" lIns="0" rIns="0" anchor="ctr"/>
          <a:lstStyle/>
          <a:p>
            <a:pPr algn="ctr"/>
            <a:r>
              <a:rPr lang="en-US" sz="1200" dirty="0" err="1">
                <a:solidFill>
                  <a:schemeClr val="tx1"/>
                </a:solidFill>
                <a:latin typeface="Arial Narrow"/>
              </a:rPr>
              <a:t>LabVIEW</a:t>
            </a:r>
            <a:r>
              <a:rPr lang="en-US" sz="1200" dirty="0">
                <a:solidFill>
                  <a:schemeClr val="tx1"/>
                </a:solidFill>
                <a:latin typeface="Arial Narrow"/>
              </a:rPr>
              <a:t> </a:t>
            </a:r>
          </a:p>
          <a:p>
            <a:pPr algn="ctr"/>
            <a:r>
              <a:rPr lang="en-US" sz="1200" dirty="0" smtClean="0">
                <a:solidFill>
                  <a:schemeClr val="tx1"/>
                </a:solidFill>
                <a:latin typeface="Arial Narrow"/>
              </a:rPr>
              <a:t>Connectivity</a:t>
            </a:r>
            <a:endParaRPr lang="en-US" sz="1200" dirty="0">
              <a:solidFill>
                <a:schemeClr val="tx1"/>
              </a:solidFill>
              <a:latin typeface="Arial Narrow"/>
            </a:endParaRPr>
          </a:p>
        </p:txBody>
      </p:sp>
      <p:sp>
        <p:nvSpPr>
          <p:cNvPr id="33" name="Rectangle 13"/>
          <p:cNvSpPr>
            <a:spLocks noChangeArrowheads="1"/>
          </p:cNvSpPr>
          <p:nvPr/>
        </p:nvSpPr>
        <p:spPr bwMode="auto">
          <a:xfrm>
            <a:off x="3790950" y="3581398"/>
            <a:ext cx="1066800" cy="609600"/>
          </a:xfrm>
          <a:prstGeom prst="roundRect">
            <a:avLst/>
          </a:prstGeom>
          <a:solidFill>
            <a:srgbClr val="FFEEBF"/>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none" lIns="0" rIns="0" anchor="ctr"/>
          <a:lstStyle/>
          <a:p>
            <a:pPr algn="ctr"/>
            <a:r>
              <a:rPr lang="en-US" sz="1200" dirty="0" err="1">
                <a:solidFill>
                  <a:schemeClr val="tx1"/>
                </a:solidFill>
                <a:latin typeface="Arial Narrow"/>
              </a:rPr>
              <a:t>LabVIEW</a:t>
            </a:r>
            <a:r>
              <a:rPr lang="en-US" sz="1200" dirty="0">
                <a:solidFill>
                  <a:schemeClr val="tx1"/>
                </a:solidFill>
                <a:latin typeface="Arial Narrow"/>
              </a:rPr>
              <a:t> </a:t>
            </a:r>
          </a:p>
          <a:p>
            <a:pPr algn="ctr"/>
            <a:r>
              <a:rPr lang="en-US" sz="1200" dirty="0" smtClean="0">
                <a:solidFill>
                  <a:schemeClr val="tx1"/>
                </a:solidFill>
                <a:latin typeface="Arial Narrow"/>
              </a:rPr>
              <a:t>Performance</a:t>
            </a:r>
            <a:endParaRPr lang="en-US" sz="1200" dirty="0">
              <a:solidFill>
                <a:schemeClr val="tx1"/>
              </a:solidFill>
              <a:latin typeface="Arial Narrow"/>
            </a:endParaRPr>
          </a:p>
        </p:txBody>
      </p:sp>
      <p:sp>
        <p:nvSpPr>
          <p:cNvPr id="34" name="Rectangle 13"/>
          <p:cNvSpPr>
            <a:spLocks noChangeArrowheads="1"/>
          </p:cNvSpPr>
          <p:nvPr/>
        </p:nvSpPr>
        <p:spPr bwMode="auto">
          <a:xfrm>
            <a:off x="3790950" y="4267198"/>
            <a:ext cx="1066800" cy="762000"/>
          </a:xfrm>
          <a:prstGeom prst="roundRect">
            <a:avLst/>
          </a:prstGeom>
          <a:solidFill>
            <a:srgbClr val="FFEEBF"/>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square" lIns="0" rIns="0" anchor="ctr"/>
          <a:lstStyle/>
          <a:p>
            <a:pPr algn="ctr"/>
            <a:r>
              <a:rPr lang="en-US" sz="1200" dirty="0" smtClean="0">
                <a:solidFill>
                  <a:schemeClr val="tx1"/>
                </a:solidFill>
                <a:latin typeface="Arial Narrow"/>
              </a:rPr>
              <a:t>Object-Oriented Design  &amp;  Programming in LabVIEW</a:t>
            </a:r>
            <a:endParaRPr lang="en-US" sz="1200" dirty="0">
              <a:solidFill>
                <a:schemeClr val="tx1"/>
              </a:solidFill>
              <a:latin typeface="Arial Narrow"/>
            </a:endParaRPr>
          </a:p>
        </p:txBody>
      </p:sp>
      <p:cxnSp>
        <p:nvCxnSpPr>
          <p:cNvPr id="39" name="Straight Connector 38"/>
          <p:cNvCxnSpPr/>
          <p:nvPr/>
        </p:nvCxnSpPr>
        <p:spPr bwMode="auto">
          <a:xfrm rot="5400000">
            <a:off x="4610098" y="3467099"/>
            <a:ext cx="3581402" cy="0"/>
          </a:xfrm>
          <a:prstGeom prst="line">
            <a:avLst/>
          </a:prstGeom>
          <a:noFill/>
          <a:ln w="19050">
            <a:solidFill>
              <a:srgbClr val="FF9900"/>
            </a:solidFill>
            <a:prstDash val="sysDot"/>
            <a:round/>
            <a:headEnd type="none" w="sm" len="sm"/>
            <a:tailEnd type="none" w="sm" len="sm"/>
          </a:ln>
        </p:spPr>
      </p:cxnSp>
      <p:cxnSp>
        <p:nvCxnSpPr>
          <p:cNvPr id="42" name="Elbow Connector 41"/>
          <p:cNvCxnSpPr>
            <a:stCxn id="14348" idx="3"/>
            <a:endCxn id="14372" idx="1"/>
          </p:cNvCxnSpPr>
          <p:nvPr/>
        </p:nvCxnSpPr>
        <p:spPr bwMode="auto">
          <a:xfrm>
            <a:off x="2286000" y="2513080"/>
            <a:ext cx="228600" cy="1588"/>
          </a:xfrm>
          <a:prstGeom prst="bentConnector3">
            <a:avLst>
              <a:gd name="adj1" fmla="val 50000"/>
            </a:avLst>
          </a:prstGeom>
          <a:noFill/>
          <a:ln w="19050">
            <a:solidFill>
              <a:srgbClr val="808080"/>
            </a:solidFill>
            <a:prstDash val="dash"/>
            <a:round/>
            <a:headEnd type="none" w="sm" len="sm"/>
            <a:tailEnd type="arrow" w="sm" len="sm"/>
          </a:ln>
        </p:spPr>
      </p:cxnSp>
      <p:cxnSp>
        <p:nvCxnSpPr>
          <p:cNvPr id="46" name="Elbow Connector 45"/>
          <p:cNvCxnSpPr>
            <a:stCxn id="14372" idx="3"/>
            <a:endCxn id="14384" idx="1"/>
          </p:cNvCxnSpPr>
          <p:nvPr/>
        </p:nvCxnSpPr>
        <p:spPr bwMode="auto">
          <a:xfrm>
            <a:off x="3352800" y="2513080"/>
            <a:ext cx="438150" cy="1588"/>
          </a:xfrm>
          <a:prstGeom prst="bentConnector3">
            <a:avLst>
              <a:gd name="adj1" fmla="val 50000"/>
            </a:avLst>
          </a:prstGeom>
          <a:noFill/>
          <a:ln w="19050">
            <a:solidFill>
              <a:srgbClr val="808080"/>
            </a:solidFill>
            <a:prstDash val="dash"/>
            <a:round/>
            <a:headEnd type="none" w="sm" len="sm"/>
            <a:tailEnd type="arrow" w="sm" len="sm"/>
          </a:ln>
        </p:spPr>
      </p:cxnSp>
      <p:cxnSp>
        <p:nvCxnSpPr>
          <p:cNvPr id="60" name="Elbow Connector 59"/>
          <p:cNvCxnSpPr>
            <a:stCxn id="14372" idx="3"/>
            <a:endCxn id="33" idx="1"/>
          </p:cNvCxnSpPr>
          <p:nvPr/>
        </p:nvCxnSpPr>
        <p:spPr bwMode="auto">
          <a:xfrm>
            <a:off x="3352800" y="2513080"/>
            <a:ext cx="438150" cy="1373118"/>
          </a:xfrm>
          <a:prstGeom prst="bentConnector3">
            <a:avLst>
              <a:gd name="adj1" fmla="val 50000"/>
            </a:avLst>
          </a:prstGeom>
          <a:noFill/>
          <a:ln w="19050">
            <a:solidFill>
              <a:srgbClr val="808080"/>
            </a:solidFill>
            <a:prstDash val="dash"/>
            <a:round/>
            <a:headEnd type="none" w="sm" len="sm"/>
            <a:tailEnd type="arrow" w="sm" len="sm"/>
          </a:ln>
        </p:spPr>
      </p:cxnSp>
      <p:cxnSp>
        <p:nvCxnSpPr>
          <p:cNvPr id="66" name="Elbow Connector 65"/>
          <p:cNvCxnSpPr>
            <a:stCxn id="14372" idx="3"/>
            <a:endCxn id="34" idx="1"/>
          </p:cNvCxnSpPr>
          <p:nvPr/>
        </p:nvCxnSpPr>
        <p:spPr bwMode="auto">
          <a:xfrm>
            <a:off x="3352800" y="2513080"/>
            <a:ext cx="438150" cy="2135118"/>
          </a:xfrm>
          <a:prstGeom prst="bentConnector3">
            <a:avLst>
              <a:gd name="adj1" fmla="val 50000"/>
            </a:avLst>
          </a:prstGeom>
          <a:noFill/>
          <a:ln w="19050">
            <a:solidFill>
              <a:srgbClr val="808080"/>
            </a:solidFill>
            <a:prstDash val="dash"/>
            <a:round/>
            <a:headEnd type="none" w="sm" len="sm"/>
            <a:tailEnd type="arrow" w="sm" len="sm"/>
          </a:ln>
        </p:spPr>
      </p:cxnSp>
      <p:cxnSp>
        <p:nvCxnSpPr>
          <p:cNvPr id="75" name="Elbow Connector 74"/>
          <p:cNvCxnSpPr>
            <a:stCxn id="14351" idx="3"/>
            <a:endCxn id="14352" idx="1"/>
          </p:cNvCxnSpPr>
          <p:nvPr/>
        </p:nvCxnSpPr>
        <p:spPr bwMode="auto">
          <a:xfrm flipV="1">
            <a:off x="6034847" y="2076448"/>
            <a:ext cx="613603" cy="436633"/>
          </a:xfrm>
          <a:prstGeom prst="bentConnector3">
            <a:avLst>
              <a:gd name="adj1" fmla="val 50000"/>
            </a:avLst>
          </a:prstGeom>
          <a:noFill/>
          <a:ln w="19050">
            <a:solidFill>
              <a:srgbClr val="808080"/>
            </a:solidFill>
            <a:prstDash val="dash"/>
            <a:round/>
            <a:headEnd type="none" w="sm" len="sm"/>
            <a:tailEnd type="arrow" w="sm" len="sm"/>
          </a:ln>
        </p:spPr>
      </p:cxnSp>
      <p:sp>
        <p:nvSpPr>
          <p:cNvPr id="88" name="Rectangle 8"/>
          <p:cNvSpPr>
            <a:spLocks noChangeArrowheads="1"/>
          </p:cNvSpPr>
          <p:nvPr/>
        </p:nvSpPr>
        <p:spPr bwMode="auto">
          <a:xfrm>
            <a:off x="438149" y="3829050"/>
            <a:ext cx="228600" cy="228600"/>
          </a:xfrm>
          <a:prstGeom prst="roundRect">
            <a:avLst/>
          </a:prstGeom>
          <a:solidFill>
            <a:srgbClr val="EDB906"/>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rtl="0" eaLnBrk="0" fontAlgn="base" hangingPunct="0">
              <a:spcBef>
                <a:spcPct val="0"/>
              </a:spcBef>
              <a:spcAft>
                <a:spcPct val="0"/>
              </a:spcAft>
            </a:pPr>
            <a:endParaRPr lang="en-US" sz="1200" kern="1200" dirty="0">
              <a:solidFill>
                <a:schemeClr val="tx1"/>
              </a:solidFill>
              <a:latin typeface="Arial Narrow"/>
              <a:ea typeface="+mn-ea"/>
              <a:cs typeface="+mn-cs"/>
            </a:endParaRPr>
          </a:p>
        </p:txBody>
      </p:sp>
      <p:sp>
        <p:nvSpPr>
          <p:cNvPr id="89" name="Rectangle 13"/>
          <p:cNvSpPr>
            <a:spLocks noChangeArrowheads="1"/>
          </p:cNvSpPr>
          <p:nvPr/>
        </p:nvSpPr>
        <p:spPr bwMode="auto">
          <a:xfrm>
            <a:off x="438149" y="4176713"/>
            <a:ext cx="228600" cy="228600"/>
          </a:xfrm>
          <a:prstGeom prst="roundRect">
            <a:avLst/>
          </a:prstGeom>
          <a:solidFill>
            <a:srgbClr val="FFEEBF"/>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wrap="square" lIns="0" rIns="0" anchor="ctr"/>
          <a:lstStyle/>
          <a:p>
            <a:pPr algn="ctr"/>
            <a:endParaRPr lang="en-US" sz="1200" dirty="0">
              <a:solidFill>
                <a:schemeClr val="tx1"/>
              </a:solidFill>
              <a:latin typeface="Arial Narrow"/>
            </a:endParaRPr>
          </a:p>
        </p:txBody>
      </p:sp>
      <p:sp>
        <p:nvSpPr>
          <p:cNvPr id="90" name="Text Box 38"/>
          <p:cNvSpPr txBox="1">
            <a:spLocks noChangeArrowheads="1"/>
          </p:cNvSpPr>
          <p:nvPr/>
        </p:nvSpPr>
        <p:spPr bwMode="auto">
          <a:xfrm>
            <a:off x="438149" y="4524375"/>
            <a:ext cx="228600" cy="228600"/>
          </a:xfrm>
          <a:prstGeom prst="roundRect">
            <a:avLst/>
          </a:prstGeom>
          <a:solidFill>
            <a:schemeClr val="bg1">
              <a:lumMod val="50000"/>
            </a:schemeClr>
          </a:solidFill>
          <a:ln w="19050" algn="ctr">
            <a:solidFill>
              <a:schemeClr val="bg1"/>
            </a:solidFill>
            <a:miter lim="800000"/>
            <a:headEnd type="none" w="sm" len="sm"/>
            <a:tailEnd type="none" w="sm" len="sm"/>
          </a:ln>
        </p:spPr>
        <p:txBody>
          <a:bodyPr wrap="square">
            <a:spAutoFit/>
          </a:bodyPr>
          <a:lstStyle/>
          <a:p>
            <a:pPr algn="ctr" rtl="0" eaLnBrk="0" fontAlgn="base" hangingPunct="0">
              <a:spcBef>
                <a:spcPct val="50000"/>
              </a:spcBef>
              <a:spcAft>
                <a:spcPct val="0"/>
              </a:spcAft>
            </a:pPr>
            <a:endParaRPr lang="en-US" sz="1200" kern="1200" dirty="0">
              <a:solidFill>
                <a:schemeClr val="bg1"/>
              </a:solidFill>
              <a:latin typeface="Arial Narrow"/>
              <a:ea typeface="+mn-ea"/>
              <a:cs typeface="+mn-cs"/>
            </a:endParaRPr>
          </a:p>
        </p:txBody>
      </p:sp>
      <p:sp>
        <p:nvSpPr>
          <p:cNvPr id="92" name="TextBox 91"/>
          <p:cNvSpPr txBox="1"/>
          <p:nvPr/>
        </p:nvSpPr>
        <p:spPr>
          <a:xfrm>
            <a:off x="619125" y="3810000"/>
            <a:ext cx="2200275" cy="276999"/>
          </a:xfrm>
          <a:prstGeom prst="rect">
            <a:avLst/>
          </a:prstGeom>
          <a:noFill/>
        </p:spPr>
        <p:txBody>
          <a:bodyPr wrap="square" rtlCol="0">
            <a:spAutoFit/>
          </a:bodyPr>
          <a:lstStyle/>
          <a:p>
            <a:r>
              <a:rPr lang="en-US" sz="1200" dirty="0" smtClean="0"/>
              <a:t>Recommended course</a:t>
            </a:r>
            <a:endParaRPr lang="en-US" sz="1200" dirty="0"/>
          </a:p>
        </p:txBody>
      </p:sp>
      <p:sp>
        <p:nvSpPr>
          <p:cNvPr id="93" name="TextBox 92"/>
          <p:cNvSpPr txBox="1"/>
          <p:nvPr/>
        </p:nvSpPr>
        <p:spPr>
          <a:xfrm>
            <a:off x="619125" y="4152900"/>
            <a:ext cx="2200275" cy="276999"/>
          </a:xfrm>
          <a:prstGeom prst="rect">
            <a:avLst/>
          </a:prstGeom>
          <a:noFill/>
        </p:spPr>
        <p:txBody>
          <a:bodyPr wrap="square" rtlCol="0">
            <a:spAutoFit/>
          </a:bodyPr>
          <a:lstStyle/>
          <a:p>
            <a:r>
              <a:rPr lang="en-US" sz="1200" dirty="0" smtClean="0"/>
              <a:t>Optional course</a:t>
            </a:r>
            <a:endParaRPr lang="en-US" sz="1200" dirty="0"/>
          </a:p>
        </p:txBody>
      </p:sp>
      <p:sp>
        <p:nvSpPr>
          <p:cNvPr id="94" name="TextBox 93"/>
          <p:cNvSpPr txBox="1"/>
          <p:nvPr/>
        </p:nvSpPr>
        <p:spPr>
          <a:xfrm>
            <a:off x="619125" y="4495800"/>
            <a:ext cx="2200275" cy="276999"/>
          </a:xfrm>
          <a:prstGeom prst="rect">
            <a:avLst/>
          </a:prstGeom>
          <a:noFill/>
        </p:spPr>
        <p:txBody>
          <a:bodyPr wrap="square" rtlCol="0">
            <a:spAutoFit/>
          </a:bodyPr>
          <a:lstStyle/>
          <a:p>
            <a:r>
              <a:rPr lang="en-US" sz="1200" dirty="0" smtClean="0"/>
              <a:t>Optional certification</a:t>
            </a:r>
            <a:endParaRPr lang="en-US" sz="1200" dirty="0"/>
          </a:p>
        </p:txBody>
      </p:sp>
      <p:sp>
        <p:nvSpPr>
          <p:cNvPr id="41" name="Text Box 24"/>
          <p:cNvSpPr txBox="1">
            <a:spLocks noChangeArrowheads="1"/>
          </p:cNvSpPr>
          <p:nvPr/>
        </p:nvSpPr>
        <p:spPr bwMode="auto">
          <a:xfrm>
            <a:off x="4283075" y="822324"/>
            <a:ext cx="184150" cy="396875"/>
          </a:xfrm>
          <a:prstGeom prst="rect">
            <a:avLst/>
          </a:prstGeom>
          <a:noFill/>
          <a:ln w="9525" algn="ctr">
            <a:noFill/>
            <a:miter lim="800000"/>
            <a:headEnd type="none" w="sm" len="sm"/>
            <a:tailEnd type="none" w="sm" len="sm"/>
          </a:ln>
        </p:spPr>
        <p:txBody>
          <a:bodyPr wrap="none">
            <a:spAutoFit/>
          </a:bodyPr>
          <a:lstStyle/>
          <a:p>
            <a:pPr algn="ctr" eaLnBrk="0" fontAlgn="base" hangingPunct="0">
              <a:spcBef>
                <a:spcPct val="0"/>
              </a:spcBef>
              <a:spcAft>
                <a:spcPct val="0"/>
              </a:spcAft>
            </a:pPr>
            <a:endParaRPr lang="en-US" sz="2000" i="1">
              <a:solidFill>
                <a:prstClr val="black"/>
              </a:solidFill>
            </a:endParaRPr>
          </a:p>
        </p:txBody>
      </p:sp>
      <p:sp>
        <p:nvSpPr>
          <p:cNvPr id="44" name="Rectangle 25"/>
          <p:cNvSpPr>
            <a:spLocks noChangeArrowheads="1"/>
          </p:cNvSpPr>
          <p:nvPr/>
        </p:nvSpPr>
        <p:spPr bwMode="auto">
          <a:xfrm>
            <a:off x="228600" y="990600"/>
            <a:ext cx="8610600" cy="685800"/>
          </a:xfrm>
          <a:prstGeom prst="rect">
            <a:avLst/>
          </a:prstGeom>
          <a:gradFill rotWithShape="1">
            <a:gsLst>
              <a:gs pos="0">
                <a:schemeClr val="bg1">
                  <a:alpha val="0"/>
                </a:schemeClr>
              </a:gs>
              <a:gs pos="100000">
                <a:srgbClr val="FF9900"/>
              </a:gs>
            </a:gsLst>
            <a:lin ang="0" scaled="1"/>
          </a:gradFill>
          <a:ln w="9525">
            <a:solidFill>
              <a:schemeClr val="bg1">
                <a:lumMod val="65000"/>
              </a:schemeClr>
            </a:solidFill>
            <a:miter lim="800000"/>
            <a:headEnd type="none" w="sm" len="sm"/>
            <a:tailEnd type="none" w="sm" len="sm"/>
          </a:ln>
        </p:spPr>
        <p:txBody>
          <a:bodyPr wrap="none" anchor="ctr"/>
          <a:lstStyle/>
          <a:p>
            <a:pPr eaLnBrk="0" fontAlgn="base" hangingPunct="0">
              <a:spcBef>
                <a:spcPct val="0"/>
              </a:spcBef>
              <a:spcAft>
                <a:spcPct val="0"/>
              </a:spcAft>
            </a:pPr>
            <a:endParaRPr lang="en-US" sz="2400">
              <a:solidFill>
                <a:prstClr val="black"/>
              </a:solidFill>
              <a:latin typeface="Arial Narrow" pitchFamily="34" charset="0"/>
            </a:endParaRPr>
          </a:p>
        </p:txBody>
      </p:sp>
      <p:sp>
        <p:nvSpPr>
          <p:cNvPr id="45" name="Text Box 26"/>
          <p:cNvSpPr txBox="1">
            <a:spLocks noChangeArrowheads="1"/>
          </p:cNvSpPr>
          <p:nvPr/>
        </p:nvSpPr>
        <p:spPr bwMode="auto">
          <a:xfrm>
            <a:off x="1143000" y="990600"/>
            <a:ext cx="1101584" cy="369332"/>
          </a:xfrm>
          <a:prstGeom prst="rect">
            <a:avLst/>
          </a:prstGeom>
          <a:noFill/>
          <a:ln w="9525">
            <a:noFill/>
            <a:miter lim="800000"/>
            <a:headEnd type="none" w="sm" len="sm"/>
            <a:tailEnd type="none" w="sm" len="sm"/>
          </a:ln>
        </p:spPr>
        <p:txBody>
          <a:bodyPr wrap="none" anchor="ctr">
            <a:spAutoFit/>
          </a:bodyPr>
          <a:lstStyle/>
          <a:p>
            <a:pPr algn="ctr" eaLnBrk="0" fontAlgn="base" hangingPunct="0">
              <a:spcBef>
                <a:spcPct val="0"/>
              </a:spcBef>
              <a:spcAft>
                <a:spcPct val="0"/>
              </a:spcAft>
            </a:pPr>
            <a:r>
              <a:rPr lang="en-US" b="1" dirty="0" smtClean="0">
                <a:solidFill>
                  <a:prstClr val="black"/>
                </a:solidFill>
                <a:latin typeface="Arial Narrow" pitchFamily="34" charset="0"/>
              </a:rPr>
              <a:t>Developer</a:t>
            </a:r>
            <a:endParaRPr lang="en-US" b="1" dirty="0">
              <a:solidFill>
                <a:prstClr val="black"/>
              </a:solidFill>
              <a:latin typeface="Arial Narrow" pitchFamily="34" charset="0"/>
            </a:endParaRPr>
          </a:p>
        </p:txBody>
      </p:sp>
      <p:sp>
        <p:nvSpPr>
          <p:cNvPr id="47" name="Text Box 27"/>
          <p:cNvSpPr txBox="1">
            <a:spLocks noChangeArrowheads="1"/>
          </p:cNvSpPr>
          <p:nvPr/>
        </p:nvSpPr>
        <p:spPr bwMode="auto">
          <a:xfrm>
            <a:off x="4038600" y="990600"/>
            <a:ext cx="1744388" cy="369332"/>
          </a:xfrm>
          <a:prstGeom prst="rect">
            <a:avLst/>
          </a:prstGeom>
          <a:noFill/>
          <a:ln w="9525">
            <a:noFill/>
            <a:miter lim="800000"/>
            <a:headEnd type="none" w="sm" len="sm"/>
            <a:tailEnd type="none" w="sm" len="sm"/>
          </a:ln>
        </p:spPr>
        <p:txBody>
          <a:bodyPr wrap="none" anchor="ctr">
            <a:spAutoFit/>
          </a:bodyPr>
          <a:lstStyle/>
          <a:p>
            <a:pPr algn="ctr" eaLnBrk="0" fontAlgn="base" hangingPunct="0">
              <a:spcBef>
                <a:spcPct val="0"/>
              </a:spcBef>
              <a:spcAft>
                <a:spcPct val="0"/>
              </a:spcAft>
            </a:pPr>
            <a:r>
              <a:rPr lang="en-US" b="1" dirty="0" smtClean="0">
                <a:solidFill>
                  <a:prstClr val="black"/>
                </a:solidFill>
                <a:latin typeface="Arial Narrow" pitchFamily="34" charset="0"/>
              </a:rPr>
              <a:t>Senior Developer</a:t>
            </a:r>
            <a:endParaRPr lang="en-US" b="1" dirty="0">
              <a:solidFill>
                <a:prstClr val="black"/>
              </a:solidFill>
              <a:latin typeface="Arial Narrow" pitchFamily="34" charset="0"/>
            </a:endParaRPr>
          </a:p>
        </p:txBody>
      </p:sp>
      <p:sp>
        <p:nvSpPr>
          <p:cNvPr id="48" name="Text Box 28"/>
          <p:cNvSpPr txBox="1">
            <a:spLocks noChangeArrowheads="1"/>
          </p:cNvSpPr>
          <p:nvPr/>
        </p:nvSpPr>
        <p:spPr bwMode="auto">
          <a:xfrm>
            <a:off x="6858000" y="990600"/>
            <a:ext cx="1851340" cy="646331"/>
          </a:xfrm>
          <a:prstGeom prst="rect">
            <a:avLst/>
          </a:prstGeom>
          <a:noFill/>
          <a:ln w="9525">
            <a:noFill/>
            <a:miter lim="800000"/>
            <a:headEnd type="none" w="sm" len="sm"/>
            <a:tailEnd type="none" w="sm" len="sm"/>
          </a:ln>
        </p:spPr>
        <p:txBody>
          <a:bodyPr wrap="none" anchor="ctr">
            <a:spAutoFit/>
          </a:bodyPr>
          <a:lstStyle/>
          <a:p>
            <a:pPr algn="ctr" eaLnBrk="0" fontAlgn="base" hangingPunct="0">
              <a:spcBef>
                <a:spcPct val="0"/>
              </a:spcBef>
              <a:spcAft>
                <a:spcPct val="0"/>
              </a:spcAft>
            </a:pPr>
            <a:r>
              <a:rPr lang="en-US" b="1" dirty="0" smtClean="0">
                <a:solidFill>
                  <a:prstClr val="black"/>
                </a:solidFill>
                <a:latin typeface="Arial Narrow" pitchFamily="34" charset="0"/>
              </a:rPr>
              <a:t>Software Architect</a:t>
            </a:r>
          </a:p>
          <a:p>
            <a:pPr algn="ctr" eaLnBrk="0" fontAlgn="base" hangingPunct="0">
              <a:spcBef>
                <a:spcPct val="0"/>
              </a:spcBef>
              <a:spcAft>
                <a:spcPct val="0"/>
              </a:spcAft>
            </a:pPr>
            <a:r>
              <a:rPr lang="en-US" b="1" dirty="0" smtClean="0">
                <a:solidFill>
                  <a:prstClr val="black"/>
                </a:solidFill>
                <a:latin typeface="Arial Narrow" pitchFamily="34" charset="0"/>
              </a:rPr>
              <a:t>/ Project Manager</a:t>
            </a:r>
            <a:endParaRPr lang="en-US" b="1" dirty="0">
              <a:solidFill>
                <a:prstClr val="black"/>
              </a:solidFill>
              <a:latin typeface="Arial Narrow" pitchFamily="34" charset="0"/>
            </a:endParaRPr>
          </a:p>
        </p:txBody>
      </p:sp>
      <p:sp>
        <p:nvSpPr>
          <p:cNvPr id="50" name="Rectangle 49"/>
          <p:cNvSpPr/>
          <p:nvPr/>
        </p:nvSpPr>
        <p:spPr>
          <a:xfrm>
            <a:off x="228600" y="5257800"/>
            <a:ext cx="8686800" cy="1323439"/>
          </a:xfrm>
          <a:prstGeom prst="rect">
            <a:avLst/>
          </a:prstGeom>
        </p:spPr>
        <p:txBody>
          <a:bodyPr wrap="square">
            <a:spAutoFit/>
          </a:bodyPr>
          <a:lstStyle/>
          <a:p>
            <a:pPr eaLnBrk="0" fontAlgn="base" hangingPunct="0">
              <a:spcBef>
                <a:spcPct val="0"/>
              </a:spcBef>
              <a:spcAft>
                <a:spcPct val="0"/>
              </a:spcAft>
              <a:buFont typeface="Arial" charset="0"/>
              <a:buNone/>
            </a:pPr>
            <a:r>
              <a:rPr lang="en-US" sz="2000" i="1" dirty="0">
                <a:solidFill>
                  <a:prstClr val="black"/>
                </a:solidFill>
              </a:rPr>
              <a:t>"</a:t>
            </a:r>
            <a:r>
              <a:rPr lang="en-US" sz="2000" i="1" u="sng" dirty="0">
                <a:solidFill>
                  <a:prstClr val="black"/>
                </a:solidFill>
              </a:rPr>
              <a:t>Certification is an absolute must for anyone serious about calling himself a LabVIEW expert</a:t>
            </a:r>
            <a:r>
              <a:rPr lang="en-US" sz="2000" i="1" dirty="0">
                <a:solidFill>
                  <a:prstClr val="black"/>
                </a:solidFill>
              </a:rPr>
              <a:t>... At our organization, we require that every LabVIEW developer be on a professional path to become a Certified LabVIEW Architect."</a:t>
            </a:r>
          </a:p>
          <a:p>
            <a:pPr algn="r" eaLnBrk="0" fontAlgn="base" hangingPunct="0">
              <a:spcBef>
                <a:spcPct val="0"/>
              </a:spcBef>
              <a:spcAft>
                <a:spcPct val="0"/>
              </a:spcAft>
              <a:buFont typeface="Arial" charset="0"/>
              <a:buNone/>
            </a:pPr>
            <a:r>
              <a:rPr lang="en-US" sz="2000" b="1" dirty="0">
                <a:solidFill>
                  <a:srgbClr val="006699"/>
                </a:solidFill>
              </a:rPr>
              <a:t>                                                            </a:t>
            </a:r>
            <a:r>
              <a:rPr lang="en-US" sz="2000" b="1" dirty="0" smtClean="0">
                <a:solidFill>
                  <a:srgbClr val="006699"/>
                </a:solidFill>
              </a:rPr>
              <a:t>- President, JKI Software, Inc.</a:t>
            </a:r>
            <a:endParaRPr lang="en-US" sz="2000" b="1" dirty="0">
              <a:solidFill>
                <a:srgbClr val="006699"/>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9"/>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fontScale="90000"/>
          </a:bodyPr>
          <a:lstStyle/>
          <a:p>
            <a:pPr fontAlgn="base">
              <a:spcAft>
                <a:spcPct val="0"/>
              </a:spcAft>
            </a:pPr>
            <a:r>
              <a:rPr lang="en-US" sz="3200" dirty="0" smtClean="0">
                <a:solidFill>
                  <a:srgbClr val="065FA8"/>
                </a:solidFill>
              </a:rPr>
              <a:t>More Information on Architectures and Process</a:t>
            </a:r>
            <a:br>
              <a:rPr lang="en-US" sz="3200" dirty="0" smtClean="0">
                <a:solidFill>
                  <a:srgbClr val="065FA8"/>
                </a:solidFill>
              </a:rPr>
            </a:br>
            <a:r>
              <a:rPr lang="en-US" sz="2200" dirty="0" smtClean="0">
                <a:solidFill>
                  <a:srgbClr val="065FA8"/>
                </a:solidFill>
              </a:rPr>
              <a:t>Dedicated to LabVIEW Development and Software Engineering Practices</a:t>
            </a:r>
            <a:endParaRPr lang="en-US" sz="2200" dirty="0" smtClean="0">
              <a:solidFill>
                <a:srgbClr val="065FA8"/>
              </a:solidFill>
            </a:endParaRPr>
          </a:p>
        </p:txBody>
      </p:sp>
      <p:sp>
        <p:nvSpPr>
          <p:cNvPr id="17" name="Content Placeholder 16"/>
          <p:cNvSpPr>
            <a:spLocks noGrp="1"/>
          </p:cNvSpPr>
          <p:nvPr>
            <p:ph idx="1"/>
          </p:nvPr>
        </p:nvSpPr>
        <p:spPr>
          <a:xfrm>
            <a:off x="469900" y="1447800"/>
            <a:ext cx="8174038" cy="4622800"/>
          </a:xfrm>
        </p:spPr>
        <p:txBody>
          <a:bodyPr/>
          <a:lstStyle/>
          <a:p>
            <a:r>
              <a:rPr lang="en-US" sz="2000" b="1" dirty="0" smtClean="0"/>
              <a:t>Technical White Paper Series</a:t>
            </a:r>
          </a:p>
          <a:p>
            <a:r>
              <a:rPr lang="en-US" sz="2000" dirty="0" smtClean="0">
                <a:solidFill>
                  <a:schemeClr val="tx2"/>
                </a:solidFill>
              </a:rPr>
              <a:t>ni.com/</a:t>
            </a:r>
            <a:r>
              <a:rPr lang="en-US" sz="2000" dirty="0" err="1" smtClean="0">
                <a:solidFill>
                  <a:schemeClr val="tx2"/>
                </a:solidFill>
              </a:rPr>
              <a:t>largeapps</a:t>
            </a:r>
            <a:endParaRPr lang="en-US" sz="2000" dirty="0" smtClean="0">
              <a:solidFill>
                <a:schemeClr val="tx2"/>
              </a:solidFill>
            </a:endParaRPr>
          </a:p>
          <a:p>
            <a:endParaRPr lang="en-US" sz="2000" dirty="0"/>
          </a:p>
          <a:p>
            <a:r>
              <a:rPr lang="en-US" sz="2000" b="1" dirty="0" smtClean="0"/>
              <a:t>Online Community Dedicated to Development Best Practices</a:t>
            </a:r>
          </a:p>
          <a:p>
            <a:r>
              <a:rPr lang="en-US" sz="2000" dirty="0" smtClean="0">
                <a:solidFill>
                  <a:schemeClr val="tx2"/>
                </a:solidFill>
              </a:rPr>
              <a:t>ni.com/community/</a:t>
            </a:r>
            <a:r>
              <a:rPr lang="en-US" sz="2000" dirty="0" err="1" smtClean="0">
                <a:solidFill>
                  <a:schemeClr val="tx2"/>
                </a:solidFill>
              </a:rPr>
              <a:t>largeapps</a:t>
            </a:r>
            <a:endParaRPr lang="en-US" sz="2000" dirty="0" smtClean="0">
              <a:solidFill>
                <a:schemeClr val="tx2"/>
              </a:solidFill>
            </a:endParaRPr>
          </a:p>
          <a:p>
            <a:endParaRPr lang="en-US" sz="2000" dirty="0"/>
          </a:p>
          <a:p>
            <a:r>
              <a:rPr lang="en-US" sz="2000" b="1" dirty="0" smtClean="0"/>
              <a:t>Follow My Blog on Software Engineering with LabVIEW</a:t>
            </a:r>
          </a:p>
          <a:p>
            <a:r>
              <a:rPr lang="en-US" sz="2000" dirty="0" smtClean="0">
                <a:solidFill>
                  <a:schemeClr val="tx2"/>
                </a:solidFill>
              </a:rPr>
              <a:t>ekerry.wordpress.com</a:t>
            </a:r>
          </a:p>
          <a:p>
            <a:endParaRPr lang="en-US" sz="2000" dirty="0">
              <a:solidFill>
                <a:schemeClr val="tx2"/>
              </a:solidFill>
            </a:endParaRPr>
          </a:p>
          <a:p>
            <a:r>
              <a:rPr lang="en-US" sz="2000" b="1" dirty="0"/>
              <a:t>Follow </a:t>
            </a:r>
            <a:r>
              <a:rPr lang="en-US" sz="2000" b="1" dirty="0" smtClean="0"/>
              <a:t>me on Twitter</a:t>
            </a:r>
            <a:endParaRPr lang="en-US" sz="2000" b="1" dirty="0"/>
          </a:p>
          <a:p>
            <a:r>
              <a:rPr lang="en-US" sz="2000" dirty="0" smtClean="0">
                <a:solidFill>
                  <a:schemeClr val="tx2"/>
                </a:solidFill>
              </a:rPr>
              <a:t>elijah286</a:t>
            </a:r>
            <a:endParaRPr lang="en-US" sz="2000" dirty="0">
              <a:solidFill>
                <a:schemeClr val="tx2"/>
              </a:solidFill>
            </a:endParaRPr>
          </a:p>
          <a:p>
            <a:endParaRPr lang="en-US" sz="2000" dirty="0">
              <a:solidFill>
                <a:schemeClr val="tx2"/>
              </a:solidFill>
            </a:endParaRPr>
          </a:p>
        </p:txBody>
      </p:sp>
    </p:spTree>
    <p:extLst>
      <p:ext uri="{BB962C8B-B14F-4D97-AF65-F5344CB8AC3E}">
        <p14:creationId xmlns:p14="http://schemas.microsoft.com/office/powerpoint/2010/main" val="96637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a:t>
            </a:r>
            <a:endParaRPr lang="en-US" dirty="0"/>
          </a:p>
        </p:txBody>
      </p:sp>
      <p:sp>
        <p:nvSpPr>
          <p:cNvPr id="3" name="Content Placeholder 2"/>
          <p:cNvSpPr>
            <a:spLocks noGrp="1"/>
          </p:cNvSpPr>
          <p:nvPr>
            <p:ph idx="1"/>
          </p:nvPr>
        </p:nvSpPr>
        <p:spPr/>
        <p:txBody>
          <a:bodyPr/>
          <a:lstStyle/>
          <a:p>
            <a:r>
              <a:rPr lang="en-US" dirty="0" smtClean="0"/>
              <a:t>Configuration Management</a:t>
            </a:r>
          </a:p>
          <a:p>
            <a:r>
              <a:rPr lang="en-US" dirty="0" smtClean="0"/>
              <a:t>Requirements Tracking</a:t>
            </a:r>
          </a:p>
          <a:p>
            <a:r>
              <a:rPr lang="en-US" dirty="0" smtClean="0"/>
              <a:t>Architecture and Design</a:t>
            </a:r>
          </a:p>
          <a:p>
            <a:r>
              <a:rPr lang="en-US" dirty="0" smtClean="0"/>
              <a:t>Coding Styles and Standards</a:t>
            </a:r>
          </a:p>
          <a:p>
            <a:r>
              <a:rPr lang="en-US" dirty="0" smtClean="0"/>
              <a:t>Testing and Debugging</a:t>
            </a:r>
          </a:p>
          <a:p>
            <a:r>
              <a:rPr lang="en-US" dirty="0" smtClean="0"/>
              <a:t>Documentation</a:t>
            </a:r>
          </a:p>
        </p:txBody>
      </p:sp>
      <p:sp>
        <p:nvSpPr>
          <p:cNvPr id="4" name="Rounded Rectangle 3"/>
          <p:cNvSpPr/>
          <p:nvPr/>
        </p:nvSpPr>
        <p:spPr bwMode="auto">
          <a:xfrm>
            <a:off x="1905000" y="5139266"/>
            <a:ext cx="5638800" cy="677333"/>
          </a:xfrm>
          <a:prstGeom prst="roundRect">
            <a:avLst>
              <a:gd name="adj" fmla="val 3618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0" hangingPunct="0">
              <a:defRPr/>
            </a:pPr>
            <a:r>
              <a:rPr lang="en-US" sz="3600" b="1" dirty="0">
                <a:solidFill>
                  <a:prstClr val="white"/>
                </a:solidFill>
                <a:cs typeface="Arial" charset="0"/>
              </a:rPr>
              <a:t>ni.com/largeapps</a:t>
            </a:r>
          </a:p>
        </p:txBody>
      </p:sp>
    </p:spTree>
    <p:extLst>
      <p:ext uri="{BB962C8B-B14F-4D97-AF65-F5344CB8AC3E}">
        <p14:creationId xmlns:p14="http://schemas.microsoft.com/office/powerpoint/2010/main" val="353186530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4" cstate="email"/>
          <a:srcRect/>
          <a:stretch>
            <a:fillRect/>
          </a:stretch>
        </a:blipFill>
        <a:effectLst/>
      </p:bgPr>
    </p:bg>
    <p:spTree>
      <p:nvGrpSpPr>
        <p:cNvPr id="1" name=""/>
        <p:cNvGrpSpPr/>
        <p:nvPr/>
      </p:nvGrpSpPr>
      <p:grpSpPr>
        <a:xfrm>
          <a:off x="0" y="0"/>
          <a:ext cx="0" cy="0"/>
          <a:chOff x="0" y="0"/>
          <a:chExt cx="0" cy="0"/>
        </a:xfrm>
      </p:grpSpPr>
      <p:cxnSp>
        <p:nvCxnSpPr>
          <p:cNvPr id="38" name="Straight Arrow Connector 37"/>
          <p:cNvCxnSpPr/>
          <p:nvPr/>
        </p:nvCxnSpPr>
        <p:spPr bwMode="auto">
          <a:xfrm rot="16200000" flipH="1">
            <a:off x="2057400" y="2438400"/>
            <a:ext cx="2743200" cy="2286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rot="5400000" flipH="1" flipV="1">
            <a:off x="4381500" y="2476500"/>
            <a:ext cx="2743200" cy="2209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0" name="Straight Connector 49"/>
          <p:cNvCxnSpPr/>
          <p:nvPr/>
        </p:nvCxnSpPr>
        <p:spPr bwMode="auto">
          <a:xfrm rot="5400000">
            <a:off x="4382392" y="2362200"/>
            <a:ext cx="2895600" cy="2286000"/>
          </a:xfrm>
          <a:prstGeom prst="line">
            <a:avLst/>
          </a:prstGeom>
        </p:spPr>
        <p:style>
          <a:lnRef idx="0">
            <a:schemeClr val="accent1"/>
          </a:lnRef>
          <a:fillRef idx="3">
            <a:schemeClr val="accent1"/>
          </a:fillRef>
          <a:effectRef idx="3">
            <a:schemeClr val="accent1"/>
          </a:effectRef>
          <a:fontRef idx="minor">
            <a:schemeClr val="lt1"/>
          </a:fontRef>
        </p:style>
      </p:cxnSp>
      <p:cxnSp>
        <p:nvCxnSpPr>
          <p:cNvPr id="47" name="Straight Connector 46"/>
          <p:cNvCxnSpPr/>
          <p:nvPr/>
        </p:nvCxnSpPr>
        <p:spPr bwMode="auto">
          <a:xfrm rot="16200000" flipH="1">
            <a:off x="2058292" y="2400300"/>
            <a:ext cx="2743200" cy="2362200"/>
          </a:xfrm>
          <a:prstGeom prst="line">
            <a:avLst/>
          </a:prstGeom>
        </p:spPr>
        <p:style>
          <a:lnRef idx="0">
            <a:schemeClr val="accent1"/>
          </a:lnRef>
          <a:fillRef idx="3">
            <a:schemeClr val="accent1"/>
          </a:fillRef>
          <a:effectRef idx="3">
            <a:schemeClr val="accent1"/>
          </a:effectRef>
          <a:fontRef idx="minor">
            <a:schemeClr val="lt1"/>
          </a:fontRef>
        </p:style>
      </p:cxnSp>
      <p:grpSp>
        <p:nvGrpSpPr>
          <p:cNvPr id="2" name="Group 4"/>
          <p:cNvGrpSpPr/>
          <p:nvPr/>
        </p:nvGrpSpPr>
        <p:grpSpPr>
          <a:xfrm>
            <a:off x="1752600" y="1905000"/>
            <a:ext cx="1105792" cy="609600"/>
            <a:chOff x="4241" y="0"/>
            <a:chExt cx="1314896" cy="762000"/>
          </a:xfrm>
          <a:scene3d>
            <a:camera prst="orthographicFront"/>
            <a:lightRig rig="flat" dir="t"/>
          </a:scene3d>
        </p:grpSpPr>
        <p:sp>
          <p:nvSpPr>
            <p:cNvPr id="18" name="Rounded Rectangle 17"/>
            <p:cNvSpPr/>
            <p:nvPr/>
          </p:nvSpPr>
          <p:spPr>
            <a:xfrm>
              <a:off x="4241" y="0"/>
              <a:ext cx="1314896" cy="762000"/>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19" name="Rounded Rectangle 4"/>
            <p:cNvSpPr/>
            <p:nvPr/>
          </p:nvSpPr>
          <p:spPr>
            <a:xfrm>
              <a:off x="26559" y="22318"/>
              <a:ext cx="1270260" cy="717364"/>
            </a:xfrm>
            <a:prstGeom prst="rect">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lnSpc>
                  <a:spcPct val="90000"/>
                </a:lnSpc>
                <a:spcBef>
                  <a:spcPct val="0"/>
                </a:spcBef>
                <a:spcAft>
                  <a:spcPct val="35000"/>
                </a:spcAft>
              </a:pPr>
              <a:r>
                <a:rPr lang="en-US" sz="1200" b="1" dirty="0">
                  <a:solidFill>
                    <a:prstClr val="white"/>
                  </a:solidFill>
                </a:rPr>
                <a:t>Requirements Gathering</a:t>
              </a:r>
            </a:p>
          </p:txBody>
        </p:sp>
      </p:grpSp>
      <p:grpSp>
        <p:nvGrpSpPr>
          <p:cNvPr id="3" name="Group 5"/>
          <p:cNvGrpSpPr/>
          <p:nvPr/>
        </p:nvGrpSpPr>
        <p:grpSpPr>
          <a:xfrm>
            <a:off x="2514600" y="2819400"/>
            <a:ext cx="1105792" cy="609600"/>
            <a:chOff x="1845096" y="0"/>
            <a:chExt cx="1314896" cy="762000"/>
          </a:xfrm>
          <a:scene3d>
            <a:camera prst="orthographicFront"/>
            <a:lightRig rig="flat" dir="t"/>
          </a:scene3d>
        </p:grpSpPr>
        <p:sp>
          <p:nvSpPr>
            <p:cNvPr id="16" name="Rounded Rectangle 15"/>
            <p:cNvSpPr/>
            <p:nvPr/>
          </p:nvSpPr>
          <p:spPr>
            <a:xfrm>
              <a:off x="1845096" y="0"/>
              <a:ext cx="1314896" cy="762000"/>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17" name="Rounded Rectangle 6"/>
            <p:cNvSpPr/>
            <p:nvPr/>
          </p:nvSpPr>
          <p:spPr>
            <a:xfrm>
              <a:off x="1867414" y="22318"/>
              <a:ext cx="1270260" cy="717364"/>
            </a:xfrm>
            <a:prstGeom prst="rect">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lnSpc>
                  <a:spcPct val="90000"/>
                </a:lnSpc>
                <a:spcBef>
                  <a:spcPct val="0"/>
                </a:spcBef>
                <a:spcAft>
                  <a:spcPct val="35000"/>
                </a:spcAft>
              </a:pPr>
              <a:r>
                <a:rPr lang="en-US" sz="1200" b="1" dirty="0">
                  <a:solidFill>
                    <a:prstClr val="white"/>
                  </a:solidFill>
                </a:rPr>
                <a:t>Application Architecture</a:t>
              </a:r>
            </a:p>
          </p:txBody>
        </p:sp>
      </p:grpSp>
      <p:grpSp>
        <p:nvGrpSpPr>
          <p:cNvPr id="4" name="Group 6"/>
          <p:cNvGrpSpPr/>
          <p:nvPr/>
        </p:nvGrpSpPr>
        <p:grpSpPr>
          <a:xfrm>
            <a:off x="4001394" y="4648200"/>
            <a:ext cx="1105792" cy="609600"/>
            <a:chOff x="3685951" y="0"/>
            <a:chExt cx="1314896" cy="762000"/>
          </a:xfrm>
          <a:scene3d>
            <a:camera prst="orthographicFront"/>
            <a:lightRig rig="flat" dir="t"/>
          </a:scene3d>
        </p:grpSpPr>
        <p:sp>
          <p:nvSpPr>
            <p:cNvPr id="14" name="Rounded Rectangle 13"/>
            <p:cNvSpPr/>
            <p:nvPr/>
          </p:nvSpPr>
          <p:spPr>
            <a:xfrm>
              <a:off x="3685951" y="0"/>
              <a:ext cx="1314896" cy="762000"/>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15" name="Rounded Rectangle 8"/>
            <p:cNvSpPr/>
            <p:nvPr/>
          </p:nvSpPr>
          <p:spPr>
            <a:xfrm>
              <a:off x="3708269" y="22318"/>
              <a:ext cx="1270260" cy="717364"/>
            </a:xfrm>
            <a:prstGeom prst="rect">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lnSpc>
                  <a:spcPct val="90000"/>
                </a:lnSpc>
                <a:spcBef>
                  <a:spcPct val="0"/>
                </a:spcBef>
                <a:spcAft>
                  <a:spcPct val="35000"/>
                </a:spcAft>
              </a:pPr>
              <a:r>
                <a:rPr lang="en-US" sz="1200" b="1" dirty="0" smtClean="0">
                  <a:solidFill>
                    <a:prstClr val="white"/>
                  </a:solidFill>
                </a:rPr>
                <a:t>Deployment</a:t>
              </a:r>
              <a:endParaRPr lang="en-US" sz="1200" b="1" dirty="0">
                <a:solidFill>
                  <a:prstClr val="white"/>
                </a:solidFill>
              </a:endParaRPr>
            </a:p>
          </p:txBody>
        </p:sp>
      </p:grpSp>
      <p:grpSp>
        <p:nvGrpSpPr>
          <p:cNvPr id="5" name="Group 7"/>
          <p:cNvGrpSpPr/>
          <p:nvPr/>
        </p:nvGrpSpPr>
        <p:grpSpPr>
          <a:xfrm>
            <a:off x="4687194" y="3733800"/>
            <a:ext cx="1105792" cy="609600"/>
            <a:chOff x="5526806" y="0"/>
            <a:chExt cx="1314896" cy="762000"/>
          </a:xfrm>
          <a:scene3d>
            <a:camera prst="orthographicFront"/>
            <a:lightRig rig="flat" dir="t"/>
          </a:scene3d>
        </p:grpSpPr>
        <p:sp>
          <p:nvSpPr>
            <p:cNvPr id="12" name="Rounded Rectangle 11"/>
            <p:cNvSpPr/>
            <p:nvPr/>
          </p:nvSpPr>
          <p:spPr>
            <a:xfrm>
              <a:off x="5526806" y="0"/>
              <a:ext cx="1314896" cy="762000"/>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13" name="Rounded Rectangle 10"/>
            <p:cNvSpPr/>
            <p:nvPr/>
          </p:nvSpPr>
          <p:spPr>
            <a:xfrm>
              <a:off x="5549124" y="22318"/>
              <a:ext cx="1270260" cy="717364"/>
            </a:xfrm>
            <a:prstGeom prst="rect">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lnSpc>
                  <a:spcPct val="90000"/>
                </a:lnSpc>
                <a:spcBef>
                  <a:spcPct val="0"/>
                </a:spcBef>
                <a:spcAft>
                  <a:spcPct val="35000"/>
                </a:spcAft>
              </a:pPr>
              <a:r>
                <a:rPr lang="en-US" sz="1200" b="1" dirty="0">
                  <a:solidFill>
                    <a:prstClr val="white"/>
                  </a:solidFill>
                </a:rPr>
                <a:t>Unit Testing</a:t>
              </a:r>
            </a:p>
          </p:txBody>
        </p:sp>
      </p:grpSp>
      <p:grpSp>
        <p:nvGrpSpPr>
          <p:cNvPr id="6" name="Group 8"/>
          <p:cNvGrpSpPr/>
          <p:nvPr/>
        </p:nvGrpSpPr>
        <p:grpSpPr>
          <a:xfrm>
            <a:off x="6287394" y="1905000"/>
            <a:ext cx="1105792" cy="609600"/>
            <a:chOff x="7367661" y="0"/>
            <a:chExt cx="1314896" cy="762000"/>
          </a:xfrm>
          <a:scene3d>
            <a:camera prst="orthographicFront"/>
            <a:lightRig rig="flat" dir="t"/>
          </a:scene3d>
        </p:grpSpPr>
        <p:sp>
          <p:nvSpPr>
            <p:cNvPr id="10" name="Rounded Rectangle 9"/>
            <p:cNvSpPr/>
            <p:nvPr/>
          </p:nvSpPr>
          <p:spPr>
            <a:xfrm>
              <a:off x="7367661" y="0"/>
              <a:ext cx="1314896" cy="762000"/>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11" name="Rounded Rectangle 12"/>
            <p:cNvSpPr/>
            <p:nvPr/>
          </p:nvSpPr>
          <p:spPr>
            <a:xfrm>
              <a:off x="7389979" y="22318"/>
              <a:ext cx="1270260" cy="717364"/>
            </a:xfrm>
            <a:prstGeom prst="rect">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lnSpc>
                  <a:spcPct val="90000"/>
                </a:lnSpc>
                <a:spcBef>
                  <a:spcPct val="0"/>
                </a:spcBef>
                <a:spcAft>
                  <a:spcPct val="35000"/>
                </a:spcAft>
              </a:pPr>
              <a:r>
                <a:rPr lang="en-US" sz="1200" b="1" dirty="0" smtClean="0">
                  <a:solidFill>
                    <a:prstClr val="white"/>
                  </a:solidFill>
                </a:rPr>
                <a:t>System Testing</a:t>
              </a:r>
              <a:endParaRPr lang="en-US" sz="1200" b="1" dirty="0">
                <a:solidFill>
                  <a:prstClr val="white"/>
                </a:solidFill>
              </a:endParaRPr>
            </a:p>
          </p:txBody>
        </p:sp>
      </p:grpSp>
      <p:grpSp>
        <p:nvGrpSpPr>
          <p:cNvPr id="7" name="Group 19"/>
          <p:cNvGrpSpPr/>
          <p:nvPr/>
        </p:nvGrpSpPr>
        <p:grpSpPr>
          <a:xfrm>
            <a:off x="5601594" y="2819400"/>
            <a:ext cx="1105792" cy="609600"/>
            <a:chOff x="5526806" y="0"/>
            <a:chExt cx="1314896" cy="762000"/>
          </a:xfrm>
          <a:scene3d>
            <a:camera prst="orthographicFront"/>
            <a:lightRig rig="flat" dir="t"/>
          </a:scene3d>
        </p:grpSpPr>
        <p:sp>
          <p:nvSpPr>
            <p:cNvPr id="21" name="Rounded Rectangle 20"/>
            <p:cNvSpPr/>
            <p:nvPr/>
          </p:nvSpPr>
          <p:spPr>
            <a:xfrm>
              <a:off x="5526806" y="0"/>
              <a:ext cx="1314896" cy="762000"/>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22" name="Rounded Rectangle 10"/>
            <p:cNvSpPr/>
            <p:nvPr/>
          </p:nvSpPr>
          <p:spPr>
            <a:xfrm>
              <a:off x="5549124" y="22318"/>
              <a:ext cx="1270260" cy="717364"/>
            </a:xfrm>
            <a:prstGeom prst="rect">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lnSpc>
                  <a:spcPct val="90000"/>
                </a:lnSpc>
                <a:spcBef>
                  <a:spcPct val="0"/>
                </a:spcBef>
                <a:spcAft>
                  <a:spcPct val="35000"/>
                </a:spcAft>
              </a:pPr>
              <a:r>
                <a:rPr lang="en-US" sz="1200" b="1" dirty="0">
                  <a:solidFill>
                    <a:prstClr val="white"/>
                  </a:solidFill>
                </a:rPr>
                <a:t>Integration Testing</a:t>
              </a:r>
            </a:p>
          </p:txBody>
        </p:sp>
      </p:grpSp>
      <p:grpSp>
        <p:nvGrpSpPr>
          <p:cNvPr id="8" name="Group 40"/>
          <p:cNvGrpSpPr/>
          <p:nvPr/>
        </p:nvGrpSpPr>
        <p:grpSpPr>
          <a:xfrm>
            <a:off x="3352800" y="3733800"/>
            <a:ext cx="1105792" cy="609600"/>
            <a:chOff x="5526806" y="0"/>
            <a:chExt cx="1314896" cy="762000"/>
          </a:xfrm>
          <a:scene3d>
            <a:camera prst="orthographicFront"/>
            <a:lightRig rig="flat" dir="t"/>
          </a:scene3d>
        </p:grpSpPr>
        <p:sp>
          <p:nvSpPr>
            <p:cNvPr id="42" name="Rounded Rectangle 41"/>
            <p:cNvSpPr/>
            <p:nvPr/>
          </p:nvSpPr>
          <p:spPr>
            <a:xfrm>
              <a:off x="5526806" y="0"/>
              <a:ext cx="1314896" cy="762000"/>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43" name="Rounded Rectangle 10"/>
            <p:cNvSpPr/>
            <p:nvPr/>
          </p:nvSpPr>
          <p:spPr>
            <a:xfrm>
              <a:off x="5549124" y="22318"/>
              <a:ext cx="1270260" cy="717364"/>
            </a:xfrm>
            <a:prstGeom prst="rect">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lnSpc>
                  <a:spcPct val="90000"/>
                </a:lnSpc>
                <a:spcBef>
                  <a:spcPct val="0"/>
                </a:spcBef>
                <a:spcAft>
                  <a:spcPct val="35000"/>
                </a:spcAft>
              </a:pPr>
              <a:r>
                <a:rPr lang="en-US" sz="1200" b="1" dirty="0">
                  <a:solidFill>
                    <a:prstClr val="white"/>
                  </a:solidFill>
                </a:rPr>
                <a:t>Module Architecture</a:t>
              </a:r>
            </a:p>
          </p:txBody>
        </p:sp>
      </p:grpSp>
      <p:cxnSp>
        <p:nvCxnSpPr>
          <p:cNvPr id="53" name="Straight Arrow Connector 52"/>
          <p:cNvCxnSpPr/>
          <p:nvPr/>
        </p:nvCxnSpPr>
        <p:spPr bwMode="auto">
          <a:xfrm>
            <a:off x="2839625" y="2209800"/>
            <a:ext cx="3447769" cy="1588"/>
          </a:xfrm>
          <a:prstGeom prst="straightConnector1">
            <a:avLst/>
          </a:prstGeom>
        </p:spPr>
        <p:style>
          <a:lnRef idx="0">
            <a:schemeClr val="accent1"/>
          </a:lnRef>
          <a:fillRef idx="3">
            <a:schemeClr val="accent1"/>
          </a:fillRef>
          <a:effectRef idx="3">
            <a:schemeClr val="accent1"/>
          </a:effectRef>
          <a:fontRef idx="minor">
            <a:schemeClr val="lt1"/>
          </a:fontRef>
        </p:style>
      </p:cxnSp>
      <p:cxnSp>
        <p:nvCxnSpPr>
          <p:cNvPr id="55" name="Straight Arrow Connector 54"/>
          <p:cNvCxnSpPr/>
          <p:nvPr/>
        </p:nvCxnSpPr>
        <p:spPr bwMode="auto">
          <a:xfrm>
            <a:off x="3601623" y="3124200"/>
            <a:ext cx="2018738" cy="1588"/>
          </a:xfrm>
          <a:prstGeom prst="straightConnector1">
            <a:avLst/>
          </a:prstGeom>
        </p:spPr>
        <p:style>
          <a:lnRef idx="0">
            <a:schemeClr val="accent1"/>
          </a:lnRef>
          <a:fillRef idx="3">
            <a:schemeClr val="accent1"/>
          </a:fillRef>
          <a:effectRef idx="3">
            <a:schemeClr val="accent1"/>
          </a:effectRef>
          <a:fontRef idx="minor">
            <a:schemeClr val="lt1"/>
          </a:fontRef>
        </p:style>
      </p:cxnSp>
      <p:cxnSp>
        <p:nvCxnSpPr>
          <p:cNvPr id="58" name="Straight Arrow Connector 57"/>
          <p:cNvCxnSpPr/>
          <p:nvPr/>
        </p:nvCxnSpPr>
        <p:spPr bwMode="auto">
          <a:xfrm>
            <a:off x="4439823" y="4038600"/>
            <a:ext cx="266138" cy="1588"/>
          </a:xfrm>
          <a:prstGeom prst="straightConnector1">
            <a:avLst/>
          </a:prstGeom>
        </p:spPr>
        <p:style>
          <a:lnRef idx="0">
            <a:schemeClr val="accent1"/>
          </a:lnRef>
          <a:fillRef idx="3">
            <a:schemeClr val="accent1"/>
          </a:fillRef>
          <a:effectRef idx="3">
            <a:schemeClr val="accent1"/>
          </a:effectRef>
          <a:fontRef idx="minor">
            <a:schemeClr val="lt1"/>
          </a:fontRef>
        </p:style>
      </p:cxnSp>
      <p:sp>
        <p:nvSpPr>
          <p:cNvPr id="61" name="TextBox 60"/>
          <p:cNvSpPr txBox="1"/>
          <p:nvPr/>
        </p:nvSpPr>
        <p:spPr>
          <a:xfrm>
            <a:off x="3589592" y="1905000"/>
            <a:ext cx="2012001" cy="338554"/>
          </a:xfrm>
          <a:prstGeom prst="rect">
            <a:avLst/>
          </a:prstGeom>
          <a:no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black"/>
                </a:solidFill>
              </a:rPr>
              <a:t>Review and Test</a:t>
            </a:r>
          </a:p>
        </p:txBody>
      </p:sp>
      <p:sp>
        <p:nvSpPr>
          <p:cNvPr id="62" name="Title 61"/>
          <p:cNvSpPr>
            <a:spLocks noGrp="1"/>
          </p:cNvSpPr>
          <p:nvPr>
            <p:ph type="title"/>
          </p:nvPr>
        </p:nvSpPr>
        <p:spPr>
          <a:xfrm>
            <a:off x="457200" y="457200"/>
            <a:ext cx="6553200" cy="609600"/>
          </a:xfrm>
        </p:spPr>
        <p:txBody>
          <a:bodyPr/>
          <a:lstStyle/>
          <a:p>
            <a:r>
              <a:rPr lang="en-US" dirty="0" smtClean="0"/>
              <a:t>Software Engineering V-Model</a:t>
            </a:r>
            <a:endParaRPr lang="en-US" dirty="0"/>
          </a:p>
        </p:txBody>
      </p:sp>
      <p:sp>
        <p:nvSpPr>
          <p:cNvPr id="33" name="Down Arrow 32"/>
          <p:cNvSpPr/>
          <p:nvPr/>
        </p:nvSpPr>
        <p:spPr bwMode="auto">
          <a:xfrm rot="19162279">
            <a:off x="2411927" y="2118904"/>
            <a:ext cx="644116" cy="4369964"/>
          </a:xfrm>
          <a:prstGeom prst="downArrow">
            <a:avLst/>
          </a:prstGeom>
          <a:gradFill flip="none" rotWithShape="0">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solidFill>
              <a:schemeClr val="tx1"/>
            </a:solidFill>
          </a:ln>
          <a:sp3d prstMaterial="dkEdge">
            <a:bevelT w="8200" h="38100"/>
          </a:sp3d>
        </p:spPr>
        <p:style>
          <a:lnRef idx="0">
            <a:schemeClr val="lt2">
              <a:hueOff val="0"/>
              <a:satOff val="0"/>
              <a:lumOff val="0"/>
              <a:alphaOff val="0"/>
            </a:schemeClr>
          </a:lnRef>
          <a:fillRef idx="2">
            <a:scrgbClr r="0" g="0" b="0"/>
          </a:fillRef>
          <a:effectRef idx="1">
            <a:schemeClr val="dk2">
              <a:hueOff val="0"/>
              <a:satOff val="0"/>
              <a:lumOff val="0"/>
              <a:alphaOff val="0"/>
            </a:schemeClr>
          </a:effectRef>
          <a:fontRef idx="minor">
            <a:schemeClr val="dk1"/>
          </a:fontRef>
        </p:style>
        <p:txBody>
          <a:bodyPr vert="vert"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prstClr val="black"/>
                </a:solidFill>
              </a:rPr>
              <a:t>Development</a:t>
            </a:r>
          </a:p>
        </p:txBody>
      </p:sp>
      <p:sp>
        <p:nvSpPr>
          <p:cNvPr id="34" name="Down Arrow 33"/>
          <p:cNvSpPr/>
          <p:nvPr/>
        </p:nvSpPr>
        <p:spPr bwMode="auto">
          <a:xfrm rot="13099718">
            <a:off x="6232523" y="2158192"/>
            <a:ext cx="644116" cy="4095564"/>
          </a:xfrm>
          <a:prstGeom prst="downArrow">
            <a:avLst/>
          </a:prstGeom>
          <a:gradFill flip="none" rotWithShape="0">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solidFill>
              <a:schemeClr val="tx1"/>
            </a:solidFill>
          </a:ln>
          <a:sp3d prstMaterial="dkEdge">
            <a:bevelT w="8200" h="38100"/>
          </a:sp3d>
        </p:spPr>
        <p:style>
          <a:lnRef idx="0">
            <a:schemeClr val="lt2">
              <a:hueOff val="0"/>
              <a:satOff val="0"/>
              <a:lumOff val="0"/>
              <a:alphaOff val="0"/>
            </a:schemeClr>
          </a:lnRef>
          <a:fillRef idx="2">
            <a:scrgbClr r="0" g="0" b="0"/>
          </a:fillRef>
          <a:effectRef idx="1">
            <a:schemeClr val="dk2">
              <a:hueOff val="0"/>
              <a:satOff val="0"/>
              <a:lumOff val="0"/>
              <a:alphaOff val="0"/>
            </a:schemeClr>
          </a:effectRef>
          <a:fontRef idx="minor">
            <a:schemeClr val="dk1"/>
          </a:fontRef>
        </p:style>
        <p:txBody>
          <a:bodyPr vert="vert"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prstClr val="black"/>
                </a:solidFill>
              </a:rPr>
              <a:t>Verification</a:t>
            </a:r>
          </a:p>
        </p:txBody>
      </p:sp>
      <p:sp>
        <p:nvSpPr>
          <p:cNvPr id="35" name="Down Arrow 34"/>
          <p:cNvSpPr/>
          <p:nvPr/>
        </p:nvSpPr>
        <p:spPr bwMode="auto">
          <a:xfrm rot="16200000">
            <a:off x="483287" y="1574115"/>
            <a:ext cx="644116" cy="1305886"/>
          </a:xfrm>
          <a:prstGeom prst="downArrow">
            <a:avLst/>
          </a:prstGeom>
          <a:gradFill flip="none" rotWithShape="0">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solidFill>
              <a:schemeClr val="tx1"/>
            </a:solidFill>
          </a:ln>
          <a:sp3d prstMaterial="dkEdge">
            <a:bevelT w="8200" h="38100"/>
          </a:sp3d>
        </p:spPr>
        <p:style>
          <a:lnRef idx="0">
            <a:schemeClr val="lt2">
              <a:hueOff val="0"/>
              <a:satOff val="0"/>
              <a:lumOff val="0"/>
              <a:alphaOff val="0"/>
            </a:schemeClr>
          </a:lnRef>
          <a:fillRef idx="2">
            <a:scrgbClr r="0" g="0" b="0"/>
          </a:fillRef>
          <a:effectRef idx="1">
            <a:schemeClr val="dk2">
              <a:hueOff val="0"/>
              <a:satOff val="0"/>
              <a:lumOff val="0"/>
              <a:alphaOff val="0"/>
            </a:schemeClr>
          </a:effectRef>
          <a:fontRef idx="minor">
            <a:schemeClr val="dk1"/>
          </a:fontRef>
        </p:style>
        <p:txBody>
          <a:bodyPr vert="vert"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prstClr val="black"/>
                </a:solidFill>
              </a:rPr>
              <a:t>Prototyping</a:t>
            </a:r>
          </a:p>
        </p:txBody>
      </p:sp>
      <p:sp>
        <p:nvSpPr>
          <p:cNvPr id="36" name="Down Arrow 35"/>
          <p:cNvSpPr/>
          <p:nvPr/>
        </p:nvSpPr>
        <p:spPr bwMode="auto">
          <a:xfrm rot="16200000">
            <a:off x="7950885" y="1574115"/>
            <a:ext cx="644116" cy="1305886"/>
          </a:xfrm>
          <a:prstGeom prst="downArrow">
            <a:avLst/>
          </a:prstGeom>
          <a:gradFill flip="none" rotWithShape="0">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solidFill>
              <a:schemeClr val="tx1"/>
            </a:solidFill>
          </a:ln>
          <a:sp3d prstMaterial="dkEdge">
            <a:bevelT w="8200" h="38100"/>
          </a:sp3d>
        </p:spPr>
        <p:style>
          <a:lnRef idx="0">
            <a:schemeClr val="lt2">
              <a:hueOff val="0"/>
              <a:satOff val="0"/>
              <a:lumOff val="0"/>
              <a:alphaOff val="0"/>
            </a:schemeClr>
          </a:lnRef>
          <a:fillRef idx="2">
            <a:scrgbClr r="0" g="0" b="0"/>
          </a:fillRef>
          <a:effectRef idx="1">
            <a:schemeClr val="dk2">
              <a:hueOff val="0"/>
              <a:satOff val="0"/>
              <a:lumOff val="0"/>
              <a:alphaOff val="0"/>
            </a:schemeClr>
          </a:effectRef>
          <a:fontRef idx="minor">
            <a:schemeClr val="dk1"/>
          </a:fontRef>
        </p:style>
        <p:txBody>
          <a:bodyPr vert="vert"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prstClr val="black"/>
                </a:solidFill>
              </a:rPr>
              <a:t>Service</a:t>
            </a:r>
          </a:p>
        </p:txBody>
      </p:sp>
      <p:cxnSp>
        <p:nvCxnSpPr>
          <p:cNvPr id="45" name="Straight Arrow Connector 44"/>
          <p:cNvCxnSpPr>
            <a:stCxn id="18" idx="3"/>
            <a:endCxn id="10" idx="1"/>
          </p:cNvCxnSpPr>
          <p:nvPr/>
        </p:nvCxnSpPr>
        <p:spPr bwMode="auto">
          <a:xfrm>
            <a:off x="2858392" y="2209800"/>
            <a:ext cx="3429002" cy="158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46" name="Straight Arrow Connector 45"/>
          <p:cNvCxnSpPr>
            <a:stCxn id="42" idx="3"/>
            <a:endCxn id="12" idx="1"/>
          </p:cNvCxnSpPr>
          <p:nvPr/>
        </p:nvCxnSpPr>
        <p:spPr bwMode="auto">
          <a:xfrm>
            <a:off x="4458592" y="4038600"/>
            <a:ext cx="228602" cy="158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48" name="Straight Arrow Connector 47"/>
          <p:cNvCxnSpPr>
            <a:stCxn id="16" idx="3"/>
            <a:endCxn id="21" idx="1"/>
          </p:cNvCxnSpPr>
          <p:nvPr/>
        </p:nvCxnSpPr>
        <p:spPr bwMode="auto">
          <a:xfrm>
            <a:off x="3620392" y="3124200"/>
            <a:ext cx="1981202" cy="1588"/>
          </a:xfrm>
          <a:prstGeom prst="straightConnector1">
            <a:avLst/>
          </a:prstGeom>
          <a:solidFill>
            <a:schemeClr val="accent1"/>
          </a:solidFill>
          <a:ln w="9525" cap="flat" cmpd="sng" algn="ctr">
            <a:solidFill>
              <a:schemeClr val="tx1"/>
            </a:solidFill>
            <a:prstDash val="solid"/>
            <a:round/>
            <a:headEnd type="arrow"/>
            <a:tailEnd type="arrow"/>
          </a:ln>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Pre-Presentation Checklist&amp;quot;&quot;/&gt;&lt;property id=&quot;20307&quot; value=&quot;518&quot;/&gt;&lt;/object&gt;&lt;object type=&quot;3&quot; unique_id=&quot;10005&quot;&gt;&lt;property id=&quot;20148&quot; value=&quot;5&quot;/&gt;&lt;property id=&quot;20300&quot; value=&quot;Slide 2 - &amp;quot;An Overview of&amp;#x0D;&amp;#x0A;Software Engineering for LabVIEW Applications&amp;quot;&quot;/&gt;&lt;property id=&quot;20307&quot; value=&quot;543&quot;/&gt;&lt;/object&gt;&lt;object type=&quot;3&quot; unique_id=&quot;10006&quot;&gt;&lt;property id=&quot;20148&quot; value=&quot;5&quot;/&gt;&lt;property id=&quot;20300&quot; value=&quot;Slide 3&quot;/&gt;&lt;property id=&quot;20307&quot; value=&quot;259&quot;/&gt;&lt;/object&gt;&lt;object type=&quot;3&quot; unique_id=&quot;10007&quot;&gt;&lt;property id=&quot;20148&quot; value=&quot;5&quot;/&gt;&lt;property id=&quot;20300&quot; value=&quot;Slide 4 - &amp;quot;Seminar Topics&amp;quot;&quot;/&gt;&lt;property id=&quot;20307&quot; value=&quot;439&quot;/&gt;&lt;/object&gt;&lt;object type=&quot;3&quot; unique_id=&quot;10008&quot;&gt;&lt;property id=&quot;20148&quot; value=&quot;5&quot;/&gt;&lt;property id=&quot;20300&quot; value=&quot;Slide 5 - &amp;quot;Topics &amp;quot;&quot;/&gt;&lt;property id=&quot;20307&quot; value=&quot;544&quot;/&gt;&lt;/object&gt;&lt;object type=&quot;3&quot; unique_id=&quot;10009&quot;&gt;&lt;property id=&quot;20148&quot; value=&quot;5&quot;/&gt;&lt;property id=&quot;20300&quot; value=&quot;Slide 6 - &amp;quot;Examples of Software Engineering Debt&amp;#x0D;&amp;#x0A;(just some of the most common LabVIEW development mistakes)&amp;quot;&quot;/&gt;&lt;property id=&quot;20307&quot; value=&quot;260&quot;/&gt;&lt;/object&gt;&lt;object type=&quot;3&quot; unique_id=&quot;10010&quot;&gt;&lt;property id=&quot;20148&quot; value=&quot;5&quot;/&gt;&lt;property id=&quot;20300&quot; value=&quot;Slide 7 - &amp;quot;The Cost of a Software Defect&amp;quot;&quot;/&gt;&lt;property id=&quot;20307&quot; value=&quot;261&quot;/&gt;&lt;/object&gt;&lt;object type=&quot;3&quot; unique_id=&quot;10011&quot;&gt;&lt;property id=&quot;20148&quot; value=&quot;5&quot;/&gt;&lt;property id=&quot;20300&quot; value=&quot;Slide 8&quot;/&gt;&lt;property id=&quot;20307&quot; value=&quot;258&quot;/&gt;&lt;/object&gt;&lt;object type=&quot;3&quot; unique_id=&quot;10012&quot;&gt;&lt;property id=&quot;20148&quot; value=&quot;5&quot;/&gt;&lt;property id=&quot;20300&quot; value=&quot;Slide 9 - &amp;quot;Ensuring Software Quality and Reliability&amp;quot;&quot;/&gt;&lt;property id=&quot;20307&quot; value=&quot;545&quot;/&gt;&lt;/object&gt;&lt;object type=&quot;3&quot; unique_id=&quot;10013&quot;&gt;&lt;property id=&quot;20148&quot; value=&quot;5&quot;/&gt;&lt;property id=&quot;20300&quot; value=&quot;Slide 10 - &amp;quot;Lawrence Livermore National Labs&amp;#x0D;&amp;#x0A;Developed automated maintenance process for world’s most energetic laser array at&quot;/&gt;&lt;property id=&quot;20307&quot; value=&quot;447&quot;/&gt;&lt;/object&gt;&lt;object type=&quot;3&quot; unique_id=&quot;10014&quot;&gt;&lt;property id=&quot;20148&quot; value=&quot;5&quot;/&gt;&lt;property id=&quot;20300&quot; value=&quot;Slide 11 - &amp;quot;LabVIEW in Large Applications&amp;quot;&quot;/&gt;&lt;property id=&quot;20307&quot; value=&quot;446&quot;/&gt;&lt;/object&gt;&lt;object type=&quot;3&quot; unique_id=&quot;10015&quot;&gt;&lt;property id=&quot;20148&quot; value=&quot;5&quot;/&gt;&lt;property id=&quot;20300&quot; value=&quot;Slide 12 - &amp;quot;Software Quality Standards&amp;quot;&quot;/&gt;&lt;property id=&quot;20307&quot; value=&quot;546&quot;/&gt;&lt;/object&gt;&lt;object type=&quot;3&quot; unique_id=&quot;10016&quot;&gt;&lt;property id=&quot;20148&quot; value=&quot;5&quot;/&gt;&lt;property id=&quot;20300&quot; value=&quot;Slide 13 - &amp;quot;National Instruments is ISO 9001 Certified&amp;quot;&quot;/&gt;&lt;property id=&quot;20307&quot; value=&quot;547&quot;/&gt;&lt;/object&gt;&lt;object type=&quot;3&quot; unique_id=&quot;10017&quot;&gt;&lt;property id=&quot;20148&quot; value=&quot;5&quot;/&gt;&lt;property id=&quot;20300&quot; value=&quot;Slide 14&quot;/&gt;&lt;property id=&quot;20307&quot; value=&quot;548&quot;/&gt;&lt;/object&gt;&lt;object type=&quot;3&quot; unique_id=&quot;10018&quot;&gt;&lt;property id=&quot;20148&quot; value=&quot;5&quot;/&gt;&lt;property id=&quot;20300&quot; value=&quot;Slide 15 - &amp;quot;LabVIEW Compiles Graphical Code&amp;quot;&quot;/&gt;&lt;property id=&quot;20307&quot; value=&quot;549&quot;/&gt;&lt;/object&gt;&lt;object type=&quot;3&quot; unique_id=&quot;10019&quot;&gt;&lt;property id=&quot;20148&quot; value=&quot;5&quot;/&gt;&lt;property id=&quot;20300&quot; value=&quot;Slide 16 - &amp;quot;Layers of Transforms Optimizes Code&amp;quot;&quot;/&gt;&lt;property id=&quot;20307&quot; value=&quot;550&quot;/&gt;&lt;/object&gt;&lt;object type=&quot;3&quot; unique_id=&quot;10020&quot;&gt;&lt;property id=&quot;20148&quot; value=&quot;5&quot;/&gt;&lt;property id=&quot;20300&quot; value=&quot;Slide 17 - &amp;quot;Software Engineering V-Model&amp;quot;&quot;/&gt;&lt;property id=&quot;20307&quot; value=&quot;266&quot;/&gt;&lt;/object&gt;&lt;object type=&quot;3&quot; unique_id=&quot;10021&quot;&gt;&lt;property id=&quot;20148&quot; value=&quot;5&quot;/&gt;&lt;property id=&quot;20300&quot; value=&quot;Slide 18 - &amp;quot;Demo&amp;quot;&quot;/&gt;&lt;property id=&quot;20307&quot; value=&quot;450&quot;/&gt;&lt;/object&gt;&lt;object type=&quot;3&quot; unique_id=&quot;10022&quot;&gt;&lt;property id=&quot;20148&quot; value=&quot;5&quot;/&gt;&lt;property id=&quot;20300&quot; value=&quot;Slide 19 - &amp;quot;Configuration Management and Code Reuse&amp;quot;&quot;/&gt;&lt;property id=&quot;20307&quot; value=&quot;440&quot;/&gt;&lt;/object&gt;&lt;object type=&quot;3&quot; unique_id=&quot;10023&quot;&gt;&lt;property id=&quot;20148&quot; value=&quot;5&quot;/&gt;&lt;property id=&quot;20300&quot; value=&quot;Slide 20 - &amp;quot;Size of LabVIEW Applications&amp;quot;&quot;/&gt;&lt;property id=&quot;20307&quot; value=&quot;435&quot;/&gt;&lt;/object&gt;&lt;object type=&quot;3&quot; unique_id=&quot;10024&quot;&gt;&lt;property id=&quot;20148&quot; value=&quot;5&quot;/&gt;&lt;property id=&quot;20300&quot; value=&quot;Slide 21 - &amp;quot;Average Number of Developers Per Project&amp;quot;&quot;/&gt;&lt;property id=&quot;20307&quot; value=&quot;436&quot;/&gt;&lt;/object&gt;&lt;object type=&quot;3&quot; unique_id=&quot;10025&quot;&gt;&lt;property id=&quot;20148&quot; value=&quot;5&quot;/&gt;&lt;property id=&quot;20300&quot; value=&quot;Slide 22 - &amp;quot;The Project Explorer&amp;quot;&quot;/&gt;&lt;property id=&quot;20307&quot; value=&quot;448&quot;/&gt;&lt;/object&gt;&lt;object type=&quot;3&quot; unique_id=&quot;10026&quot;&gt;&lt;property id=&quot;20148&quot; value=&quot;5&quot;/&gt;&lt;property id=&quot;20300&quot; value=&quot;Slide 23 - &amp;quot;Managing Files&amp;quot;&quot;/&gt;&lt;property id=&quot;20307&quot; value=&quot;449&quot;/&gt;&lt;/object&gt;&lt;object type=&quot;3&quot; unique_id=&quot;10027&quot;&gt;&lt;property id=&quot;20148&quot; value=&quot;5&quot;/&gt;&lt;property id=&quot;20300&quot; value=&quot;Slide 24 - &amp;quot;Managing Dependencies&amp;quot;&quot;/&gt;&lt;property id=&quot;20307&quot; value=&quot;451&quot;/&gt;&lt;/object&gt;&lt;object type=&quot;3&quot; unique_id=&quot;10028&quot;&gt;&lt;property id=&quot;20148&quot; value=&quot;5&quot;/&gt;&lt;property id=&quot;20300&quot; value=&quot;Slide 25 - &amp;quot;Demo&amp;quot;&quot;/&gt;&lt;property id=&quot;20307&quot; value=&quot;535&quot;/&gt;&lt;/object&gt;&lt;object type=&quot;3&quot; unique_id=&quot;10029&quot;&gt;&lt;property id=&quot;20148&quot; value=&quot;5&quot;/&gt;&lt;property id=&quot;20300&quot; value=&quot;Slide 26 - &amp;quot;Project Explorer Recommendations&amp;quot;&quot;/&gt;&lt;property id=&quot;20307&quot; value=&quot;452&quot;/&gt;&lt;/object&gt;&lt;object type=&quot;3&quot; unique_id=&quot;10030&quot;&gt;&lt;property id=&quot;20148&quot; value=&quot;5&quot;/&gt;&lt;property id=&quot;20300&quot; value=&quot;Slide 27 - &amp;quot;Software Configuration Management Tools&amp;quot;&quot;/&gt;&lt;property id=&quot;20307&quot; value=&quot;268&quot;/&gt;&lt;/object&gt;&lt;object type=&quot;3&quot; unique_id=&quot;10031&quot;&gt;&lt;property id=&quot;20148&quot; value=&quot;5&quot;/&gt;&lt;property id=&quot;20300&quot; value=&quot;Slide 28 - &amp;quot;Tracking Changes to Source Code&amp;quot;&quot;/&gt;&lt;property id=&quot;20307&quot; value=&quot;269&quot;/&gt;&lt;/object&gt;&lt;object type=&quot;3&quot; unique_id=&quot;10032&quot;&gt;&lt;property id=&quot;20148&quot; value=&quot;5&quot;/&gt;&lt;property id=&quot;20300&quot; value=&quot;Slide 29 - &amp;quot;Group Development&amp;quot;&quot;/&gt;&lt;property id=&quot;20307&quot; value=&quot;270&quot;/&gt;&lt;/object&gt;&lt;object type=&quot;3&quot; unique_id=&quot;10033&quot;&gt;&lt;property id=&quot;20148&quot; value=&quot;5&quot;/&gt;&lt;property id=&quot;20300&quot; value=&quot;Slide 30 - &amp;quot;Source Code Control&amp;quot;&quot;/&gt;&lt;property id=&quot;20307&quot; value=&quot;271&quot;/&gt;&lt;/object&gt;&lt;object type=&quot;3&quot; unique_id=&quot;10034&quot;&gt;&lt;property id=&quot;20148&quot; value=&quot;5&quot;/&gt;&lt;property id=&quot;20300&quot; value=&quot;Slide 31 - &amp;quot;Graphical Differencing&amp;quot;&quot;/&gt;&lt;property id=&quot;20307&quot; value=&quot;274&quot;/&gt;&lt;/object&gt;&lt;object type=&quot;3&quot; unique_id=&quot;10035&quot;&gt;&lt;property id=&quot;20148&quot; value=&quot;5&quot;/&gt;&lt;property id=&quot;20300&quot; value=&quot;Slide 32 - &amp;quot;SCC Options for Integration within LabVIEW &amp;quot;&quot;/&gt;&lt;property id=&quot;20307&quot; value=&quot;272&quot;/&gt;&lt;/object&gt;&lt;object type=&quot;3&quot; unique_id=&quot;10036&quot;&gt;&lt;property id=&quot;20148&quot; value=&quot;5&quot;/&gt;&lt;property id=&quot;20300&quot; value=&quot;Slide 33 - &amp;quot;Popularity of SCC Options Amongst LabVIEW Programmers&amp;quot;&quot;/&gt;&lt;property id=&quot;20307&quot; value=&quot;515&quot;/&gt;&lt;/object&gt;&lt;object type=&quot;3&quot; unique_id=&quot;10037&quot;&gt;&lt;property id=&quot;20148&quot; value=&quot;5&quot;/&gt;&lt;property id=&quot;20300&quot; value=&quot;Slide 34 - &amp;quot;Demo&amp;quot;&quot;/&gt;&lt;property id=&quot;20307&quot; value=&quot;275&quot;/&gt;&lt;/object&gt;&lt;object type=&quot;3&quot; unique_id=&quot;10038&quot;&gt;&lt;property id=&quot;20148&quot; value=&quot;5&quot;/&gt;&lt;property id=&quot;20300&quot; value=&quot;Slide 35 - &amp;quot;NI Configuration Management&amp;quot;&quot;/&gt;&lt;property id=&quot;20307&quot; value=&quot;442&quot;/&gt;&lt;/object&gt;&lt;object type=&quot;3&quot; unique_id=&quot;10039&quot;&gt;&lt;property id=&quot;20148&quot; value=&quot;5&quot;/&gt;&lt;property id=&quot;20300&quot; value=&quot;Slide 36 - &amp;quot;LabVIEW 2009 Subversion Compatibility&amp;quot;&quot;/&gt;&lt;property id=&quot;20307&quot; value=&quot;273&quot;/&gt;&lt;/object&gt;&lt;object type=&quot;3&quot; unique_id=&quot;10040&quot;&gt;&lt;property id=&quot;20148&quot; value=&quot;5&quot;/&gt;&lt;property id=&quot;20300&quot; value=&quot;Slide 37&quot;/&gt;&lt;property id=&quot;20307&quot; value=&quot;277&quot;/&gt;&lt;/object&gt;&lt;object type=&quot;3&quot; unique_id=&quot;10041&quot;&gt;&lt;property id=&quot;20148&quot; value=&quot;5&quot;/&gt;&lt;property id=&quot;20300&quot; value=&quot;Slide 38 - &amp;quot;Source Code Control Scenario: Today&amp;quot;&quot;/&gt;&lt;property id=&quot;20307&quot; value=&quot;437&quot;/&gt;&lt;/object&gt;&lt;object type=&quot;3&quot; unique_id=&quot;10042&quot;&gt;&lt;property id=&quot;20148&quot; value=&quot;5&quot;/&gt;&lt;property id=&quot;20300&quot; value=&quot;Slide 39 - &amp;quot;Source Code Control Scenario: 2010&amp;quot;&quot;/&gt;&lt;property id=&quot;20307&quot; value=&quot;438&quot;/&gt;&lt;/object&gt;&lt;object type=&quot;3&quot; unique_id=&quot;10043&quot;&gt;&lt;property id=&quot;20148&quot; value=&quot;5&quot;/&gt;&lt;property id=&quot;20300&quot; value=&quot;Slide 40 - &amp;quot;The Project Library&amp;quot;&quot;/&gt;&lt;property id=&quot;20307&quot; value=&quot;278&quot;/&gt;&lt;/object&gt;&lt;object type=&quot;3&quot; unique_id=&quot;10044&quot;&gt;&lt;property id=&quot;20148&quot; value=&quot;5&quot;/&gt;&lt;property id=&quot;20300&quot; value=&quot;Slide 41&quot;/&gt;&lt;property id=&quot;20307&quot; value=&quot;517&quot;/&gt;&lt;/object&gt;&lt;object type=&quot;3&quot; unique_id=&quot;10045&quot;&gt;&lt;property id=&quot;20148&quot; value=&quot;5&quot;/&gt;&lt;property id=&quot;20300&quot; value=&quot;Slide 42&quot;/&gt;&lt;property id=&quot;20307&quot; value=&quot;280&quot;/&gt;&lt;/object&gt;&lt;object type=&quot;3&quot; unique_id=&quot;10046&quot;&gt;&lt;property id=&quot;20148&quot; value=&quot;5&quot;/&gt;&lt;property id=&quot;20300&quot; value=&quot;Slide 43 - &amp;quot;VI Package Manager&amp;quot;&quot;/&gt;&lt;property id=&quot;20307&quot; value=&quot;276&quot;/&gt;&lt;/object&gt;&lt;object type=&quot;3&quot; unique_id=&quot;10047&quot;&gt;&lt;property id=&quot;20148&quot; value=&quot;5&quot;/&gt;&lt;property id=&quot;20300&quot; value=&quot;Slide 44 - &amp;quot;Install and Manage VI Packages&amp;quot;&quot;/&gt;&lt;property id=&quot;20307&quot; value=&quot;513&quot;/&gt;&lt;/object&gt;&lt;object type=&quot;3&quot; unique_id=&quot;10048&quot;&gt;&lt;property id=&quot;20148&quot; value=&quot;5&quot;/&gt;&lt;property id=&quot;20300&quot; value=&quot;Slide 45 - &amp;quot;Demo&amp;quot;&quot;/&gt;&lt;property id=&quot;20307&quot; value=&quot;536&quot;/&gt;&lt;/object&gt;&lt;object type=&quot;3&quot; unique_id=&quot;10049&quot;&gt;&lt;property id=&quot;20148&quot; value=&quot;5&quot;/&gt;&lt;property id=&quot;20300&quot; value=&quot;Slide 46 - &amp;quot;Easily Upgrade and Downgrade Versions&amp;quot;&quot;/&gt;&lt;property id=&quot;20307&quot; value=&quot;514&quot;/&gt;&lt;/object&gt;&lt;object type=&quot;3&quot; unique_id=&quot;10050&quot;&gt;&lt;property id=&quot;20148&quot; value=&quot;5&quot;/&gt;&lt;property id=&quot;20300&quot; value=&quot;Slide 47 - &amp;quot;Create VI Configuration Files&amp;quot;&quot;/&gt;&lt;property id=&quot;20307&quot; value=&quot;516&quot;/&gt;&lt;/object&gt;&lt;object type=&quot;3&quot; unique_id=&quot;10051&quot;&gt;&lt;property id=&quot;20148&quot; value=&quot;5&quot;/&gt;&lt;property id=&quot;20300&quot; value=&quot;Slide 48 - &amp;quot;Demo&amp;quot;&quot;/&gt;&lt;property id=&quot;20307&quot; value=&quot;453&quot;/&gt;&lt;/object&gt;&lt;object type=&quot;3&quot; unique_id=&quot;10052&quot;&gt;&lt;property id=&quot;20148&quot; value=&quot;5&quot;/&gt;&lt;property id=&quot;20300&quot; value=&quot;Slide 49&quot;/&gt;&lt;property id=&quot;20307&quot; value=&quot;519&quot;/&gt;&lt;/object&gt;&lt;object type=&quot;3&quot; unique_id=&quot;10053&quot;&gt;&lt;property id=&quot;20148&quot; value=&quot;5&quot;/&gt;&lt;property id=&quot;20300&quot; value=&quot;Slide 50 - &amp;quot;Software Development Best Practices&amp;quot;&quot;/&gt;&lt;property id=&quot;20307&quot; value=&quot;441&quot;/&gt;&lt;/object&gt;&lt;object type=&quot;3&quot; unique_id=&quot;10054&quot;&gt;&lt;property id=&quot;20148&quot; value=&quot;5&quot;/&gt;&lt;property id=&quot;20300&quot; value=&quot;Slide 51 - &amp;quot;Software Development Risk Continues to Rise&amp;quot;&quot;/&gt;&lt;property id=&quot;20307&quot; value=&quot;262&quot;/&gt;&lt;/object&gt;&lt;object type=&quot;3&quot; unique_id=&quot;10055&quot;&gt;&lt;property id=&quot;20148&quot; value=&quot;5&quot;/&gt;&lt;property id=&quot;20300&quot; value=&quot;Slide 52 - &amp;quot;Ensuring Software Quality and Reliability&amp;quot;&quot;/&gt;&lt;property id=&quot;20307&quot; value=&quot;263&quot;/&gt;&lt;/object&gt;&lt;object type=&quot;3&quot; unique_id=&quot;10056&quot;&gt;&lt;property id=&quot;20148&quot; value=&quot;5&quot;/&gt;&lt;property id=&quot;20300&quot; value=&quot;Slide 53 - &amp;quot;Certifying an Application&amp;quot;&quot;/&gt;&lt;property id=&quot;20307&quot; value=&quot;509&quot;/&gt;&lt;/object&gt;&lt;object type=&quot;3&quot; unique_id=&quot;10057&quot;&gt;&lt;property id=&quot;20148&quot; value=&quot;5&quot;/&gt;&lt;property id=&quot;20300&quot; value=&quot;Slide 54 - &amp;quot;More Overhead - Less Time&amp;quot;&quot;/&gt;&lt;property id=&quot;20307&quot; value=&quot;257&quot;/&gt;&lt;/object&gt;&lt;object type=&quot;3&quot; unique_id=&quot;10058&quot;&gt;&lt;property id=&quot;20148&quot; value=&quot;5&quot;/&gt;&lt;property id=&quot;20300&quot; value=&quot;Slide 55 - &amp;quot;Mitigating Risk Through Hardware&amp;quot;&quot;/&gt;&lt;property id=&quot;20307&quot; value=&quot;510&quot;/&gt;&lt;/object&gt;&lt;object type=&quot;3&quot; unique_id=&quot;10059&quot;&gt;&lt;property id=&quot;20148&quot; value=&quot;5&quot;/&gt;&lt;property id=&quot;20300&quot; value=&quot;Slide 56 - &amp;quot;Mitigating Risk Through Hardware&amp;quot;&quot;/&gt;&lt;property id=&quot;20307&quot; value=&quot;511&quot;/&gt;&lt;/object&gt;&lt;object type=&quot;3&quot; unique_id=&quot;10060&quot;&gt;&lt;property id=&quot;20148&quot; value=&quot;5&quot;/&gt;&lt;property id=&quot;20300&quot; value=&quot;Slide 57 - &amp;quot;The Software Engineering Process&amp;quot;&quot;/&gt;&lt;property id=&quot;20307&quot; value=&quot;282&quot;/&gt;&lt;/object&gt;&lt;object type=&quot;3&quot; unique_id=&quot;10061&quot;&gt;&lt;property id=&quot;20148&quot; value=&quot;5&quot;/&gt;&lt;property id=&quot;20300&quot; value=&quot;Slide 58 - &amp;quot;The Software Engineering Process&amp;quot;&quot;/&gt;&lt;property id=&quot;20307&quot; value=&quot;283&quot;/&gt;&lt;/object&gt;&lt;object type=&quot;3&quot; unique_id=&quot;10062&quot;&gt;&lt;property id=&quot;20148&quot; value=&quot;5&quot;/&gt;&lt;property id=&quot;20300&quot; value=&quot;Slide 59 - &amp;quot;Software Design Phase&amp;quot;&quot;/&gt;&lt;property id=&quot;20307&quot; value=&quot;284&quot;/&gt;&lt;/object&gt;&lt;object type=&quot;3&quot; unique_id=&quot;10063&quot;&gt;&lt;property id=&quot;20148&quot; value=&quot;5&quot;/&gt;&lt;property id=&quot;20300&quot; value=&quot;Slide 60 - &amp;quot;Requirements Traceability Solution from NI&amp;quot;&quot;/&gt;&lt;property id=&quot;20307&quot; value=&quot;285&quot;/&gt;&lt;/object&gt;&lt;object type=&quot;3&quot; unique_id=&quot;10064&quot;&gt;&lt;property id=&quot;20148&quot; value=&quot;5&quot;/&gt;&lt;property id=&quot;20300&quot; value=&quot;Slide 61&quot;/&gt;&lt;property id=&quot;20307&quot; value=&quot;286&quot;/&gt;&lt;/object&gt;&lt;object type=&quot;3&quot; unique_id=&quot;10065&quot;&gt;&lt;property id=&quot;20148&quot; value=&quot;5&quot;/&gt;&lt;property id=&quot;20300&quot; value=&quot;Slide 62 - &amp;quot;DEMO&amp;quot;&quot;/&gt;&lt;property id=&quot;20307&quot; value=&quot;287&quot;/&gt;&lt;/object&gt;&lt;object type=&quot;3&quot; unique_id=&quot;10066&quot;&gt;&lt;property id=&quot;20148&quot; value=&quot;5&quot;/&gt;&lt;property id=&quot;20300&quot; value=&quot;Slide 63 - &amp;quot;Documentation&amp;quot;&quot;/&gt;&lt;property id=&quot;20307&quot; value=&quot;288&quot;/&gt;&lt;/object&gt;&lt;object type=&quot;3&quot; unique_id=&quot;10067&quot;&gt;&lt;property id=&quot;20148&quot; value=&quot;5&quot;/&gt;&lt;property id=&quot;20300&quot; value=&quot;Slide 64 - &amp;quot;Tools for Debugging and Testing&amp;quot;&quot;/&gt;&lt;property id=&quot;20307&quot; value=&quot;291&quot;/&gt;&lt;/object&gt;&lt;object type=&quot;3&quot; unique_id=&quot;10068&quot;&gt;&lt;property id=&quot;20148&quot; value=&quot;5&quot;/&gt;&lt;property id=&quot;20300&quot; value=&quot;Slide 65 - &amp;quot;Performing a LabVIEW Code Review&amp;quot;&quot;/&gt;&lt;property id=&quot;20307&quot; value=&quot;293&quot;/&gt;&lt;/object&gt;&lt;object type=&quot;3&quot; unique_id=&quot;10069&quot;&gt;&lt;property id=&quot;20148&quot; value=&quot;5&quot;/&gt;&lt;property id=&quot;20300&quot; value=&quot;Slide 66 - &amp;quot;Establish or Adopt Development Guidelines&amp;quot;&quot;/&gt;&lt;property id=&quot;20307&quot; value=&quot;292&quot;/&gt;&lt;/object&gt;&lt;object type=&quot;3&quot; unique_id=&quot;10070&quot;&gt;&lt;property id=&quot;20148&quot; value=&quot;5&quot;/&gt;&lt;property id=&quot;20300&quot; value=&quot;Slide 67 - &amp;quot;Preparing for a Code Review with VI Analyzer&amp;quot;&quot;/&gt;&lt;property id=&quot;20307&quot; value=&quot;294&quot;/&gt;&lt;/object&gt;&lt;object type=&quot;3&quot; unique_id=&quot;10071&quot;&gt;&lt;property id=&quot;20148&quot; value=&quot;5&quot;/&gt;&lt;property id=&quot;20300&quot; value=&quot;Slide 68 - &amp;quot;VI Analyzer Code Complexity Metrics&amp;#x0D;&amp;#x0A;Tests for Industry Standard Metric Calculations&amp;quot;&quot;/&gt;&lt;property id=&quot;20307&quot; value=&quot;296&quot;/&gt;&lt;/object&gt;&lt;object type=&quot;3&quot; unique_id=&quot;10072&quot;&gt;&lt;property id=&quot;20148&quot; value=&quot;5&quot;/&gt;&lt;property id=&quot;20300&quot; value=&quot;Slide 69 - &amp;quot;Creating Custom Tests&amp;quot;&quot;/&gt;&lt;property id=&quot;20307&quot; value=&quot;454&quot;/&gt;&lt;/object&gt;&lt;object type=&quot;3&quot; unique_id=&quot;10073&quot;&gt;&lt;property id=&quot;20148&quot; value=&quot;5&quot;/&gt;&lt;property id=&quot;20300&quot; value=&quot;Slide 70 - &amp;quot;Define Configuration Options&amp;quot;&quot;/&gt;&lt;property id=&quot;20307&quot; value=&quot;520&quot;/&gt;&lt;/object&gt;&lt;object type=&quot;3&quot; unique_id=&quot;10074&quot;&gt;&lt;property id=&quot;20148&quot; value=&quot;5&quot;/&gt;&lt;property id=&quot;20300&quot; value=&quot;Slide 71 - &amp;quot;DEMO&amp;quot;&quot;/&gt;&lt;property id=&quot;20307&quot; value=&quot;295&quot;/&gt;&lt;/object&gt;&lt;object type=&quot;3&quot; unique_id=&quot;10075&quot;&gt;&lt;property id=&quot;20148&quot; value=&quot;5&quot;/&gt;&lt;property id=&quot;20300&quot; value=&quot;Slide 72 - &amp;quot;Tools for Debugging and Testing&amp;quot;&quot;/&gt;&lt;property id=&quot;20307&quot; value=&quot;297&quot;/&gt;&lt;/object&gt;&lt;object type=&quot;3&quot; unique_id=&quot;10076&quot;&gt;&lt;property id=&quot;20148&quot; value=&quot;5&quot;/&gt;&lt;property id=&quot;20300&quot; value=&quot;Slide 73 - &amp;quot;Goals of Dynamic Code Analysis:&amp;quot;&quot;/&gt;&lt;property id=&quot;20307&quot; value=&quot;298&quot;/&gt;&lt;/object&gt;&lt;object type=&quot;3&quot; unique_id=&quot;10077&quot;&gt;&lt;property id=&quot;20148&quot; value=&quot;5&quot;/&gt;&lt;property id=&quot;20300&quot; value=&quot;Slide 74 - &amp;quot;Trace Production Systems Remotely&amp;quot;&quot;/&gt;&lt;property id=&quot;20307&quot; value=&quot;299&quot;/&gt;&lt;/object&gt;&lt;object type=&quot;3&quot; unique_id=&quot;10078&quot;&gt;&lt;property id=&quot;20148&quot; value=&quot;5&quot;/&gt;&lt;property id=&quot;20300&quot; value=&quot;Slide 75 - &amp;quot;Desktop Execution Trace Toolkit&amp;quot;&quot;/&gt;&lt;property id=&quot;20307&quot; value=&quot;300&quot;/&gt;&lt;/object&gt;&lt;object type=&quot;3&quot; unique_id=&quot;10079&quot;&gt;&lt;property id=&quot;20148&quot; value=&quot;5&quot;/&gt;&lt;property id=&quot;20300&quot; value=&quot;Slide 76 - &amp;quot;Desktop Execution Trace Toolkit&amp;quot;&quot;/&gt;&lt;property id=&quot;20307&quot; value=&quot;301&quot;/&gt;&lt;/object&gt;&lt;object type=&quot;3&quot; unique_id=&quot;10080&quot;&gt;&lt;property id=&quot;20148&quot; value=&quot;5&quot;/&gt;&lt;property id=&quot;20300&quot; value=&quot;Slide 77 - &amp;quot;DEMO&amp;quot;&quot;/&gt;&lt;property id=&quot;20307&quot; value=&quot;302&quot;/&gt;&lt;/object&gt;&lt;object type=&quot;3&quot; unique_id=&quot;10081&quot;&gt;&lt;property id=&quot;20148&quot; value=&quot;5&quot;/&gt;&lt;property id=&quot;20300&quot; value=&quot;Slide 78 - &amp;quot;Remote Debugging of Executables&amp;quot;&quot;/&gt;&lt;property id=&quot;20307&quot; value=&quot;521&quot;/&gt;&lt;/object&gt;&lt;object type=&quot;3&quot; unique_id=&quot;10082&quot;&gt;&lt;property id=&quot;20148&quot; value=&quot;5&quot;/&gt;&lt;property id=&quot;20300&quot; value=&quot;Slide 79 - &amp;quot;Tools for Debugging and Testing&amp;quot;&quot;/&gt;&lt;property id=&quot;20307&quot; value=&quot;303&quot;/&gt;&lt;/object&gt;&lt;object type=&quot;3&quot; unique_id=&quot;10083&quot;&gt;&lt;property id=&quot;20148&quot; value=&quot;5&quot;/&gt;&lt;property id=&quot;20300&quot; value=&quot;Slide 80 - &amp;quot;Data Science Automation&amp;quot;&quot;/&gt;&lt;property id=&quot;20307&quot; value=&quot;304&quot;/&gt;&lt;/object&gt;&lt;object type=&quot;3&quot; unique_id=&quot;10084&quot;&gt;&lt;property id=&quot;20148&quot; value=&quot;5&quot;/&gt;&lt;property id=&quot;20300&quot; value=&quot;Slide 81 - &amp;quot;LabVIEW Unit Test Framework&amp;quot;&quot;/&gt;&lt;property id=&quot;20307&quot; value=&quot;305&quot;/&gt;&lt;/object&gt;&lt;object type=&quot;3&quot; unique_id=&quot;10085&quot;&gt;&lt;property id=&quot;20148&quot; value=&quot;5&quot;/&gt;&lt;property id=&quot;20300&quot; value=&quot;Slide 82 - &amp;quot;LabVIEW Unit Test Framework&amp;quot;&quot;/&gt;&lt;property id=&quot;20307&quot; value=&quot;306&quot;/&gt;&lt;/object&gt;&lt;object type=&quot;3&quot; unique_id=&quot;10086&quot;&gt;&lt;property id=&quot;20148&quot; value=&quot;5&quot;/&gt;&lt;property id=&quot;20300&quot; value=&quot;Slide 83 - &amp;quot;LabVIEW Unit Test Framework&amp;quot;&quot;/&gt;&lt;property id=&quot;20307&quot; value=&quot;307&quot;/&gt;&lt;/object&gt;&lt;object type=&quot;3&quot; unique_id=&quot;10087&quot;&gt;&lt;property id=&quot;20148&quot; value=&quot;5&quot;/&gt;&lt;property id=&quot;20300&quot; value=&quot;Slide 84 - &amp;quot;DEMO&amp;quot;&quot;/&gt;&lt;property id=&quot;20307&quot; value=&quot;308&quot;/&gt;&lt;/object&gt;&lt;object type=&quot;3&quot; unique_id=&quot;10088&quot;&gt;&lt;property id=&quot;20148&quot; value=&quot;5&quot;/&gt;&lt;property id=&quot;20300&quot; value=&quot;Slide 85 - &amp;quot;Setup / Teardown VIs&amp;quot;&quot;/&gt;&lt;property id=&quot;20307&quot; value=&quot;309&quot;/&gt;&lt;/object&gt;&lt;object type=&quot;3&quot; unique_id=&quot;10089&quot;&gt;&lt;property id=&quot;20148&quot; value=&quot;5&quot;/&gt;&lt;property id=&quot;20300&quot; value=&quot;Slide 86&quot;/&gt;&lt;property id=&quot;20307&quot; value=&quot;310&quot;/&gt;&lt;/object&gt;&lt;object type=&quot;3&quot; unique_id=&quot;10090&quot;&gt;&lt;property id=&quot;20148&quot; value=&quot;5&quot;/&gt;&lt;property id=&quot;20300&quot; value=&quot;Slide 87&quot;/&gt;&lt;property id=&quot;20307&quot; value=&quot;311&quot;/&gt;&lt;/object&gt;&lt;object type=&quot;3&quot; unique_id=&quot;10091&quot;&gt;&lt;property id=&quot;20148&quot; value=&quot;5&quot;/&gt;&lt;property id=&quot;20300&quot; value=&quot;Slide 88 - &amp;quot;Programmatic Unit Testing&amp;quot;&quot;/&gt;&lt;property id=&quot;20307&quot; value=&quot;312&quot;/&gt;&lt;/object&gt;&lt;object type=&quot;3&quot; unique_id=&quot;10092&quot;&gt;&lt;property id=&quot;20148&quot; value=&quot;5&quot;/&gt;&lt;property id=&quot;20300&quot; value=&quot;Slide 89 - &amp;quot;Integration with Requirements Gateway&amp;quot;&quot;/&gt;&lt;property id=&quot;20307&quot; value=&quot;313&quot;/&gt;&lt;/object&gt;&lt;object type=&quot;3&quot; unique_id=&quot;10093&quot;&gt;&lt;property id=&quot;20148&quot; value=&quot;5&quot;/&gt;&lt;property id=&quot;20300&quot; value=&quot;Slide 90 - &amp;quot;LabVIEW User Interface Testing&amp;quot;&quot;/&gt;&lt;property id=&quot;20307&quot; value=&quot;314&quot;/&gt;&lt;/object&gt;&lt;object type=&quot;3&quot; unique_id=&quot;10094&quot;&gt;&lt;property id=&quot;20148&quot; value=&quot;5&quot;/&gt;&lt;property id=&quot;20300&quot; value=&quot;Slide 91&quot;/&gt;&lt;property id=&quot;20307&quot; value=&quot;316&quot;/&gt;&lt;/object&gt;&lt;object type=&quot;3&quot; unique_id=&quot;10095&quot;&gt;&lt;property id=&quot;20148&quot; value=&quot;5&quot;/&gt;&lt;property id=&quot;20300&quot; value=&quot;Slide 92&quot;/&gt;&lt;property id=&quot;20307&quot; value=&quot;522&quot;/&gt;&lt;/object&gt;&lt;object type=&quot;3&quot; unique_id=&quot;10096&quot;&gt;&lt;property id=&quot;20148&quot; value=&quot;5&quot;/&gt;&lt;property id=&quot;20300&quot; value=&quot;Slide 93 - &amp;quot;App Builder Log-File Generation&amp;quot;&quot;/&gt;&lt;property id=&quot;20307&quot; value=&quot;317&quot;/&gt;&lt;/object&gt;&lt;object type=&quot;3&quot; unique_id=&quot;10097&quot;&gt;&lt;property id=&quot;20148&quot; value=&quot;5&quot;/&gt;&lt;property id=&quot;20300&quot; value=&quot;Slide 94 - &amp;quot;Advanced Software Architectures and&amp;#x0D;&amp;#x0A;Data Communication&amp;quot;&quot;/&gt;&lt;property id=&quot;20307&quot; value=&quot;455&quot;/&gt;&lt;/object&gt;&lt;object type=&quot;3&quot; unique_id=&quot;10098&quot;&gt;&lt;property id=&quot;20148&quot; value=&quot;5&quot;/&gt;&lt;property id=&quot;20300&quot; value=&quot;Slide 95&quot;/&gt;&lt;property id=&quot;20307&quot; value=&quot;320&quot;/&gt;&lt;/object&gt;&lt;object type=&quot;3&quot; unique_id=&quot;10099&quot;&gt;&lt;property id=&quot;20148&quot; value=&quot;5&quot;/&gt;&lt;property id=&quot;20300&quot; value=&quot;Slide 96 - &amp;quot;Designing for SMoRES&amp;quot;&quot;/&gt;&lt;property id=&quot;20307&quot; value=&quot;324&quot;/&gt;&lt;/object&gt;&lt;object type=&quot;3&quot; unique_id=&quot;10100&quot;&gt;&lt;property id=&quot;20148&quot; value=&quot;5&quot;/&gt;&lt;property id=&quot;20300&quot; value=&quot;Slide 97 - &amp;quot;You Should Already Be Familiar With..&amp;quot;&quot;/&gt;&lt;property id=&quot;20307&quot; value=&quot;326&quot;/&gt;&lt;/object&gt;&lt;object type=&quot;3&quot; unique_id=&quot;10101&quot;&gt;&lt;property id=&quot;20148&quot; value=&quot;5&quot;/&gt;&lt;property id=&quot;20300&quot; value=&quot;Slide 98 - &amp;quot;Illustrating a Common State Machine&amp;quot;&quot;/&gt;&lt;property id=&quot;20307&quot; value=&quot;327&quot;/&gt;&lt;/object&gt;&lt;object type=&quot;3&quot; unique_id=&quot;10102&quot;&gt;&lt;property id=&quot;20148&quot; value=&quot;5&quot;/&gt;&lt;property id=&quot;20300&quot; value=&quot;Slide 99 - &amp;quot;Reminder: The Anatomy of a State Machine&amp;quot;&quot;/&gt;&lt;property id=&quot;20307&quot; value=&quot;328&quot;/&gt;&lt;/object&gt;&lt;object type=&quot;3&quot; unique_id=&quot;10103&quot;&gt;&lt;property id=&quot;20148&quot; value=&quot;5&quot;/&gt;&lt;property id=&quot;20300&quot; value=&quot;Slide 100 - &amp;quot;User Interface Considerations&amp;quot;&quot;/&gt;&lt;property id=&quot;20307&quot; value=&quot;330&quot;/&gt;&lt;/object&gt;&lt;object type=&quot;3&quot; unique_id=&quot;10104&quot;&gt;&lt;property id=&quot;20148&quot; value=&quot;5&quot;/&gt;&lt;property id=&quot;20300&quot; value=&quot;Slide 101 - &amp;quot;User Interfaces Should Be Responsive&amp;quot;&quot;/&gt;&lt;property id=&quot;20307&quot; value=&quot;331&quot;/&gt;&lt;/object&gt;&lt;object type=&quot;3&quot; unique_id=&quot;10105&quot;&gt;&lt;property id=&quot;20148&quot; value=&quot;5&quot;/&gt;&lt;property id=&quot;20300&quot; value=&quot;Slide 102 - &amp;quot;Anatomy of a Producer Process&amp;quot;&quot;/&gt;&lt;property id=&quot;20307&quot; value=&quot;332&quot;/&gt;&lt;/object&gt;&lt;object type=&quot;3&quot; unique_id=&quot;10106&quot;&gt;&lt;property id=&quot;20148&quot; value=&quot;5&quot;/&gt;&lt;property id=&quot;20300&quot; value=&quot;Slide 103 - &amp;quot;Anatomy of a Message Producer Process&amp;quot;&quot;/&gt;&lt;property id=&quot;20307&quot; value=&quot;333&quot;/&gt;&lt;/object&gt;&lt;object type=&quot;3&quot; unique_id=&quot;10107&quot;&gt;&lt;property id=&quot;20148&quot; value=&quot;5&quot;/&gt;&lt;property id=&quot;20300&quot; value=&quot;Slide 104 - &amp;quot;Constructing a Message&amp;quot;&quot;/&gt;&lt;property id=&quot;20307&quot; value=&quot;334&quot;/&gt;&lt;/object&gt;&lt;object type=&quot;3&quot; unique_id=&quot;10108&quot;&gt;&lt;property id=&quot;20148&quot; value=&quot;5&quot;/&gt;&lt;property id=&quot;20300&quot; value=&quot;Slide 105 - &amp;quot;DEMO&amp;quot;&quot;/&gt;&lt;property id=&quot;20307&quot; value=&quot;329&quot;/&gt;&lt;/object&gt;&lt;object type=&quot;3&quot; unique_id=&quot;10109&quot;&gt;&lt;property id=&quot;20148&quot; value=&quot;5&quot;/&gt;&lt;property id=&quot;20300&quot; value=&quot;Slide 106 - &amp;quot;Anatomy of a Consumer Process&amp;quot;&quot;/&gt;&lt;property id=&quot;20307&quot; value=&quot;335&quot;/&gt;&lt;/object&gt;&lt;object type=&quot;3&quot; unique_id=&quot;10110&quot;&gt;&lt;property id=&quot;20148&quot; value=&quot;5&quot;/&gt;&lt;property id=&quot;20300&quot; value=&quot;Slide 107 - &amp;quot;Anatomy of a Message Consumer Process&amp;quot;&quot;/&gt;&lt;property id=&quot;20307&quot; value=&quot;337&quot;/&gt;&lt;/object&gt;&lt;object type=&quot;3&quot; unique_id=&quot;10111&quot;&gt;&lt;property id=&quot;20148&quot; value=&quot;5&quot;/&gt;&lt;property id=&quot;20300&quot; value=&quot;Slide 108 - &amp;quot;Anatomy of a Message Consumer Process&amp;quot;&quot;/&gt;&lt;property id=&quot;20307&quot; value=&quot;338&quot;/&gt;&lt;/object&gt;&lt;object type=&quot;3&quot; unique_id=&quot;10112&quot;&gt;&lt;property id=&quot;20148&quot; value=&quot;5&quot;/&gt;&lt;property id=&quot;20300&quot; value=&quot;Slide 109 - &amp;quot;Message Consumer Considerations &amp;quot;&quot;/&gt;&lt;property id=&quot;20307&quot; value=&quot;339&quot;/&gt;&lt;/object&gt;&lt;object type=&quot;3&quot; unique_id=&quot;10113&quot;&gt;&lt;property id=&quot;20148&quot; value=&quot;5&quot;/&gt;&lt;property id=&quot;20300&quot; value=&quot;Slide 110 - &amp;quot;Why Use Object-Orientation in LabVIEW?&amp;quot;&quot;/&gt;&lt;property id=&quot;20307&quot; value=&quot;340&quot;/&gt;&lt;/object&gt;&lt;object type=&quot;3&quot; unique_id=&quot;10114&quot;&gt;&lt;property id=&quot;20148&quot; value=&quot;5&quot;/&gt;&lt;property id=&quot;20300&quot; value=&quot;Slide 111 - &amp;quot;Understanding Object-Oriented Programming&amp;quot;&quot;/&gt;&lt;property id=&quot;20307&quot; value=&quot;341&quot;/&gt;&lt;/object&gt;&lt;object type=&quot;3&quot; unique_id=&quot;10115&quot;&gt;&lt;property id=&quot;20148&quot; value=&quot;5&quot;/&gt;&lt;property id=&quot;20300&quot; value=&quot;Slide 112 - &amp;quot;Examples of classes&amp;quot;&quot;/&gt;&lt;property id=&quot;20307&quot; value=&quot;342&quot;/&gt;&lt;/object&gt;&lt;object type=&quot;3&quot; unique_id=&quot;10116&quot;&gt;&lt;property id=&quot;20148&quot; value=&quot;5&quot;/&gt;&lt;property id=&quot;20300&quot; value=&quot;Slide 113 - &amp;quot;Examples of objects&amp;quot;&quot;/&gt;&lt;property id=&quot;20307&quot; value=&quot;343&quot;/&gt;&lt;/object&gt;&lt;object type=&quot;3&quot; unique_id=&quot;10117&quot;&gt;&lt;property id=&quot;20148&quot; value=&quot;5&quot;/&gt;&lt;property id=&quot;20300&quot; value=&quot;Slide 114 - &amp;quot;What Is a LabVIEW Class?&amp;quot;&quot;/&gt;&lt;property id=&quot;20307&quot; value=&quot;344&quot;/&gt;&lt;/object&gt;&lt;object type=&quot;3&quot; unique_id=&quot;10118&quot;&gt;&lt;property id=&quot;20148&quot; value=&quot;5&quot;/&gt;&lt;property id=&quot;20300&quot; value=&quot;Slide 115 - &amp;quot;What Is Inheritance?&amp;quot;&quot;/&gt;&lt;property id=&quot;20307&quot; value=&quot;346&quot;/&gt;&lt;/object&gt;&lt;object type=&quot;3&quot; unique_id=&quot;10119&quot;&gt;&lt;property id=&quot;20148&quot; value=&quot;5&quot;/&gt;&lt;property id=&quot;20300&quot; value=&quot;Slide 116 - &amp;quot;Inheritance Example &amp;quot;&quot;/&gt;&lt;property id=&quot;20307&quot; value=&quot;347&quot;/&gt;&lt;/object&gt;&lt;object type=&quot;3&quot; unique_id=&quot;10120&quot;&gt;&lt;property id=&quot;20148&quot; value=&quot;5&quot;/&gt;&lt;property id=&quot;20300&quot; value=&quot;Slide 117 - &amp;quot;Understanding Dynamic Dispatch&amp;quot;&quot;/&gt;&lt;property id=&quot;20307&quot; value=&quot;348&quot;/&gt;&lt;/object&gt;&lt;object type=&quot;3&quot; unique_id=&quot;10121&quot;&gt;&lt;property id=&quot;20148&quot; value=&quot;5&quot;/&gt;&lt;property id=&quot;20300&quot; value=&quot;Slide 118 - &amp;quot;State Machine vs. Command Pattern&amp;#x0D;&amp;#x0A;These diagrams represent functionally equivalent code&amp;quot;&quot;/&gt;&lt;property id=&quot;20307&quot; value=&quot;349&quot;/&gt;&lt;/object&gt;&lt;object type=&quot;3&quot; unique_id=&quot;10122&quot;&gt;&lt;property id=&quot;20148&quot; value=&quot;5&quot;/&gt;&lt;property id=&quot;20300&quot; value=&quot;Slide 119 - &amp;quot;DEMO&amp;quot;&quot;/&gt;&lt;property id=&quot;20307&quot; value=&quot;336&quot;/&gt;&lt;/object&gt;&lt;object type=&quot;3&quot; unique_id=&quot;10123&quot;&gt;&lt;property id=&quot;20148&quot; value=&quot;5&quot;/&gt;&lt;property id=&quot;20300&quot; value=&quot;Slide 120 - &amp;quot;OO-Based State Machine Design&amp;quot;&quot;/&gt;&lt;property id=&quot;20307&quot; value=&quot;351&quot;/&gt;&lt;/object&gt;&lt;object type=&quot;3&quot; unique_id=&quot;10124&quot;&gt;&lt;property id=&quot;20148&quot; value=&quot;5&quot;/&gt;&lt;property id=&quot;20300&quot; value=&quot;Slide 121 - &amp;quot;Command Class Hierarchy&amp;#x0D;&amp;#x0A;Objects represent the commands to be executed&amp;quot;&quot;/&gt;&lt;property id=&quot;20307&quot; value=&quot;354&quot;/&gt;&lt;/object&gt;&lt;object type=&quot;3&quot; unique_id=&quot;10125&quot;&gt;&lt;property id=&quot;20148&quot; value=&quot;5&quot;/&gt;&lt;property id=&quot;20300&quot; value=&quot;Slide 122 - &amp;quot;Dynamic Dispatching Commands&amp;quot;&quot;/&gt;&lt;property id=&quot;20307&quot; value=&quot;352&quot;/&gt;&lt;/object&gt;&lt;object type=&quot;3&quot; unique_id=&quot;10126&quot;&gt;&lt;property id=&quot;20148&quot; value=&quot;5&quot;/&gt;&lt;property id=&quot;20300&quot; value=&quot;Slide 123 - &amp;quot;Dynamic Dispatching Commands&amp;quot;&quot;/&gt;&lt;property id=&quot;20307&quot; value=&quot;353&quot;/&gt;&lt;/object&gt;&lt;object type=&quot;3&quot; unique_id=&quot;10127&quot;&gt;&lt;property id=&quot;20148&quot; value=&quot;5&quot;/&gt;&lt;property id=&quot;20300&quot; value=&quot;Slide 124 - &amp;quot;DEMO&amp;quot;&quot;/&gt;&lt;property id=&quot;20307&quot; value=&quot;355&quot;/&gt;&lt;/object&gt;&lt;object type=&quot;3&quot; unique_id=&quot;10128&quot;&gt;&lt;property id=&quot;20148&quot; value=&quot;5&quot;/&gt;&lt;property id=&quot;20300&quot; value=&quot;Slide 125 - &amp;quot;The Basics of an Object Factory&amp;quot;&quot;/&gt;&lt;property id=&quot;20307&quot; value=&quot;356&quot;/&gt;&lt;/object&gt;&lt;object type=&quot;3&quot; unique_id=&quot;10129&quot;&gt;&lt;property id=&quot;20148&quot; value=&quot;5&quot;/&gt;&lt;property id=&quot;20300&quot; value=&quot;Slide 126&quot;/&gt;&lt;property id=&quot;20307&quot; value=&quot;357&quot;/&gt;&lt;/object&gt;&lt;object type=&quot;3&quot; unique_id=&quot;10130&quot;&gt;&lt;property id=&quot;20148&quot; value=&quot;5&quot;/&gt;&lt;property id=&quot;20300&quot; value=&quot;Slide 127 - &amp;quot;Factory Design Pattern Example&amp;quot;&quot;/&gt;&lt;property id=&quot;20307&quot; value=&quot;358&quot;/&gt;&lt;/object&gt;&lt;object type=&quot;3&quot; unique_id=&quot;10131&quot;&gt;&lt;property id=&quot;20148&quot; value=&quot;5&quot;/&gt;&lt;property id=&quot;20300&quot; value=&quot;Slide 128 - &amp;quot;DEMO&amp;quot;&quot;/&gt;&lt;property id=&quot;20307&quot; value=&quot;359&quot;/&gt;&lt;/object&gt;&lt;object type=&quot;3&quot; unique_id=&quot;10132&quot;&gt;&lt;property id=&quot;20148&quot; value=&quot;5&quot;/&gt;&lt;property id=&quot;20300&quot; value=&quot;Slide 129 - &amp;quot;Plugins Need To Receive Commands&amp;quot;&quot;/&gt;&lt;property id=&quot;20307&quot; value=&quot;360&quot;/&gt;&lt;/object&gt;&lt;object type=&quot;3&quot; unique_id=&quot;10133&quot;&gt;&lt;property id=&quot;20148&quot; value=&quot;5&quot;/&gt;&lt;property id=&quot;20300&quot; value=&quot;Slide 130 - &amp;quot;Plugins Need To Receive Commands&amp;quot;&quot;/&gt;&lt;property id=&quot;20307&quot; value=&quot;361&quot;/&gt;&lt;/object&gt;&lt;object type=&quot;3&quot; unique_id=&quot;10134&quot;&gt;&lt;property id=&quot;20148&quot; value=&quot;5&quot;/&gt;&lt;property id=&quot;20300&quot; value=&quot;Slide 131 - &amp;quot;Registering Events with Plug-in Objects&amp;quot;&quot;/&gt;&lt;property id=&quot;20307&quot; value=&quot;364&quot;/&gt;&lt;/object&gt;&lt;object type=&quot;3&quot; unique_id=&quot;10135&quot;&gt;&lt;property id=&quot;20148&quot; value=&quot;5&quot;/&gt;&lt;property id=&quot;20300&quot; value=&quot;Slide 132 - &amp;quot;Using User Events&amp;quot;&quot;/&gt;&lt;property id=&quot;20307&quot; value=&quot;363&quot;/&gt;&lt;/object&gt;&lt;object type=&quot;3&quot; unique_id=&quot;10136&quot;&gt;&lt;property id=&quot;20148&quot; value=&quot;5&quot;/&gt;&lt;property id=&quot;20300&quot; value=&quot;Slide 133 - &amp;quot;Plugin Handler Launch Plugin.lvclass – Execute.vi&amp;quot;&quot;/&gt;&lt;property id=&quot;20307&quot; value=&quot;365&quot;/&gt;&lt;/object&gt;&lt;object type=&quot;3&quot; unique_id=&quot;10137&quot;&gt;&lt;property id=&quot;20148&quot; value=&quot;5&quot;/&gt;&lt;property id=&quot;20300&quot; value=&quot;Slide 134 - &amp;quot;DEMO&amp;quot;&quot;/&gt;&lt;property id=&quot;20307&quot; value=&quot;366&quot;/&gt;&lt;/object&gt;&lt;object type=&quot;3&quot; unique_id=&quot;10138&quot;&gt;&lt;property id=&quot;20148&quot; value=&quot;5&quot;/&gt;&lt;property id=&quot;20300&quot; value=&quot;Slide 135 - &amp;quot;Abstract the Hardware in Software&amp;#x0D;&amp;#x0A;Mitigate Obsolescence with a Hardware Abstraction Layer (HAL)&amp;quot;&quot;/&gt;&lt;property id=&quot;20307&quot; value=&quot;367&quot;/&gt;&lt;/object&gt;&lt;object type=&quot;3&quot; unique_id=&quot;10139&quot;&gt;&lt;property id=&quot;20148&quot; value=&quot;5&quot;/&gt;&lt;property id=&quot;20300&quot; value=&quot;Slide 136 - &amp;quot;DEMO&amp;quot;&quot;/&gt;&lt;property id=&quot;20307&quot; value=&quot;523&quot;/&gt;&lt;/object&gt;&lt;object type=&quot;3&quot; unique_id=&quot;10140&quot;&gt;&lt;property id=&quot;20148&quot; value=&quot;5&quot;/&gt;&lt;property id=&quot;20300&quot; value=&quot;Slide 137 - &amp;quot;Launching an actor&amp;quot;&quot;/&gt;&lt;property id=&quot;20307&quot; value=&quot;538&quot;/&gt;&lt;/object&gt;&lt;object type=&quot;3&quot; unique_id=&quot;10141&quot;&gt;&lt;property id=&quot;20148&quot; value=&quot;5&quot;/&gt;&lt;property id=&quot;20300&quot; value=&quot;Slide 138 - &amp;quot;Actor.lvclass:Actor Core.vi&amp;quot;&quot;/&gt;&lt;property id=&quot;20307&quot; value=&quot;539&quot;/&gt;&lt;/object&gt;&lt;object type=&quot;3&quot; unique_id=&quot;10142&quot;&gt;&lt;property id=&quot;20148&quot; value=&quot;5&quot;/&gt;&lt;property id=&quot;20300&quot; value=&quot;Slide 139 - &amp;quot;Actor Core.vi – Descendant Override&amp;quot;&quot;/&gt;&lt;property id=&quot;20307&quot; value=&quot;540&quot;/&gt;&lt;/object&gt;&lt;object type=&quot;3&quot; unique_id=&quot;10143&quot;&gt;&lt;property id=&quot;20148&quot; value=&quot;5&quot;/&gt;&lt;property id=&quot;20300&quot; value=&quot;Slide 140 - &amp;quot;DEMO&amp;quot;&quot;/&gt;&lt;property id=&quot;20307&quot; value=&quot;541&quot;/&gt;&lt;/object&gt;&lt;object type=&quot;3&quot; unique_id=&quot;10144&quot;&gt;&lt;property id=&quot;20148&quot; value=&quot;5&quot;/&gt;&lt;property id=&quot;20300&quot; value=&quot;Slide 141 - &amp;quot;Data Communication Best Practices&amp;quot;&quot;/&gt;&lt;property id=&quot;20307&quot; value=&quot;456&quot;/&gt;&lt;/object&gt;&lt;object type=&quot;3&quot; unique_id=&quot;10145&quot;&gt;&lt;property id=&quot;20148&quot; value=&quot;5&quot;/&gt;&lt;property id=&quot;20300&quot; value=&quot;Slide 142 - &amp;quot;Data Communication Options in LabVIEW&amp;quot;&quot;/&gt;&lt;property id=&quot;20307&quot; value=&quot;368&quot;/&gt;&lt;/object&gt;&lt;object type=&quot;3&quot; unique_id=&quot;10146&quot;&gt;&lt;property id=&quot;20148&quot; value=&quot;5&quot;/&gt;&lt;property id=&quot;20300&quot; value=&quot;Slide 143 - &amp;quot;Communication Spans Processes and Targets&amp;quot;&quot;/&gt;&lt;property id=&quot;20307&quot; value=&quot;369&quot;/&gt;&lt;/object&gt;&lt;object type=&quot;3&quot; unique_id=&quot;10147&quot;&gt;&lt;property id=&quot;20148&quot; value=&quot;5&quot;/&gt;&lt;property id=&quot;20300&quot; value=&quot;Slide 144 - &amp;quot;DEMO&amp;quot;&quot;/&gt;&lt;property id=&quot;20307&quot; value=&quot;524&quot;/&gt;&lt;/object&gt;&lt;object type=&quot;3&quot; unique_id=&quot;10148&quot;&gt;&lt;property id=&quot;20148&quot; value=&quot;5&quot;/&gt;&lt;property id=&quot;20300&quot; value=&quot;Slide 145 - &amp;quot;Common Pitfalls of Data Communication&amp;quot;&quot;/&gt;&lt;property id=&quot;20307&quot; value=&quot;372&quot;/&gt;&lt;/object&gt;&lt;object type=&quot;3&quot; unique_id=&quot;10149&quot;&gt;&lt;property id=&quot;20148&quot; value=&quot;5&quot;/&gt;&lt;property id=&quot;20300&quot; value=&quot;Slide 146 - &amp;quot;The Dining Philosophers&amp;quot;&quot;/&gt;&lt;property id=&quot;20307&quot; value=&quot;373&quot;/&gt;&lt;/object&gt;&lt;object type=&quot;3&quot; unique_id=&quot;10150&quot;&gt;&lt;property id=&quot;20148&quot; value=&quot;5&quot;/&gt;&lt;property id=&quot;20300&quot; value=&quot;Slide 147 - &amp;quot;Communication Types&amp;quot;&quot;/&gt;&lt;property id=&quot;20307&quot; value=&quot;374&quot;/&gt;&lt;/object&gt;&lt;object type=&quot;3&quot; unique_id=&quot;10151&quot;&gt;&lt;property id=&quot;20148&quot; value=&quot;5&quot;/&gt;&lt;property id=&quot;20300&quot; value=&quot;Slide 148 - &amp;quot;Message/Command&amp;quot;&quot;/&gt;&lt;property id=&quot;20307&quot; value=&quot;375&quot;/&gt;&lt;/object&gt;&lt;object type=&quot;3&quot; unique_id=&quot;10152&quot;&gt;&lt;property id=&quot;20148&quot; value=&quot;5&quot;/&gt;&lt;property id=&quot;20300&quot; value=&quot;Slide 149 - &amp;quot;Update/Monitor&amp;quot;&quot;/&gt;&lt;property id=&quot;20307&quot; value=&quot;376&quot;/&gt;&lt;/object&gt;&lt;object type=&quot;3&quot; unique_id=&quot;10153&quot;&gt;&lt;property id=&quot;20148&quot; value=&quot;5&quot;/&gt;&lt;property id=&quot;20300&quot; value=&quot;Slide 150 - &amp;quot;Stream/Buffer&amp;quot;&quot;/&gt;&lt;property id=&quot;20307&quot; value=&quot;377&quot;/&gt;&lt;/object&gt;&lt;object type=&quot;3&quot; unique_id=&quot;10154&quot;&gt;&lt;property id=&quot;20148&quot; value=&quot;5&quot;/&gt;&lt;property id=&quot;20300&quot; value=&quot;Slide 151 - &amp;quot;Variable/Tag&amp;quot;&quot;/&gt;&lt;property id=&quot;20307&quot; value=&quot;378&quot;/&gt;&lt;/object&gt;&lt;object type=&quot;3&quot; unique_id=&quot;10155&quot;&gt;&lt;property id=&quot;20148&quot; value=&quot;5&quot;/&gt;&lt;property id=&quot;20300&quot; value=&quot;Slide 152 - &amp;quot;Choosing Transfer Types&amp;quot;&quot;/&gt;&lt;property id=&quot;20307&quot; value=&quot;379&quot;/&gt;&lt;/object&gt;&lt;object type=&quot;3&quot; unique_id=&quot;10156&quot;&gt;&lt;property id=&quot;20148&quot; value=&quot;5&quot;/&gt;&lt;property id=&quot;20300&quot; value=&quot;Slide 153 - &amp;quot;Scope of Communication&amp;quot;&quot;/&gt;&lt;property id=&quot;20307&quot; value=&quot;380&quot;/&gt;&lt;/object&gt;&lt;object type=&quot;3&quot; unique_id=&quot;10157&quot;&gt;&lt;property id=&quot;20148&quot; value=&quot;5&quot;/&gt;&lt;property id=&quot;20300&quot; value=&quot;Slide 154 - &amp;quot;Defining Inter-process Communication&amp;quot;&quot;/&gt;&lt;property id=&quot;20307&quot; value=&quot;381&quot;/&gt;&lt;/object&gt;&lt;object type=&quot;3&quot; unique_id=&quot;10158&quot;&gt;&lt;property id=&quot;20148&quot; value=&quot;5&quot;/&gt;&lt;property id=&quot;20300&quot; value=&quot;Slide 155 - &amp;quot;Inter-process Communication Options&amp;quot;&quot;/&gt;&lt;property id=&quot;20307&quot; value=&quot;382&quot;/&gt;&lt;/object&gt;&lt;object type=&quot;3&quot; unique_id=&quot;10159&quot;&gt;&lt;property id=&quot;20148&quot; value=&quot;5&quot;/&gt;&lt;property id=&quot;20300&quot; value=&quot;Slide 156 - &amp;quot;Benefits: Comparison&amp;quot;&quot;/&gt;&lt;property id=&quot;20307&quot; value=&quot;388&quot;/&gt;&lt;/object&gt;&lt;object type=&quot;3&quot; unique_id=&quot;10160&quot;&gt;&lt;property id=&quot;20148&quot; value=&quot;5&quot;/&gt;&lt;property id=&quot;20300&quot; value=&quot;Slide 157 - &amp;quot;Producer Consumer&amp;quot;&quot;/&gt;&lt;property id=&quot;20307&quot; value=&quot;394&quot;/&gt;&lt;/object&gt;&lt;object type=&quot;3&quot; unique_id=&quot;10161&quot;&gt;&lt;property id=&quot;20148&quot; value=&quot;5&quot;/&gt;&lt;property id=&quot;20300&quot; value=&quot;Slide 158 - &amp;quot;LabVIEW FIFOs&amp;quot;&quot;/&gt;&lt;property id=&quot;20307&quot; value=&quot;395&quot;/&gt;&lt;/object&gt;&lt;object type=&quot;3&quot; unique_id=&quot;10162&quot;&gt;&lt;property id=&quot;20148&quot; value=&quot;5&quot;/&gt;&lt;property id=&quot;20300&quot; value=&quot;Slide 159 - &amp;quot;Queues&amp;quot;&quot;/&gt;&lt;property id=&quot;20307&quot; value=&quot;396&quot;/&gt;&lt;/object&gt;&lt;object type=&quot;3&quot; unique_id=&quot;10163&quot;&gt;&lt;property id=&quot;20148&quot; value=&quot;5&quot;/&gt;&lt;property id=&quot;20300&quot; value=&quot;Slide 160 - &amp;quot;Choosing Transfer Types for Inter-process&amp;quot;&quot;/&gt;&lt;property id=&quot;20307&quot; value=&quot;400&quot;/&gt;&lt;/object&gt;&lt;object type=&quot;3&quot; unique_id=&quot;10164&quot;&gt;&lt;property id=&quot;20148&quot; value=&quot;5&quot;/&gt;&lt;property id=&quot;20300&quot; value=&quot;Slide 161 - &amp;quot;RT FIFOs vs. Queues&amp;quot;&quot;/&gt;&lt;property id=&quot;20307&quot; value=&quot;401&quot;/&gt;&lt;/object&gt;&lt;object type=&quot;3&quot; unique_id=&quot;10165&quot;&gt;&lt;property id=&quot;20148&quot; value=&quot;5&quot;/&gt;&lt;property id=&quot;20300&quot; value=&quot;Slide 162 - &amp;quot;What is Determinism?&amp;quot;&quot;/&gt;&lt;property id=&quot;20307&quot; value=&quot;402&quot;/&gt;&lt;/object&gt;&lt;object type=&quot;3&quot; unique_id=&quot;10166&quot;&gt;&lt;property id=&quot;20148&quot; value=&quot;5&quot;/&gt;&lt;property id=&quot;20300&quot; value=&quot;Slide 163&quot;/&gt;&lt;property id=&quot;20307&quot; value=&quot;403&quot;/&gt;&lt;/object&gt;&lt;object type=&quot;3&quot; unique_id=&quot;10167&quot;&gt;&lt;property id=&quot;20148&quot; value=&quot;5&quot;/&gt;&lt;property id=&quot;20300&quot; value=&quot;Slide 164 - &amp;quot;RT FIFOs&amp;quot;&quot;/&gt;&lt;property id=&quot;20307&quot; value=&quot;404&quot;/&gt;&lt;/object&gt;&lt;object type=&quot;3&quot; unique_id=&quot;10168&quot;&gt;&lt;property id=&quot;20148&quot; value=&quot;5&quot;/&gt;&lt;property id=&quot;20300&quot; value=&quot;Slide 165 - &amp;quot;Defining Inter-target Communication&amp;quot;&quot;/&gt;&lt;property id=&quot;20307&quot; value=&quot;406&quot;/&gt;&lt;/object&gt;&lt;object type=&quot;3&quot; unique_id=&quot;10169&quot;&gt;&lt;property id=&quot;20148&quot; value=&quot;5&quot;/&gt;&lt;property id=&quot;20300&quot; value=&quot;Slide 166 - &amp;quot;Common Network Transfer Policies&amp;quot;&quot;/&gt;&lt;property id=&quot;20307&quot; value=&quot;407&quot;/&gt;&lt;/object&gt;&lt;object type=&quot;3&quot; unique_id=&quot;10170&quot;&gt;&lt;property id=&quot;20148&quot; value=&quot;5&quot;/&gt;&lt;property id=&quot;20300&quot; value=&quot;Slide 167 - &amp;quot;Latest Value Communication&amp;quot;&quot;/&gt;&lt;property id=&quot;20307&quot; value=&quot;408&quot;/&gt;&lt;/object&gt;&lt;object type=&quot;3&quot; unique_id=&quot;10171&quot;&gt;&lt;property id=&quot;20148&quot; value=&quot;5&quot;/&gt;&lt;property id=&quot;20300&quot; value=&quot;Slide 168 - &amp;quot;Using Shared Variables Effectively&amp;quot;&quot;/&gt;&lt;property id=&quot;20307&quot; value=&quot;409&quot;/&gt;&lt;/object&gt;&lt;object type=&quot;3&quot; unique_id=&quot;10172&quot;&gt;&lt;property id=&quot;20148&quot; value=&quot;5&quot;/&gt;&lt;property id=&quot;20300&quot; value=&quot;Slide 169 - &amp;quot;Common Network Transfer Policies&amp;quot;&quot;/&gt;&lt;property id=&quot;20307&quot; value=&quot;410&quot;/&gt;&lt;/object&gt;&lt;object type=&quot;3&quot; unique_id=&quot;10173&quot;&gt;&lt;property id=&quot;20148&quot; value=&quot;5&quot;/&gt;&lt;property id=&quot;20300&quot; value=&quot;Slide 170 - &amp;quot;Streaming Lossless Data&amp;quot;&quot;/&gt;&lt;property id=&quot;20307&quot; value=&quot;411&quot;/&gt;&lt;/object&gt;&lt;object type=&quot;3&quot; unique_id=&quot;10174&quot;&gt;&lt;property id=&quot;20148&quot; value=&quot;5&quot;/&gt;&lt;property id=&quot;20300&quot; value=&quot;Slide 171 - &amp;quot;Pitfalls of Streaming with Variables&amp;quot;&quot;/&gt;&lt;property id=&quot;20307&quot; value=&quot;412&quot;/&gt;&lt;/object&gt;&lt;object type=&quot;3&quot; unique_id=&quot;10175&quot;&gt;&lt;property id=&quot;20148&quot; value=&quot;5&quot;/&gt;&lt;property id=&quot;20300&quot; value=&quot;Slide 172 - &amp;quot;Network Streams NEW!&amp;quot;&quot;/&gt;&lt;property id=&quot;20307&quot; value=&quot;413&quot;/&gt;&lt;/object&gt;&lt;object type=&quot;3&quot; unique_id=&quot;10176&quot;&gt;&lt;property id=&quot;20148&quot; value=&quot;5&quot;/&gt;&lt;property id=&quot;20300&quot; value=&quot;Slide 173 - &amp;quot;Network Streams in Action&amp;quot;&quot;/&gt;&lt;property id=&quot;20307&quot; value=&quot;414&quot;/&gt;&lt;/object&gt;&lt;object type=&quot;3&quot; unique_id=&quot;10177&quot;&gt;&lt;property id=&quot;20148&quot; value=&quot;5&quot;/&gt;&lt;property id=&quot;20300&quot; value=&quot;Slide 174 - &amp;quot;Demonstration&amp;#x0D;&amp;#x0A;Inter-target Communication Using Network Streams&amp;#x0D;&amp;#x0A;&amp;quot;&quot;/&gt;&lt;property id=&quot;20307&quot; value=&quot;415&quot;/&gt;&lt;/object&gt;&lt;object type=&quot;3&quot; unique_id=&quot;10178&quot;&gt;&lt;property id=&quot;20148&quot; value=&quot;5&quot;/&gt;&lt;property id=&quot;20300&quot; value=&quot;Slide 175 - &amp;quot;Common Network Transfer Policies&amp;quot;&quot;/&gt;&lt;property id=&quot;20307&quot; value=&quot;416&quot;/&gt;&lt;/object&gt;&lt;object type=&quot;3&quot; unique_id=&quot;10179&quot;&gt;&lt;property id=&quot;20148&quot; value=&quot;5&quot;/&gt;&lt;property id=&quot;20300&quot; value=&quot;Slide 176 - &amp;quot;Network Command Mechanisms&amp;quot;&quot;/&gt;&lt;property id=&quot;20307&quot; value=&quot;417&quot;/&gt;&lt;/object&gt;&lt;object type=&quot;3&quot; unique_id=&quot;10180&quot;&gt;&lt;property id=&quot;20148&quot; value=&quot;5&quot;/&gt;&lt;property id=&quot;20300&quot; value=&quot;Slide 177 - &amp;quot;Network Streams&amp;quot;&quot;/&gt;&lt;property id=&quot;20307&quot; value=&quot;418&quot;/&gt;&lt;/object&gt;&lt;object type=&quot;3&quot; unique_id=&quot;10181&quot;&gt;&lt;property id=&quot;20148&quot; value=&quot;5&quot;/&gt;&lt;property id=&quot;20300&quot; value=&quot;Slide 178 - &amp;quot;Network Streams&amp;quot;&quot;/&gt;&lt;property id=&quot;20307&quot; value=&quot;419&quot;/&gt;&lt;/object&gt;&lt;object type=&quot;3&quot; unique_id=&quot;10182&quot;&gt;&lt;property id=&quot;20148&quot; value=&quot;5&quot;/&gt;&lt;property id=&quot;20300&quot; value=&quot;Slide 179&quot;/&gt;&lt;property id=&quot;20307&quot; value=&quot;420&quot;/&gt;&lt;/object&gt;&lt;object type=&quot;3&quot; unique_id=&quot;10183&quot;&gt;&lt;property id=&quot;20148&quot; value=&quot;5&quot;/&gt;&lt;property id=&quot;20300&quot; value=&quot;Slide 180 - &amp;quot;Using Shared Variables Effectively&amp;quot;&quot;/&gt;&lt;property id=&quot;20307&quot; value=&quot;421&quot;/&gt;&lt;/object&gt;&lt;object type=&quot;3&quot; unique_id=&quot;10184&quot;&gt;&lt;property id=&quot;20148&quot; value=&quot;5&quot;/&gt;&lt;property id=&quot;20300&quot; value=&quot;Slide 181 - &amp;quot;Using Shared Variables Effectively&amp;quot;&quot;/&gt;&lt;property id=&quot;20307&quot; value=&quot;422&quot;/&gt;&lt;/object&gt;&lt;object type=&quot;3&quot; unique_id=&quot;10185&quot;&gt;&lt;property id=&quot;20148&quot; value=&quot;5&quot;/&gt;&lt;property id=&quot;20300&quot; value=&quot;Slide 182 - &amp;quot;When to Use Network Streams&amp;quot;&quot;/&gt;&lt;property id=&quot;20307&quot; value=&quot;423&quot;/&gt;&lt;/object&gt;&lt;object type=&quot;3&quot; unique_id=&quot;10186&quot;&gt;&lt;property id=&quot;20148&quot; value=&quot;5&quot;/&gt;&lt;property id=&quot;20300&quot; value=&quot;Slide 183 - &amp;quot;DMA (Direct Memory Access)&amp;quot;&quot;/&gt;&lt;property id=&quot;20307&quot; value=&quot;424&quot;/&gt;&lt;/object&gt;&lt;object type=&quot;3&quot; unique_id=&quot;10187&quot;&gt;&lt;property id=&quot;20148&quot; value=&quot;5&quot;/&gt;&lt;property id=&quot;20300&quot; value=&quot;Slide 184 - &amp;quot;Demonstration&amp;#x0D;&amp;#x0A;Introduction to Direct Memory Access&amp;#x0D;&amp;#x0A;&amp;quot;&quot;/&gt;&lt;property id=&quot;20307&quot; value=&quot;425&quot;/&gt;&lt;/object&gt;&lt;object type=&quot;3&quot; unique_id=&quot;10188&quot;&gt;&lt;property id=&quot;20148&quot; value=&quot;5&quot;/&gt;&lt;property id=&quot;20300&quot; value=&quot;Slide 185&quot;/&gt;&lt;property id=&quot;20307&quot; value=&quot;428&quot;/&gt;&lt;/object&gt;&lt;object type=&quot;3&quot; unique_id=&quot;10189&quot;&gt;&lt;property id=&quot;20148&quot; value=&quot;5&quot;/&gt;&lt;property id=&quot;20300&quot; value=&quot;Slide 186 - &amp;quot;Web Services in LabVIEW&amp;quot;&quot;/&gt;&lt;property id=&quot;20307&quot; value=&quot;429&quot;/&gt;&lt;/object&gt;&lt;object type=&quot;3&quot; unique_id=&quot;10190&quot;&gt;&lt;property id=&quot;20148&quot; value=&quot;5&quot;/&gt;&lt;property id=&quot;20300&quot; value=&quot;Slide 187 - &amp;quot;Demonstration&amp;#x0D;&amp;#x0A;Basic Web Services&amp;#x0D;&amp;#x0A;&amp;quot;&quot;/&gt;&lt;property id=&quot;20307&quot; value=&quot;430&quot;/&gt;&lt;/object&gt;&lt;object type=&quot;3&quot; unique_id=&quot;10191&quot;&gt;&lt;property id=&quot;20148&quot; value=&quot;5&quot;/&gt;&lt;property id=&quot;20300&quot; value=&quot;Slide 188 - &amp;quot;ni.com/uibuilder&amp;quot;&quot;/&gt;&lt;property id=&quot;20307&quot; value=&quot;431&quot;/&gt;&lt;/object&gt;&lt;object type=&quot;3&quot; unique_id=&quot;10192&quot;&gt;&lt;property id=&quot;20148&quot; value=&quot;5&quot;/&gt;&lt;property id=&quot;20300&quot; value=&quot;Slide 189 - &amp;quot;Demonstration&amp;#x0D;&amp;#x0A;Thin-Client Web Interfaces&amp;#x0D;&amp;#x0A;&amp;quot;&quot;/&gt;&lt;property id=&quot;20307&quot; value=&quot;432&quot;/&gt;&lt;/object&gt;&lt;object type=&quot;3&quot; unique_id=&quot;10193&quot;&gt;&lt;property id=&quot;20148&quot; value=&quot;5&quot;/&gt;&lt;property id=&quot;20300&quot; value=&quot;Slide 190 - &amp;quot;Early Access Release Details&amp;quot;&quot;/&gt;&lt;property id=&quot;20307&quot; value=&quot;433&quot;/&gt;&lt;/object&gt;&lt;object type=&quot;3&quot; unique_id=&quot;10194&quot;&gt;&lt;property id=&quot;20148&quot; value=&quot;5&quot;/&gt;&lt;property id=&quot;20300&quot; value=&quot;Slide 191 - &amp;quot;Inter-Target  Communication Options&amp;quot;&quot;/&gt;&lt;property id=&quot;20307&quot; value=&quot;434&quot;/&gt;&lt;/object&gt;&lt;object type=&quot;3&quot; unique_id=&quot;10195&quot;&gt;&lt;property id=&quot;20148&quot; value=&quot;5&quot;/&gt;&lt;property id=&quot;20300&quot; value=&quot;Slide 192&quot;/&gt;&lt;property id=&quot;20307&quot; value=&quot;542&quot;/&gt;&lt;/object&gt;&lt;object type=&quot;3&quot; unique_id=&quot;10196&quot;&gt;&lt;property id=&quot;20148&quot; value=&quot;5&quot;/&gt;&lt;property id=&quot;20300&quot; value=&quot;Slide 193 - &amp;quot;Advanced Error Handling Tools&amp;quot;&quot;/&gt;&lt;property id=&quot;20307&quot; value=&quot;512&quot;/&gt;&lt;/object&gt;&lt;object type=&quot;3&quot; unique_id=&quot;10197&quot;&gt;&lt;property id=&quot;20148&quot; value=&quot;5&quot;/&gt;&lt;property id=&quot;20300&quot; value=&quot;Slide 194 - &amp;quot;Specific Error Handling Guidelines&amp;quot;&quot;/&gt;&lt;property id=&quot;20307&quot; value=&quot;525&quot;/&gt;&lt;/object&gt;&lt;object type=&quot;3&quot; unique_id=&quot;10198&quot;&gt;&lt;property id=&quot;20148&quot; value=&quot;5&quot;/&gt;&lt;property id=&quot;20300&quot; value=&quot;Slide 195 - &amp;quot;Specific Error Handling Example&amp;quot;&quot;/&gt;&lt;property id=&quot;20307&quot; value=&quot;526&quot;/&gt;&lt;/object&gt;&lt;object type=&quot;3&quot; unique_id=&quot;10199&quot;&gt;&lt;property id=&quot;20148&quot; value=&quot;5&quot;/&gt;&lt;property id=&quot;20300&quot; value=&quot;Slide 196 - &amp;quot;Specific Error Handling Example&amp;quot;&quot;/&gt;&lt;property id=&quot;20307&quot; value=&quot;527&quot;/&gt;&lt;/object&gt;&lt;object type=&quot;3&quot; unique_id=&quot;10200&quot;&gt;&lt;property id=&quot;20148&quot; value=&quot;5&quot;/&gt;&lt;property id=&quot;20300&quot; value=&quot;Slide 197 - &amp;quot;Specific Error Handling Example&amp;quot;&quot;/&gt;&lt;property id=&quot;20307&quot; value=&quot;528&quot;/&gt;&lt;/object&gt;&lt;object type=&quot;3&quot; unique_id=&quot;10201&quot;&gt;&lt;property id=&quot;20148&quot; value=&quot;5&quot;/&gt;&lt;property id=&quot;20300&quot; value=&quot;Slide 198 - &amp;quot;Specific Error Handling Example&amp;quot;&quot;/&gt;&lt;property id=&quot;20307&quot; value=&quot;529&quot;/&gt;&lt;/object&gt;&lt;object type=&quot;3&quot; unique_id=&quot;10202&quot;&gt;&lt;property id=&quot;20148&quot; value=&quot;5&quot;/&gt;&lt;property id=&quot;20300&quot; value=&quot;Slide 199 - &amp;quot;Error Classification and Description&amp;quot;&quot;/&gt;&lt;property id=&quot;20307&quot; value=&quot;530&quot;/&gt;&lt;/object&gt;&lt;object type=&quot;3&quot; unique_id=&quot;10203&quot;&gt;&lt;property id=&quot;20148&quot; value=&quot;5&quot;/&gt;&lt;property id=&quot;20300&quot; value=&quot;Slide 200 - &amp;quot;Error Communication&amp;quot;&quot;/&gt;&lt;property id=&quot;20307&quot; value=&quot;531&quot;/&gt;&lt;/object&gt;&lt;object type=&quot;3&quot; unique_id=&quot;10204&quot;&gt;&lt;property id=&quot;20148&quot; value=&quot;5&quot;/&gt;&lt;property id=&quot;20300&quot; value=&quot;Slide 201 - &amp;quot;Error Communication Available Tools&amp;quot;&quot;/&gt;&lt;property id=&quot;20307&quot; value=&quot;532&quot;/&gt;&lt;/object&gt;&lt;object type=&quot;3&quot; unique_id=&quot;10205&quot;&gt;&lt;property id=&quot;20148&quot; value=&quot;5&quot;/&gt;&lt;property id=&quot;20300&quot; value=&quot;Slide 202 - &amp;quot;Advanced User Interface Design&amp;quot;&quot;/&gt;&lt;property id=&quot;20307&quot; value=&quot;457&quot;/&gt;&lt;/object&gt;&lt;object type=&quot;3&quot; unique_id=&quot;10206&quot;&gt;&lt;property id=&quot;20148&quot; value=&quot;5&quot;/&gt;&lt;property id=&quot;20300&quot; value=&quot;Slide 203 - &amp;quot;“Good artists borrow…&amp;quot;&quot;/&gt;&lt;property id=&quot;20307&quot; value=&quot;460&quot;/&gt;&lt;/object&gt;&lt;object type=&quot;3&quot; unique_id=&quot;10207&quot;&gt;&lt;property id=&quot;20148&quot; value=&quot;5&quot;/&gt;&lt;property id=&quot;20300&quot; value=&quot;Slide 204 - &amp;quot;Sources of Inspiration&amp;quot;&quot;/&gt;&lt;property id=&quot;20307&quot; value=&quot;461&quot;/&gt;&lt;/object&gt;&lt;object type=&quot;3&quot; unique_id=&quot;10208&quot;&gt;&lt;property id=&quot;20148&quot; value=&quot;5&quot;/&gt;&lt;property id=&quot;20300&quot; value=&quot;Slide 205 - &amp;quot;The Commandments of UI Design&amp;quot;&quot;/&gt;&lt;property id=&quot;20307&quot; value=&quot;462&quot;/&gt;&lt;/object&gt;&lt;object type=&quot;3&quot; unique_id=&quot;10209&quot;&gt;&lt;property id=&quot;20148&quot; value=&quot;5&quot;/&gt;&lt;property id=&quot;20300&quot; value=&quot;Slide 206 - &amp;quot;I. Think About Your User&amp;quot;&quot;/&gt;&lt;property id=&quot;20307&quot; value=&quot;534&quot;/&gt;&lt;/object&gt;&lt;object type=&quot;3&quot; unique_id=&quot;10210&quot;&gt;&lt;property id=&quot;20148&quot; value=&quot;5&quot;/&gt;&lt;property id=&quot;20300&quot; value=&quot;Slide 207 - &amp;quot;II. Don’t Be Innovative&amp;quot;&quot;/&gt;&lt;property id=&quot;20307&quot; value=&quot;464&quot;/&gt;&lt;/object&gt;&lt;object type=&quot;3&quot; unique_id=&quot;10211&quot;&gt;&lt;property id=&quot;20148&quot; value=&quot;5&quot;/&gt;&lt;property id=&quot;20300&quot; value=&quot;Slide 208 - &amp;quot;III. Less Is More&amp;quot;&quot;/&gt;&lt;property id=&quot;20307&quot; value=&quot;465&quot;/&gt;&lt;/object&gt;&lt;object type=&quot;3&quot; unique_id=&quot;10212&quot;&gt;&lt;property id=&quot;20148&quot; value=&quot;5&quot;/&gt;&lt;property id=&quot;20300&quot; value=&quot;Slide 209 - &amp;quot;Guiding the User with Color&amp;quot;&quot;/&gt;&lt;property id=&quot;20307&quot; value=&quot;466&quot;/&gt;&lt;/object&gt;&lt;object type=&quot;3&quot; unique_id=&quot;10213&quot;&gt;&lt;property id=&quot;20148&quot; value=&quot;5&quot;/&gt;&lt;property id=&quot;20300&quot; value=&quot;Slide 210&quot;/&gt;&lt;property id=&quot;20307&quot; value=&quot;467&quot;/&gt;&lt;/object&gt;&lt;object type=&quot;3&quot; unique_id=&quot;10214&quot;&gt;&lt;property id=&quot;20148&quot; value=&quot;5&quot;/&gt;&lt;property id=&quot;20300&quot; value=&quot;Slide 211 - &amp;quot;Giving your UI a Custom Look&amp;quot;&quot;/&gt;&lt;property id=&quot;20307&quot; value=&quot;468&quot;/&gt;&lt;/object&gt;&lt;object type=&quot;3&quot; unique_id=&quot;10215&quot;&gt;&lt;property id=&quot;20148&quot; value=&quot;5&quot;/&gt;&lt;property id=&quot;20300&quot; value=&quot;Slide 212 - &amp;quot;UI Customization Techniques&amp;quot;&quot;/&gt;&lt;property id=&quot;20307&quot; value=&quot;469&quot;/&gt;&lt;/object&gt;&lt;object type=&quot;3&quot; unique_id=&quot;10216&quot;&gt;&lt;property id=&quot;20148&quot; value=&quot;5&quot;/&gt;&lt;property id=&quot;20300&quot; value=&quot;Slide 213 - &amp;quot;Adding an Image to the Front Panel&amp;quot;&quot;/&gt;&lt;property id=&quot;20307&quot; value=&quot;470&quot;/&gt;&lt;/object&gt;&lt;object type=&quot;3&quot; unique_id=&quot;10217&quot;&gt;&lt;property id=&quot;20148&quot; value=&quot;5&quot;/&gt;&lt;property id=&quot;20300&quot; value=&quot;Slide 214 - &amp;quot;Differences in the Control Editor&amp;quot;&quot;/&gt;&lt;property id=&quot;20307&quot; value=&quot;471&quot;/&gt;&lt;/object&gt;&lt;object type=&quot;3&quot; unique_id=&quot;10218&quot;&gt;&lt;property id=&quot;20148&quot; value=&quot;5&quot;/&gt;&lt;property id=&quot;20300&quot; value=&quot;Slide 215 - &amp;quot;When you should use Controls&amp;quot;&quot;/&gt;&lt;property id=&quot;20307&quot; value=&quot;472&quot;/&gt;&lt;/object&gt;&lt;object type=&quot;3&quot; unique_id=&quot;10219&quot;&gt;&lt;property id=&quot;20148&quot; value=&quot;5&quot;/&gt;&lt;property id=&quot;20300&quot; value=&quot;Slide 216 - &amp;quot;Edit Mode vs. Customize Mode&amp;quot;&quot;/&gt;&lt;property id=&quot;20307&quot; value=&quot;473&quot;/&gt;&lt;/object&gt;&lt;object type=&quot;3&quot; unique_id=&quot;10220&quot;&gt;&lt;property id=&quot;20148&quot; value=&quot;5&quot;/&gt;&lt;property id=&quot;20300&quot; value=&quot;Slide 217 - &amp;quot;Components of a Control (Slide)&amp;quot;&quot;/&gt;&lt;property id=&quot;20307&quot; value=&quot;474&quot;/&gt;&lt;/object&gt;&lt;object type=&quot;3&quot; unique_id=&quot;10221&quot;&gt;&lt;property id=&quot;20148&quot; value=&quot;5&quot;/&gt;&lt;property id=&quot;20300&quot; value=&quot;Slide 218 - &amp;quot;Components of a Control (Gauge)&amp;quot;&quot;/&gt;&lt;property id=&quot;20307&quot; value=&quot;475&quot;/&gt;&lt;/object&gt;&lt;object type=&quot;3&quot; unique_id=&quot;10222&quot;&gt;&lt;property id=&quot;20148&quot; value=&quot;5&quot;/&gt;&lt;property id=&quot;20300&quot; value=&quot;Slide 219 - &amp;quot;Viewing Control Components&amp;quot;&quot;/&gt;&lt;property id=&quot;20307&quot; value=&quot;476&quot;/&gt;&lt;/object&gt;&lt;object type=&quot;3&quot; unique_id=&quot;10223&quot;&gt;&lt;property id=&quot;20148&quot; value=&quot;5&quot;/&gt;&lt;property id=&quot;20300&quot; value=&quot;Slide 220 - &amp;quot;DEMO&amp;quot;&quot;/&gt;&lt;property id=&quot;20307&quot; value=&quot;477&quot;/&gt;&lt;/object&gt;&lt;object type=&quot;3&quot; unique_id=&quot;10224&quot;&gt;&lt;property id=&quot;20148&quot; value=&quot;5&quot;/&gt;&lt;property id=&quot;20300&quot; value=&quot;Slide 221 - &amp;quot;When you should use XControls&amp;quot;&quot;/&gt;&lt;property id=&quot;20307&quot; value=&quot;478&quot;/&gt;&lt;/object&gt;&lt;object type=&quot;3&quot; unique_id=&quot;10225&quot;&gt;&lt;property id=&quot;20148&quot; value=&quot;5&quot;/&gt;&lt;property id=&quot;20300&quot; value=&quot;Slide 222 - &amp;quot;An XControl Example…&amp;quot;&quot;/&gt;&lt;property id=&quot;20307&quot; value=&quot;479&quot;/&gt;&lt;/object&gt;&lt;object type=&quot;3&quot; unique_id=&quot;10226&quot;&gt;&lt;property id=&quot;20148&quot; value=&quot;5&quot;/&gt;&lt;property id=&quot;20300&quot; value=&quot;Slide 223 - &amp;quot;Example XControl Requirements&amp;quot;&quot;/&gt;&lt;property id=&quot;20307&quot; value=&quot;480&quot;/&gt;&lt;/object&gt;&lt;object type=&quot;3&quot; unique_id=&quot;10227&quot;&gt;&lt;property id=&quot;20148&quot; value=&quot;5&quot;/&gt;&lt;property id=&quot;20300&quot; value=&quot;Slide 224 - &amp;quot;Using XControls&amp;quot;&quot;/&gt;&lt;property id=&quot;20307&quot; value=&quot;481&quot;/&gt;&lt;/object&gt;&lt;object type=&quot;3&quot; unique_id=&quot;10228&quot;&gt;&lt;property id=&quot;20148&quot; value=&quot;5&quot;/&gt;&lt;property id=&quot;20300&quot; value=&quot;Slide 225 - &amp;quot;Structure of an XControl&amp;quot;&quot;/&gt;&lt;property id=&quot;20307&quot; value=&quot;482&quot;/&gt;&lt;/object&gt;&lt;object type=&quot;3&quot; unique_id=&quot;10229&quot;&gt;&lt;property id=&quot;20148&quot; value=&quot;5&quot;/&gt;&lt;property id=&quot;20300&quot; value=&quot;Slide 226 - &amp;quot;XControl Properties&amp;quot;&quot;/&gt;&lt;property id=&quot;20307&quot; value=&quot;483&quot;/&gt;&lt;/object&gt;&lt;object type=&quot;3&quot; unique_id=&quot;10230&quot;&gt;&lt;property id=&quot;20148&quot; value=&quot;5&quot;/&gt;&lt;property id=&quot;20300&quot; value=&quot;Slide 227 - &amp;quot;XControl Methods&amp;quot;&quot;/&gt;&lt;property id=&quot;20307&quot; value=&quot;484&quot;/&gt;&lt;/object&gt;&lt;object type=&quot;3&quot; unique_id=&quot;10231&quot;&gt;&lt;property id=&quot;20148&quot; value=&quot;5&quot;/&gt;&lt;property id=&quot;20300&quot; value=&quot;Slide 228 - &amp;quot;XControl Abilities&amp;quot;&quot;/&gt;&lt;property id=&quot;20307&quot; value=&quot;485&quot;/&gt;&lt;/object&gt;&lt;object type=&quot;3&quot; unique_id=&quot;10232&quot;&gt;&lt;property id=&quot;20148&quot; value=&quot;5&quot;/&gt;&lt;property id=&quot;20300&quot; value=&quot;Slide 229 - &amp;quot;XControl Data Ability&amp;quot;&quot;/&gt;&lt;property id=&quot;20307&quot; value=&quot;486&quot;/&gt;&lt;/object&gt;&lt;object type=&quot;3&quot; unique_id=&quot;10233&quot;&gt;&lt;property id=&quot;20148&quot; value=&quot;5&quot;/&gt;&lt;property id=&quot;20300&quot; value=&quot;Slide 230 - &amp;quot;XControl State Ability&amp;quot;&quot;/&gt;&lt;property id=&quot;20307&quot; value=&quot;487&quot;/&gt;&lt;/object&gt;&lt;object type=&quot;3&quot; unique_id=&quot;10234&quot;&gt;&lt;property id=&quot;20148&quot; value=&quot;5&quot;/&gt;&lt;property id=&quot;20300&quot; value=&quot;Slide 231 - &amp;quot;XControl Façade Ability&amp;quot;&quot;/&gt;&lt;property id=&quot;20307&quot; value=&quot;488&quot;/&gt;&lt;/object&gt;&lt;object type=&quot;3&quot; unique_id=&quot;10235&quot;&gt;&lt;property id=&quot;20148&quot; value=&quot;5&quot;/&gt;&lt;property id=&quot;20300&quot; value=&quot;Slide 232 - &amp;quot;XControl Façade Ability&amp;quot;&quot;/&gt;&lt;property id=&quot;20307&quot; value=&quot;489&quot;/&gt;&lt;/object&gt;&lt;object type=&quot;3&quot; unique_id=&quot;10236&quot;&gt;&lt;property id=&quot;20148&quot; value=&quot;5&quot;/&gt;&lt;property id=&quot;20300&quot; value=&quot;Slide 233 - &amp;quot;XControl Init Ability&amp;quot;&quot;/&gt;&lt;property id=&quot;20307&quot; value=&quot;490&quot;/&gt;&lt;/object&gt;&lt;object type=&quot;3&quot; unique_id=&quot;10237&quot;&gt;&lt;property id=&quot;20148&quot; value=&quot;5&quot;/&gt;&lt;property id=&quot;20300&quot; value=&quot;Slide 234 - &amp;quot;DEMO&amp;quot;&quot;/&gt;&lt;property id=&quot;20307&quot; value=&quot;491&quot;/&gt;&lt;/object&gt;&lt;object type=&quot;3&quot; unique_id=&quot;10238&quot;&gt;&lt;property id=&quot;20148&quot; value=&quot;5&quot;/&gt;&lt;property id=&quot;20300&quot; value=&quot;Slide 235 - &amp;quot;Gallery of Examples&amp;quot;&quot;/&gt;&lt;property id=&quot;20307&quot; value=&quot;492&quot;/&gt;&lt;/object&gt;&lt;object type=&quot;3&quot; unique_id=&quot;10239&quot;&gt;&lt;property id=&quot;20148&quot; value=&quot;5&quot;/&gt;&lt;property id=&quot;20300&quot; value=&quot;Slide 236 - &amp;quot;Gallery of Examples&amp;quot;&quot;/&gt;&lt;property id=&quot;20307&quot; value=&quot;493&quot;/&gt;&lt;/object&gt;&lt;object type=&quot;3&quot; unique_id=&quot;10240&quot;&gt;&lt;property id=&quot;20148&quot; value=&quot;5&quot;/&gt;&lt;property id=&quot;20300&quot; value=&quot;Slide 237 - &amp;quot;Gallery of Examples&amp;quot;&quot;/&gt;&lt;property id=&quot;20307&quot; value=&quot;494&quot;/&gt;&lt;/object&gt;&lt;object type=&quot;3&quot; unique_id=&quot;10241&quot;&gt;&lt;property id=&quot;20148&quot; value=&quot;5&quot;/&gt;&lt;property id=&quot;20300&quot; value=&quot;Slide 238 - &amp;quot;Organization of Complex UIs&amp;quot;&quot;/&gt;&lt;property id=&quot;20307&quot; value=&quot;498&quot;/&gt;&lt;/object&gt;&lt;object type=&quot;3&quot; unique_id=&quot;10242&quot;&gt;&lt;property id=&quot;20148&quot; value=&quot;5&quot;/&gt;&lt;property id=&quot;20300&quot; value=&quot;Slide 239 - &amp;quot;Using a Tab Control&amp;quot;&quot;/&gt;&lt;property id=&quot;20307&quot; value=&quot;499&quot;/&gt;&lt;/object&gt;&lt;object type=&quot;3&quot; unique_id=&quot;10243&quot;&gt;&lt;property id=&quot;20148&quot; value=&quot;5&quot;/&gt;&lt;property id=&quot;20300&quot; value=&quot;Slide 240 - &amp;quot;Example Tab Control Application&amp;quot;&quot;/&gt;&lt;property id=&quot;20307&quot; value=&quot;500&quot;/&gt;&lt;/object&gt;&lt;object type=&quot;3&quot; unique_id=&quot;10244&quot;&gt;&lt;property id=&quot;20148&quot; value=&quot;5&quot;/&gt;&lt;property id=&quot;20300&quot; value=&quot;Slide 241 - &amp;quot;DEMO&amp;quot;&quot;/&gt;&lt;property id=&quot;20307&quot; value=&quot;501&quot;/&gt;&lt;/object&gt;&lt;object type=&quot;3&quot; unique_id=&quot;10245&quot;&gt;&lt;property id=&quot;20148&quot; value=&quot;5&quot;/&gt;&lt;property id=&quot;20300&quot; value=&quot;Slide 242 - &amp;quot;Using a SubPanel&amp;quot;&quot;/&gt;&lt;property id=&quot;20307&quot; value=&quot;502&quot;/&gt;&lt;/object&gt;&lt;object type=&quot;3&quot; unique_id=&quot;10246&quot;&gt;&lt;property id=&quot;20148&quot; value=&quot;5&quot;/&gt;&lt;property id=&quot;20300&quot; value=&quot;Slide 243 - &amp;quot;DEMO&amp;quot;&quot;/&gt;&lt;property id=&quot;20307&quot; value=&quot;503&quot;/&gt;&lt;/object&gt;&lt;object type=&quot;3&quot; unique_id=&quot;10247&quot;&gt;&lt;property id=&quot;20148&quot; value=&quot;5&quot;/&gt;&lt;property id=&quot;20300&quot; value=&quot;Slide 244 - &amp;quot;Gallery of Examples&amp;quot;&quot;/&gt;&lt;property id=&quot;20307&quot; value=&quot;504&quot;/&gt;&lt;/object&gt;&lt;object type=&quot;3&quot; unique_id=&quot;10248&quot;&gt;&lt;property id=&quot;20148&quot; value=&quot;5&quot;/&gt;&lt;property id=&quot;20300&quot; value=&quot;Slide 245 - &amp;quot;Indicating Progress of Slow Operations&amp;quot;&quot;/&gt;&lt;property id=&quot;20307&quot; value=&quot;505&quot;/&gt;&lt;/object&gt;&lt;object type=&quot;3&quot; unique_id=&quot;10249&quot;&gt;&lt;property id=&quot;20148&quot; value=&quot;5&quot;/&gt;&lt;property id=&quot;20300&quot; value=&quot;Slide 246 - &amp;quot;DEMO&amp;quot;&quot;/&gt;&lt;property id=&quot;20307&quot; value=&quot;506&quot;/&gt;&lt;/object&gt;&lt;object type=&quot;3&quot; unique_id=&quot;10250&quot;&gt;&lt;property id=&quot;20148&quot; value=&quot;5&quot;/&gt;&lt;property id=&quot;20300&quot; value=&quot;Slide 247 - &amp;quot;Gallery of Examples&amp;quot;&quot;/&gt;&lt;property id=&quot;20307&quot; value=&quot;507&quot;/&gt;&lt;/object&gt;&lt;object type=&quot;3&quot; unique_id=&quot;10251&quot;&gt;&lt;property id=&quot;20148&quot; value=&quot;5&quot;/&gt;&lt;property id=&quot;20300&quot; value=&quot;Slide 248 - &amp;quot;NI LabVIEW Certifications Align with Training&amp;quot;&quot;/&gt;&lt;property id=&quot;20307&quot; value=&quot;537&quot;/&gt;&lt;/object&gt;&lt;object type=&quot;3&quot; unique_id=&quot;10252&quot;&gt;&lt;property id=&quot;20148&quot; value=&quot;5&quot;/&gt;&lt;property id=&quot;20300&quot; value=&quot;Slide 249 - &amp;quot;Software Engineering Best-Practices&amp;quot;&quot;/&gt;&lt;property id=&quot;20307&quot; value=&quot;319&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PRESENTER_SHAPEINFO" val="&lt;ThreeDShapeInfo&gt;&lt;uuid val=&quot;{AFDC56EC-8D88-4AFD-AA49-572EFEF8591D}&quot;/&gt;&lt;isInvalidForFieldText val=&quot;0&quot;/&gt;&lt;Image&gt;&lt;filename val=&quot;C:\Users\ekerry\AppData\Local\Temp\PR\data\asimages\{AFDC56EC-8D88-4AFD-AA49-572EFEF8591D}_4.png&quot;/&gt;&lt;left val=&quot;290&quot;/&gt;&lt;top val=&quot;177&quot;/&gt;&lt;width val=&quot;408&quot;/&gt;&lt;height val=&quot;310&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DVSECTIONID" val="Sob5QS7tKLBmTD1ZGgUV0r"/>
</p:tagLst>
</file>

<file path=ppt/theme/theme1.xml><?xml version="1.0" encoding="utf-8"?>
<a:theme xmlns:a="http://schemas.openxmlformats.org/drawingml/2006/main" name="2_NI Corporate Template 2007 Exter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NI Corporate Template 2007 Exter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6_NI Corporate Template 2007 Exter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7_NI Corporate Template 2007 Exter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Photo - Horizontal">
  <a:themeElements>
    <a:clrScheme name="">
      <a:dk1>
        <a:srgbClr val="000000"/>
      </a:dk1>
      <a:lt1>
        <a:srgbClr val="FFFFFF"/>
      </a:lt1>
      <a:dk2>
        <a:srgbClr val="000000"/>
      </a:dk2>
      <a:lt2>
        <a:srgbClr val="7F7F7F"/>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Photo - Horizontal">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Helvetica Neue Light" charset="0"/>
            <a:ea typeface="ヒラギノ角ゴ ProN W3" charset="0"/>
            <a:cs typeface="ヒラギノ角ゴ ProN W3" charset="0"/>
            <a:sym typeface="Helvetica Neue Light"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8_NI Corporate Template 2007 Exter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9_NI Corporate Template 2007 Exter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NI Confidential Template_lr03">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I Corporate Template 2007 Exter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NI Corporate Template 2007 Exter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NI Corporate Template_2007">
  <a:themeElements>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NI Corporate Template_2007">
  <a:themeElements>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NI Corporate Template 2007 Exter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NI Corporate Template 2007 Exter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 Corporate Template_2007">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NI Corporate Template_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I Corporate Template_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I Corporate Template_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I Corporate Template_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I Corporate Template_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I Corporate Template_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I Corporate Template_2007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I Corporate Template_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I Corporate Template_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I Corporate Template_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I Corporate Template_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I Corporate Template_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16448</TotalTime>
  <Words>12265</Words>
  <Application>Microsoft Office PowerPoint</Application>
  <PresentationFormat>On-screen Show (4:3)</PresentationFormat>
  <Paragraphs>1088</Paragraphs>
  <Slides>72</Slides>
  <Notes>65</Notes>
  <HiddenSlides>16</HiddenSlides>
  <MMClips>0</MMClips>
  <ScaleCrop>false</ScaleCrop>
  <HeadingPairs>
    <vt:vector size="4" baseType="variant">
      <vt:variant>
        <vt:lpstr>Theme</vt:lpstr>
      </vt:variant>
      <vt:variant>
        <vt:i4>16</vt:i4>
      </vt:variant>
      <vt:variant>
        <vt:lpstr>Slide Titles</vt:lpstr>
      </vt:variant>
      <vt:variant>
        <vt:i4>72</vt:i4>
      </vt:variant>
    </vt:vector>
  </HeadingPairs>
  <TitlesOfParts>
    <vt:vector size="88" baseType="lpstr">
      <vt:lpstr>2_NI Corporate Template 2007 External</vt:lpstr>
      <vt:lpstr>NI Corporate Template 2007 External</vt:lpstr>
      <vt:lpstr>1_NI Corporate Template 2007 External</vt:lpstr>
      <vt:lpstr>2_NI Corporate Template_2007</vt:lpstr>
      <vt:lpstr>1_NI Corporate Template_2007</vt:lpstr>
      <vt:lpstr>4_NI Corporate Template 2007 External</vt:lpstr>
      <vt:lpstr>5_NI Corporate Template 2007 External</vt:lpstr>
      <vt:lpstr>Office Theme</vt:lpstr>
      <vt:lpstr>5_Office Theme</vt:lpstr>
      <vt:lpstr>3_NI Corporate Template 2007 External</vt:lpstr>
      <vt:lpstr>6_NI Corporate Template 2007 External</vt:lpstr>
      <vt:lpstr>7_NI Corporate Template 2007 External</vt:lpstr>
      <vt:lpstr>Photo - Horizontal</vt:lpstr>
      <vt:lpstr>8_NI Corporate Template 2007 External</vt:lpstr>
      <vt:lpstr>9_NI Corporate Template 2007 External</vt:lpstr>
      <vt:lpstr>NI Confidential Template_lr03</vt:lpstr>
      <vt:lpstr>PowerPoint Presentation</vt:lpstr>
      <vt:lpstr>PowerPoint Presentation</vt:lpstr>
      <vt:lpstr>PowerPoint Presentation</vt:lpstr>
      <vt:lpstr>PowerPoint Presentation</vt:lpstr>
      <vt:lpstr>Examples of Software Engineering Debt (just some of the most common LabVIEW development mistakes)</vt:lpstr>
      <vt:lpstr>The Cost of a Software Defect</vt:lpstr>
      <vt:lpstr>PowerPoint Presentation</vt:lpstr>
      <vt:lpstr>Topics </vt:lpstr>
      <vt:lpstr>Software Engineering V-Model</vt:lpstr>
      <vt:lpstr>Lawrence Livermore National Labs Developed automated maintenance process for world’s most energetic laser array at the National Ignition Facility using NI LabVIEW and PXI</vt:lpstr>
      <vt:lpstr>PowerPoint Presentation</vt:lpstr>
      <vt:lpstr>LabVIEW Compiles Graphical Code</vt:lpstr>
      <vt:lpstr>Layers of Transforms Optimizes Code</vt:lpstr>
      <vt:lpstr>Size of LabVIEW Applications</vt:lpstr>
      <vt:lpstr>Average Number of Developers Per Project</vt:lpstr>
      <vt:lpstr>Source Code Control</vt:lpstr>
      <vt:lpstr>SCC Options for Integration within LabVIEW </vt:lpstr>
      <vt:lpstr>NI Configuration Management</vt:lpstr>
      <vt:lpstr>Popularity of SCC Options Amongst LabVIEW Programmers</vt:lpstr>
      <vt:lpstr>Demo</vt:lpstr>
      <vt:lpstr>Graphical Differencing</vt:lpstr>
      <vt:lpstr>PowerPoint Presentation</vt:lpstr>
      <vt:lpstr>Source Code Control Scenario: Today</vt:lpstr>
      <vt:lpstr>Source Code Control Scenario: 2010</vt:lpstr>
      <vt:lpstr>VI Package Manager</vt:lpstr>
      <vt:lpstr>Install and Manage VI Packages</vt:lpstr>
      <vt:lpstr>Easily Upgrade and Downgrade Versions</vt:lpstr>
      <vt:lpstr>Create VI Configuration Files</vt:lpstr>
      <vt:lpstr>The Project Library</vt:lpstr>
      <vt:lpstr>PowerPoint Presentation</vt:lpstr>
      <vt:lpstr>PowerPoint Presentation</vt:lpstr>
      <vt:lpstr>Demo</vt:lpstr>
      <vt:lpstr>PowerPoint Presentation</vt:lpstr>
      <vt:lpstr>The Software Engineering Process</vt:lpstr>
      <vt:lpstr>The Software Engineering Process</vt:lpstr>
      <vt:lpstr>Software Design Phase</vt:lpstr>
      <vt:lpstr>Requirements Traceability Solution from NI</vt:lpstr>
      <vt:lpstr>PowerPoint Presentation</vt:lpstr>
      <vt:lpstr>DEMO</vt:lpstr>
      <vt:lpstr>Documentation</vt:lpstr>
      <vt:lpstr>Tools for Debugging and Testing</vt:lpstr>
      <vt:lpstr>Performing a LabVIEW Code Review</vt:lpstr>
      <vt:lpstr>Establish or Adopt Development Guidelines</vt:lpstr>
      <vt:lpstr>Preparing for a Code Review with VI Analyzer</vt:lpstr>
      <vt:lpstr>VI Analyzer Code Complexity Metrics Tests for Industry Standard Metric Calculations</vt:lpstr>
      <vt:lpstr>Creating Custom Tests</vt:lpstr>
      <vt:lpstr>Define Configuration Options</vt:lpstr>
      <vt:lpstr>DEMO</vt:lpstr>
      <vt:lpstr>Tools for Debugging and Testing</vt:lpstr>
      <vt:lpstr>Goals of Dynamic Code Analysis:</vt:lpstr>
      <vt:lpstr>Trace Production Systems Remotely</vt:lpstr>
      <vt:lpstr>Desktop Execution Trace Toolkit</vt:lpstr>
      <vt:lpstr>Desktop Execution Trace Toolkit</vt:lpstr>
      <vt:lpstr>DEMO</vt:lpstr>
      <vt:lpstr>Remote Debugging of Executables</vt:lpstr>
      <vt:lpstr>Tools for Debugging and Testing</vt:lpstr>
      <vt:lpstr>Data Science Automation</vt:lpstr>
      <vt:lpstr>LabVIEW Unit Test Framework</vt:lpstr>
      <vt:lpstr>LabVIEW Unit Test Framework</vt:lpstr>
      <vt:lpstr>LabVIEW Unit Test Framework</vt:lpstr>
      <vt:lpstr>DEMO</vt:lpstr>
      <vt:lpstr>Setup / Teardown VIs</vt:lpstr>
      <vt:lpstr>PowerPoint Presentation</vt:lpstr>
      <vt:lpstr>PowerPoint Presentation</vt:lpstr>
      <vt:lpstr>Programmatic Unit Testing</vt:lpstr>
      <vt:lpstr>Integration with Requirements Gateway</vt:lpstr>
      <vt:lpstr>LabVIEW User Interface Testing</vt:lpstr>
      <vt:lpstr>PowerPoint Presentation</vt:lpstr>
      <vt:lpstr>PowerPoint Presentation</vt:lpstr>
      <vt:lpstr>App Builder Log-File Generation</vt:lpstr>
      <vt:lpstr>NI LabVIEW Certifications Align with Training</vt:lpstr>
      <vt:lpstr>More Information on Architectures and Process Dedicated to LabVIEW Development and Software Engineering Practices</vt:lpstr>
    </vt:vector>
  </TitlesOfParts>
  <Company>National Instruments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Software Engineering for LabVIEW Applications</dc:title>
  <dc:creator>Elijah Kerry</dc:creator>
  <cp:lastModifiedBy>Elijah Kerry</cp:lastModifiedBy>
  <cp:revision>101</cp:revision>
  <dcterms:created xsi:type="dcterms:W3CDTF">2011-04-07T15:54:00Z</dcterms:created>
  <dcterms:modified xsi:type="dcterms:W3CDTF">2012-08-07T03:30:45Z</dcterms:modified>
</cp:coreProperties>
</file>